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473" r:id="rId3"/>
    <p:sldId id="467" r:id="rId4"/>
    <p:sldId id="474" r:id="rId5"/>
    <p:sldId id="344" r:id="rId6"/>
    <p:sldId id="304" r:id="rId7"/>
    <p:sldId id="451" r:id="rId8"/>
    <p:sldId id="336" r:id="rId9"/>
    <p:sldId id="284" r:id="rId10"/>
    <p:sldId id="444" r:id="rId11"/>
    <p:sldId id="302" r:id="rId12"/>
    <p:sldId id="289" r:id="rId13"/>
    <p:sldId id="300" r:id="rId14"/>
    <p:sldId id="480" r:id="rId15"/>
    <p:sldId id="275" r:id="rId16"/>
    <p:sldId id="478" r:id="rId17"/>
    <p:sldId id="274" r:id="rId18"/>
    <p:sldId id="449" r:id="rId19"/>
    <p:sldId id="335" r:id="rId20"/>
    <p:sldId id="294" r:id="rId21"/>
    <p:sldId id="324" r:id="rId22"/>
    <p:sldId id="312" r:id="rId23"/>
    <p:sldId id="441" r:id="rId24"/>
    <p:sldId id="288" r:id="rId25"/>
    <p:sldId id="434" r:id="rId26"/>
    <p:sldId id="435" r:id="rId27"/>
    <p:sldId id="307" r:id="rId28"/>
    <p:sldId id="280" r:id="rId29"/>
    <p:sldId id="475" r:id="rId30"/>
    <p:sldId id="353" r:id="rId31"/>
    <p:sldId id="464" r:id="rId32"/>
    <p:sldId id="479" r:id="rId33"/>
    <p:sldId id="358" r:id="rId34"/>
    <p:sldId id="319" r:id="rId35"/>
    <p:sldId id="320" r:id="rId36"/>
    <p:sldId id="431" r:id="rId37"/>
    <p:sldId id="432" r:id="rId38"/>
    <p:sldId id="348" r:id="rId39"/>
    <p:sldId id="437" r:id="rId40"/>
    <p:sldId id="364" r:id="rId41"/>
    <p:sldId id="365" r:id="rId42"/>
    <p:sldId id="367" r:id="rId43"/>
    <p:sldId id="438" r:id="rId44"/>
    <p:sldId id="347" r:id="rId45"/>
    <p:sldId id="433" r:id="rId46"/>
    <p:sldId id="298" r:id="rId47"/>
    <p:sldId id="330" r:id="rId48"/>
    <p:sldId id="297" r:id="rId49"/>
    <p:sldId id="346" r:id="rId50"/>
    <p:sldId id="310" r:id="rId51"/>
    <p:sldId id="314" r:id="rId52"/>
    <p:sldId id="421" r:id="rId53"/>
    <p:sldId id="436" r:id="rId54"/>
    <p:sldId id="452" r:id="rId55"/>
    <p:sldId id="462" r:id="rId56"/>
    <p:sldId id="354" r:id="rId57"/>
    <p:sldId id="357" r:id="rId58"/>
    <p:sldId id="356" r:id="rId59"/>
    <p:sldId id="466" r:id="rId60"/>
    <p:sldId id="453" r:id="rId61"/>
    <p:sldId id="305" r:id="rId62"/>
    <p:sldId id="447" r:id="rId63"/>
    <p:sldId id="46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Teel" initials="ET"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BDE"/>
    <a:srgbClr val="2F518D"/>
    <a:srgbClr val="F16440"/>
    <a:srgbClr val="60C3E4"/>
    <a:srgbClr val="FFDA7C"/>
    <a:srgbClr val="5789B8"/>
    <a:srgbClr val="00B6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5"/>
    <p:restoredTop sz="59084"/>
  </p:normalViewPr>
  <p:slideViewPr>
    <p:cSldViewPr snapToGrid="0" snapToObjects="1">
      <p:cViewPr varScale="1">
        <p:scale>
          <a:sx n="64" d="100"/>
          <a:sy n="64" d="100"/>
        </p:scale>
        <p:origin x="984" y="16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elizabethteel:Desktop:Research:Dissertation:Stats:Datasets:Dissertation_EEG_AlphaCor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a:latin typeface="Arial"/>
                <a:cs typeface="Arial"/>
              </a:defRPr>
            </a:pPr>
            <a:r>
              <a:rPr lang="en-US" sz="1400" dirty="0">
                <a:latin typeface="Arial"/>
                <a:cs typeface="Arial"/>
              </a:rPr>
              <a:t>Correlations Between</a:t>
            </a:r>
            <a:r>
              <a:rPr lang="en-US" sz="1400" baseline="0" dirty="0">
                <a:latin typeface="Arial"/>
                <a:cs typeface="Arial"/>
              </a:rPr>
              <a:t> GAD-7 &amp; Central Alpha Power</a:t>
            </a:r>
            <a:endParaRPr lang="en-US" sz="1400" dirty="0">
              <a:latin typeface="Arial"/>
              <a:cs typeface="Arial"/>
            </a:endParaRPr>
          </a:p>
        </c:rich>
      </c:tx>
      <c:layout>
        <c:manualLayout>
          <c:xMode val="edge"/>
          <c:yMode val="edge"/>
          <c:x val="0.1477964345340386"/>
          <c:y val="0"/>
        </c:manualLayout>
      </c:layout>
      <c:overlay val="0"/>
    </c:title>
    <c:autoTitleDeleted val="0"/>
    <c:plotArea>
      <c:layout>
        <c:manualLayout>
          <c:layoutTarget val="inner"/>
          <c:xMode val="edge"/>
          <c:yMode val="edge"/>
          <c:x val="2.4839842221500999E-2"/>
          <c:y val="0.10356465995665901"/>
          <c:w val="0.86971632171700697"/>
          <c:h val="0.88205135949380498"/>
        </c:manualLayout>
      </c:layout>
      <c:scatterChart>
        <c:scatterStyle val="lineMarker"/>
        <c:varyColors val="0"/>
        <c:ser>
          <c:idx val="0"/>
          <c:order val="0"/>
          <c:tx>
            <c:v>Control</c:v>
          </c:tx>
          <c:spPr>
            <a:ln w="47625">
              <a:noFill/>
            </a:ln>
          </c:spPr>
          <c:marker>
            <c:spPr>
              <a:solidFill>
                <a:schemeClr val="accent3"/>
              </a:solidFill>
              <a:ln>
                <a:solidFill>
                  <a:schemeClr val="tx1"/>
                </a:solidFill>
              </a:ln>
            </c:spPr>
          </c:marker>
          <c:trendline>
            <c:spPr>
              <a:ln>
                <a:prstDash val="dash"/>
              </a:ln>
            </c:spPr>
            <c:trendlineType val="linear"/>
            <c:dispRSqr val="0"/>
            <c:dispEq val="0"/>
          </c:trendline>
          <c:xVal>
            <c:numRef>
              <c:f>Sheet3!$E$4:$E$17</c:f>
              <c:numCache>
                <c:formatCode>General</c:formatCode>
                <c:ptCount val="14"/>
                <c:pt idx="0">
                  <c:v>0</c:v>
                </c:pt>
                <c:pt idx="1">
                  <c:v>-5</c:v>
                </c:pt>
                <c:pt idx="2">
                  <c:v>-3</c:v>
                </c:pt>
                <c:pt idx="3">
                  <c:v>-3</c:v>
                </c:pt>
                <c:pt idx="4">
                  <c:v>-1</c:v>
                </c:pt>
                <c:pt idx="5">
                  <c:v>0</c:v>
                </c:pt>
                <c:pt idx="6">
                  <c:v>0</c:v>
                </c:pt>
                <c:pt idx="7">
                  <c:v>-1</c:v>
                </c:pt>
                <c:pt idx="8">
                  <c:v>-2</c:v>
                </c:pt>
                <c:pt idx="9">
                  <c:v>0</c:v>
                </c:pt>
                <c:pt idx="10">
                  <c:v>0</c:v>
                </c:pt>
                <c:pt idx="11">
                  <c:v>-1</c:v>
                </c:pt>
                <c:pt idx="12">
                  <c:v>-2</c:v>
                </c:pt>
                <c:pt idx="13">
                  <c:v>3</c:v>
                </c:pt>
              </c:numCache>
            </c:numRef>
          </c:xVal>
          <c:yVal>
            <c:numRef>
              <c:f>Sheet3!$F$4:$F$17</c:f>
              <c:numCache>
                <c:formatCode>General</c:formatCode>
                <c:ptCount val="14"/>
                <c:pt idx="0">
                  <c:v>-0.63247716666666498</c:v>
                </c:pt>
                <c:pt idx="1">
                  <c:v>3.51615833333341E-2</c:v>
                </c:pt>
                <c:pt idx="2">
                  <c:v>0.48004983333333401</c:v>
                </c:pt>
                <c:pt idx="3">
                  <c:v>-0.40159458333333398</c:v>
                </c:pt>
                <c:pt idx="4">
                  <c:v>-0.56854233333333304</c:v>
                </c:pt>
                <c:pt idx="5">
                  <c:v>1.95850833333324E-2</c:v>
                </c:pt>
                <c:pt idx="6">
                  <c:v>0.62548058333333301</c:v>
                </c:pt>
                <c:pt idx="7">
                  <c:v>-0.33177341666666599</c:v>
                </c:pt>
                <c:pt idx="8">
                  <c:v>-8.5674166666667197E-3</c:v>
                </c:pt>
                <c:pt idx="9">
                  <c:v>0.85449133333333305</c:v>
                </c:pt>
                <c:pt idx="10">
                  <c:v>0.47571208333333598</c:v>
                </c:pt>
                <c:pt idx="11">
                  <c:v>0.43514700000000101</c:v>
                </c:pt>
                <c:pt idx="12">
                  <c:v>0.323690916666666</c:v>
                </c:pt>
                <c:pt idx="13">
                  <c:v>-0.30924883333333397</c:v>
                </c:pt>
              </c:numCache>
            </c:numRef>
          </c:yVal>
          <c:smooth val="0"/>
          <c:extLst>
            <c:ext xmlns:c16="http://schemas.microsoft.com/office/drawing/2014/chart" uri="{C3380CC4-5D6E-409C-BE32-E72D297353CC}">
              <c16:uniqueId val="{00000001-9C0B-AE45-AA18-62ABF1D876FD}"/>
            </c:ext>
          </c:extLst>
        </c:ser>
        <c:ser>
          <c:idx val="1"/>
          <c:order val="1"/>
          <c:tx>
            <c:v>ACTIVE</c:v>
          </c:tx>
          <c:spPr>
            <a:ln w="47625">
              <a:noFill/>
            </a:ln>
          </c:spPr>
          <c:marker>
            <c:spPr>
              <a:solidFill>
                <a:schemeClr val="accent5">
                  <a:lumMod val="75000"/>
                </a:schemeClr>
              </a:solidFill>
              <a:ln>
                <a:solidFill>
                  <a:schemeClr val="tx1"/>
                </a:solidFill>
              </a:ln>
            </c:spPr>
          </c:marker>
          <c:trendline>
            <c:trendlineType val="linear"/>
            <c:dispRSqr val="0"/>
            <c:dispEq val="0"/>
          </c:trendline>
          <c:xVal>
            <c:numRef>
              <c:f>Sheet3!$H$4:$H$23</c:f>
              <c:numCache>
                <c:formatCode>General</c:formatCode>
                <c:ptCount val="20"/>
                <c:pt idx="0">
                  <c:v>1</c:v>
                </c:pt>
                <c:pt idx="1">
                  <c:v>-3</c:v>
                </c:pt>
                <c:pt idx="2">
                  <c:v>0</c:v>
                </c:pt>
                <c:pt idx="3">
                  <c:v>-2</c:v>
                </c:pt>
                <c:pt idx="4">
                  <c:v>-2</c:v>
                </c:pt>
                <c:pt idx="5">
                  <c:v>-5</c:v>
                </c:pt>
                <c:pt idx="6">
                  <c:v>-1</c:v>
                </c:pt>
                <c:pt idx="7">
                  <c:v>-2</c:v>
                </c:pt>
                <c:pt idx="8">
                  <c:v>1</c:v>
                </c:pt>
                <c:pt idx="9">
                  <c:v>-4</c:v>
                </c:pt>
                <c:pt idx="10">
                  <c:v>3</c:v>
                </c:pt>
                <c:pt idx="11">
                  <c:v>-4</c:v>
                </c:pt>
                <c:pt idx="12">
                  <c:v>-2</c:v>
                </c:pt>
                <c:pt idx="13">
                  <c:v>0</c:v>
                </c:pt>
                <c:pt idx="14">
                  <c:v>0</c:v>
                </c:pt>
                <c:pt idx="15">
                  <c:v>2</c:v>
                </c:pt>
                <c:pt idx="16">
                  <c:v>-4</c:v>
                </c:pt>
                <c:pt idx="17">
                  <c:v>0</c:v>
                </c:pt>
                <c:pt idx="18">
                  <c:v>-1</c:v>
                </c:pt>
                <c:pt idx="19">
                  <c:v>0</c:v>
                </c:pt>
              </c:numCache>
            </c:numRef>
          </c:xVal>
          <c:yVal>
            <c:numRef>
              <c:f>Sheet3!$I$4:$I$23</c:f>
              <c:numCache>
                <c:formatCode>General</c:formatCode>
                <c:ptCount val="20"/>
                <c:pt idx="0">
                  <c:v>0.80107091666666697</c:v>
                </c:pt>
                <c:pt idx="1">
                  <c:v>0.15380975</c:v>
                </c:pt>
                <c:pt idx="2">
                  <c:v>0.92691666666666594</c:v>
                </c:pt>
                <c:pt idx="3">
                  <c:v>1.101301666666666</c:v>
                </c:pt>
                <c:pt idx="4">
                  <c:v>1.447588916666668</c:v>
                </c:pt>
                <c:pt idx="5">
                  <c:v>0.15731208333333299</c:v>
                </c:pt>
                <c:pt idx="6">
                  <c:v>0.280556166666667</c:v>
                </c:pt>
                <c:pt idx="7">
                  <c:v>0.105562250000001</c:v>
                </c:pt>
                <c:pt idx="8">
                  <c:v>0.39382049999999902</c:v>
                </c:pt>
                <c:pt idx="9">
                  <c:v>0.892945083333333</c:v>
                </c:pt>
                <c:pt idx="10">
                  <c:v>-3.6123166666666602E-2</c:v>
                </c:pt>
                <c:pt idx="11">
                  <c:v>1.505191416666668</c:v>
                </c:pt>
                <c:pt idx="12">
                  <c:v>0.481668083333333</c:v>
                </c:pt>
                <c:pt idx="13">
                  <c:v>1.0882778333333341</c:v>
                </c:pt>
                <c:pt idx="14">
                  <c:v>-5.4897499999997396E-3</c:v>
                </c:pt>
                <c:pt idx="15">
                  <c:v>0.39871566666666802</c:v>
                </c:pt>
                <c:pt idx="16">
                  <c:v>1.457091666666666</c:v>
                </c:pt>
                <c:pt idx="17">
                  <c:v>-0.292702666666668</c:v>
                </c:pt>
                <c:pt idx="18">
                  <c:v>0.28983958333333398</c:v>
                </c:pt>
                <c:pt idx="19">
                  <c:v>-0.82184500000000005</c:v>
                </c:pt>
              </c:numCache>
            </c:numRef>
          </c:yVal>
          <c:smooth val="0"/>
          <c:extLst>
            <c:ext xmlns:c16="http://schemas.microsoft.com/office/drawing/2014/chart" uri="{C3380CC4-5D6E-409C-BE32-E72D297353CC}">
              <c16:uniqueId val="{00000003-9C0B-AE45-AA18-62ABF1D876FD}"/>
            </c:ext>
          </c:extLst>
        </c:ser>
        <c:dLbls>
          <c:showLegendKey val="0"/>
          <c:showVal val="0"/>
          <c:showCatName val="0"/>
          <c:showSerName val="0"/>
          <c:showPercent val="0"/>
          <c:showBubbleSize val="0"/>
        </c:dLbls>
        <c:axId val="-2117796952"/>
        <c:axId val="-2117794104"/>
      </c:scatterChart>
      <c:valAx>
        <c:axId val="-2117796952"/>
        <c:scaling>
          <c:orientation val="minMax"/>
        </c:scaling>
        <c:delete val="0"/>
        <c:axPos val="b"/>
        <c:numFmt formatCode="General" sourceLinked="1"/>
        <c:majorTickMark val="out"/>
        <c:minorTickMark val="none"/>
        <c:tickLblPos val="nextTo"/>
        <c:crossAx val="-2117794104"/>
        <c:crosses val="autoZero"/>
        <c:crossBetween val="midCat"/>
      </c:valAx>
      <c:valAx>
        <c:axId val="-2117794104"/>
        <c:scaling>
          <c:orientation val="minMax"/>
        </c:scaling>
        <c:delete val="0"/>
        <c:axPos val="l"/>
        <c:numFmt formatCode="General" sourceLinked="1"/>
        <c:majorTickMark val="out"/>
        <c:minorTickMark val="none"/>
        <c:tickLblPos val="nextTo"/>
        <c:crossAx val="-2117796952"/>
        <c:crosses val="autoZero"/>
        <c:crossBetween val="midCat"/>
      </c:valAx>
    </c:plotArea>
    <c:legend>
      <c:legendPos val="r"/>
      <c:layout>
        <c:manualLayout>
          <c:xMode val="edge"/>
          <c:yMode val="edge"/>
          <c:x val="0.71007604562737603"/>
          <c:y val="0.15925702860810101"/>
          <c:w val="0.25973024759737701"/>
          <c:h val="0.30160886628983302"/>
        </c:manualLayout>
      </c:layout>
      <c:overlay val="0"/>
      <c:txPr>
        <a:bodyPr/>
        <a:lstStyle/>
        <a:p>
          <a:pPr>
            <a:defRPr sz="1000" b="1">
              <a:latin typeface="Arial"/>
              <a:cs typeface="Arial"/>
            </a:defRPr>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AD6E05-D089-D84D-9714-0EAFEE2E53E2}" type="doc">
      <dgm:prSet loTypeId="urn:microsoft.com/office/officeart/2005/8/layout/chart3" loCatId="" qsTypeId="urn:microsoft.com/office/officeart/2005/8/quickstyle/simple1" qsCatId="simple" csTypeId="urn:microsoft.com/office/officeart/2005/8/colors/accent1_2" csCatId="accent1" phldr="1"/>
      <dgm:spPr/>
    </dgm:pt>
    <dgm:pt modelId="{9FD78C63-3FF9-0E48-940C-FBD30B5D369D}">
      <dgm:prSet phldrT="[Text]"/>
      <dgm:spPr>
        <a:solidFill>
          <a:schemeClr val="accent5">
            <a:lumMod val="60000"/>
            <a:lumOff val="40000"/>
          </a:schemeClr>
        </a:solidFill>
        <a:ln w="38100">
          <a:solidFill>
            <a:srgbClr val="FF0000"/>
          </a:solidFill>
        </a:ln>
      </dgm:spPr>
      <dgm:t>
        <a:bodyPr/>
        <a:lstStyle/>
        <a:p>
          <a:r>
            <a:rPr lang="en-US" b="1" dirty="0">
              <a:solidFill>
                <a:schemeClr val="tx1"/>
              </a:solidFill>
            </a:rPr>
            <a:t>Injury Factors</a:t>
          </a:r>
        </a:p>
      </dgm:t>
    </dgm:pt>
    <dgm:pt modelId="{1E346BE3-6A5A-BA47-8F65-BC308EFCD00F}" type="parTrans" cxnId="{EFDDA9A0-247B-6943-B6F8-F40B0452BC5B}">
      <dgm:prSet/>
      <dgm:spPr/>
      <dgm:t>
        <a:bodyPr/>
        <a:lstStyle/>
        <a:p>
          <a:endParaRPr lang="en-US"/>
        </a:p>
      </dgm:t>
    </dgm:pt>
    <dgm:pt modelId="{53990A92-25D9-304B-A7B5-2457A6C27780}" type="sibTrans" cxnId="{EFDDA9A0-247B-6943-B6F8-F40B0452BC5B}">
      <dgm:prSet/>
      <dgm:spPr/>
      <dgm:t>
        <a:bodyPr/>
        <a:lstStyle/>
        <a:p>
          <a:endParaRPr lang="en-US"/>
        </a:p>
      </dgm:t>
    </dgm:pt>
    <dgm:pt modelId="{188D6C0C-4BFC-B643-9495-33BEEC13DF1F}">
      <dgm:prSet phldrT="[Text]"/>
      <dgm:spPr>
        <a:solidFill>
          <a:schemeClr val="accent5">
            <a:lumMod val="60000"/>
            <a:lumOff val="40000"/>
          </a:schemeClr>
        </a:solidFill>
        <a:ln w="38100">
          <a:solidFill>
            <a:srgbClr val="FF0000"/>
          </a:solidFill>
        </a:ln>
      </dgm:spPr>
      <dgm:t>
        <a:bodyPr/>
        <a:lstStyle/>
        <a:p>
          <a:r>
            <a:rPr lang="en-US" b="1" dirty="0">
              <a:solidFill>
                <a:schemeClr val="tx1"/>
              </a:solidFill>
            </a:rPr>
            <a:t>Non-Injury Factors</a:t>
          </a:r>
        </a:p>
      </dgm:t>
    </dgm:pt>
    <dgm:pt modelId="{56557F23-9427-5D4B-BB3C-DED1E4318C4A}" type="parTrans" cxnId="{93FD787B-CA78-3641-BBF6-2E87555B5759}">
      <dgm:prSet/>
      <dgm:spPr/>
      <dgm:t>
        <a:bodyPr/>
        <a:lstStyle/>
        <a:p>
          <a:endParaRPr lang="en-US"/>
        </a:p>
      </dgm:t>
    </dgm:pt>
    <dgm:pt modelId="{530F3939-1E50-EA45-868E-7465F073F0F2}" type="sibTrans" cxnId="{93FD787B-CA78-3641-BBF6-2E87555B5759}">
      <dgm:prSet/>
      <dgm:spPr/>
      <dgm:t>
        <a:bodyPr/>
        <a:lstStyle/>
        <a:p>
          <a:endParaRPr lang="en-US"/>
        </a:p>
      </dgm:t>
    </dgm:pt>
    <dgm:pt modelId="{5DCF2270-288B-FA47-89B0-69A6BD7D7F82}">
      <dgm:prSet phldrT="[Text]"/>
      <dgm:spPr>
        <a:solidFill>
          <a:schemeClr val="accent5">
            <a:lumMod val="60000"/>
            <a:lumOff val="40000"/>
          </a:schemeClr>
        </a:solidFill>
        <a:ln w="38100">
          <a:solidFill>
            <a:srgbClr val="FF0000"/>
          </a:solidFill>
        </a:ln>
      </dgm:spPr>
      <dgm:t>
        <a:bodyPr/>
        <a:lstStyle/>
        <a:p>
          <a:r>
            <a:rPr lang="en-US" b="1" dirty="0">
              <a:solidFill>
                <a:schemeClr val="tx1"/>
              </a:solidFill>
            </a:rPr>
            <a:t>Caregiver Factors</a:t>
          </a:r>
        </a:p>
      </dgm:t>
    </dgm:pt>
    <dgm:pt modelId="{56A212F2-10E2-4F47-AC97-6CC56BF24D71}" type="parTrans" cxnId="{28DD4C1A-28FA-A847-BFCA-710628DCB1F7}">
      <dgm:prSet/>
      <dgm:spPr/>
      <dgm:t>
        <a:bodyPr/>
        <a:lstStyle/>
        <a:p>
          <a:endParaRPr lang="en-US"/>
        </a:p>
      </dgm:t>
    </dgm:pt>
    <dgm:pt modelId="{55F5178A-3765-C344-94F7-F56562BD2881}" type="sibTrans" cxnId="{28DD4C1A-28FA-A847-BFCA-710628DCB1F7}">
      <dgm:prSet/>
      <dgm:spPr/>
      <dgm:t>
        <a:bodyPr/>
        <a:lstStyle/>
        <a:p>
          <a:endParaRPr lang="en-US"/>
        </a:p>
      </dgm:t>
    </dgm:pt>
    <dgm:pt modelId="{99F2B377-9889-A046-B23E-955DFEFEB25C}" type="pres">
      <dgm:prSet presAssocID="{67AD6E05-D089-D84D-9714-0EAFEE2E53E2}" presName="compositeShape" presStyleCnt="0">
        <dgm:presLayoutVars>
          <dgm:chMax val="7"/>
          <dgm:dir/>
          <dgm:resizeHandles val="exact"/>
        </dgm:presLayoutVars>
      </dgm:prSet>
      <dgm:spPr/>
    </dgm:pt>
    <dgm:pt modelId="{07E39AA1-CF18-1345-B204-5F810F7B1537}" type="pres">
      <dgm:prSet presAssocID="{67AD6E05-D089-D84D-9714-0EAFEE2E53E2}" presName="wedge1" presStyleLbl="node1" presStyleIdx="0" presStyleCnt="3" custLinFactNeighborX="-5235" custLinFactNeighborY="2636"/>
      <dgm:spPr/>
    </dgm:pt>
    <dgm:pt modelId="{CAA30B2C-C67A-3541-B61C-C76B442D2B94}" type="pres">
      <dgm:prSet presAssocID="{67AD6E05-D089-D84D-9714-0EAFEE2E53E2}" presName="wedge1Tx" presStyleLbl="node1" presStyleIdx="0" presStyleCnt="3">
        <dgm:presLayoutVars>
          <dgm:chMax val="0"/>
          <dgm:chPref val="0"/>
          <dgm:bulletEnabled val="1"/>
        </dgm:presLayoutVars>
      </dgm:prSet>
      <dgm:spPr/>
    </dgm:pt>
    <dgm:pt modelId="{0B0998C1-47AC-974B-9112-D2DDF5446E3E}" type="pres">
      <dgm:prSet presAssocID="{67AD6E05-D089-D84D-9714-0EAFEE2E53E2}" presName="wedge2" presStyleLbl="node1" presStyleIdx="1" presStyleCnt="3" custLinFactNeighborX="-316" custLinFactNeighborY="-55"/>
      <dgm:spPr/>
    </dgm:pt>
    <dgm:pt modelId="{52A236E4-F68A-844C-96BD-FFA094A29346}" type="pres">
      <dgm:prSet presAssocID="{67AD6E05-D089-D84D-9714-0EAFEE2E53E2}" presName="wedge2Tx" presStyleLbl="node1" presStyleIdx="1" presStyleCnt="3">
        <dgm:presLayoutVars>
          <dgm:chMax val="0"/>
          <dgm:chPref val="0"/>
          <dgm:bulletEnabled val="1"/>
        </dgm:presLayoutVars>
      </dgm:prSet>
      <dgm:spPr/>
    </dgm:pt>
    <dgm:pt modelId="{541A7D75-EEDC-E44B-A572-08B069756469}" type="pres">
      <dgm:prSet presAssocID="{67AD6E05-D089-D84D-9714-0EAFEE2E53E2}" presName="wedge3" presStyleLbl="node1" presStyleIdx="2" presStyleCnt="3" custLinFactNeighborX="-523" custLinFactNeighborY="-415"/>
      <dgm:spPr/>
    </dgm:pt>
    <dgm:pt modelId="{7F3AA370-0E1F-C441-B84F-2EE11520CBA0}" type="pres">
      <dgm:prSet presAssocID="{67AD6E05-D089-D84D-9714-0EAFEE2E53E2}" presName="wedge3Tx" presStyleLbl="node1" presStyleIdx="2" presStyleCnt="3">
        <dgm:presLayoutVars>
          <dgm:chMax val="0"/>
          <dgm:chPref val="0"/>
          <dgm:bulletEnabled val="1"/>
        </dgm:presLayoutVars>
      </dgm:prSet>
      <dgm:spPr/>
    </dgm:pt>
  </dgm:ptLst>
  <dgm:cxnLst>
    <dgm:cxn modelId="{28DD4C1A-28FA-A847-BFCA-710628DCB1F7}" srcId="{67AD6E05-D089-D84D-9714-0EAFEE2E53E2}" destId="{5DCF2270-288B-FA47-89B0-69A6BD7D7F82}" srcOrd="2" destOrd="0" parTransId="{56A212F2-10E2-4F47-AC97-6CC56BF24D71}" sibTransId="{55F5178A-3765-C344-94F7-F56562BD2881}"/>
    <dgm:cxn modelId="{3F58E21F-C6E3-7A46-8C4B-0006CA687EB0}" type="presOf" srcId="{5DCF2270-288B-FA47-89B0-69A6BD7D7F82}" destId="{541A7D75-EEDC-E44B-A572-08B069756469}" srcOrd="0" destOrd="0" presId="urn:microsoft.com/office/officeart/2005/8/layout/chart3"/>
    <dgm:cxn modelId="{D81D1F36-5867-9946-8A31-5D0B486F25CC}" type="presOf" srcId="{188D6C0C-4BFC-B643-9495-33BEEC13DF1F}" destId="{52A236E4-F68A-844C-96BD-FFA094A29346}" srcOrd="1" destOrd="0" presId="urn:microsoft.com/office/officeart/2005/8/layout/chart3"/>
    <dgm:cxn modelId="{46079738-99A9-6B4E-8E52-96A167B380BE}" type="presOf" srcId="{9FD78C63-3FF9-0E48-940C-FBD30B5D369D}" destId="{07E39AA1-CF18-1345-B204-5F810F7B1537}" srcOrd="0" destOrd="0" presId="urn:microsoft.com/office/officeart/2005/8/layout/chart3"/>
    <dgm:cxn modelId="{FFAD726D-308C-D449-ADD5-E972FF7E78F3}" type="presOf" srcId="{5DCF2270-288B-FA47-89B0-69A6BD7D7F82}" destId="{7F3AA370-0E1F-C441-B84F-2EE11520CBA0}" srcOrd="1" destOrd="0" presId="urn:microsoft.com/office/officeart/2005/8/layout/chart3"/>
    <dgm:cxn modelId="{93FD787B-CA78-3641-BBF6-2E87555B5759}" srcId="{67AD6E05-D089-D84D-9714-0EAFEE2E53E2}" destId="{188D6C0C-4BFC-B643-9495-33BEEC13DF1F}" srcOrd="1" destOrd="0" parTransId="{56557F23-9427-5D4B-BB3C-DED1E4318C4A}" sibTransId="{530F3939-1E50-EA45-868E-7465F073F0F2}"/>
    <dgm:cxn modelId="{0DFDF684-0CC2-A44A-B87F-C6B905890C43}" type="presOf" srcId="{9FD78C63-3FF9-0E48-940C-FBD30B5D369D}" destId="{CAA30B2C-C67A-3541-B61C-C76B442D2B94}" srcOrd="1" destOrd="0" presId="urn:microsoft.com/office/officeart/2005/8/layout/chart3"/>
    <dgm:cxn modelId="{EFDDA9A0-247B-6943-B6F8-F40B0452BC5B}" srcId="{67AD6E05-D089-D84D-9714-0EAFEE2E53E2}" destId="{9FD78C63-3FF9-0E48-940C-FBD30B5D369D}" srcOrd="0" destOrd="0" parTransId="{1E346BE3-6A5A-BA47-8F65-BC308EFCD00F}" sibTransId="{53990A92-25D9-304B-A7B5-2457A6C27780}"/>
    <dgm:cxn modelId="{FF39EDD3-FCB8-B648-82E7-479B403301E0}" type="presOf" srcId="{67AD6E05-D089-D84D-9714-0EAFEE2E53E2}" destId="{99F2B377-9889-A046-B23E-955DFEFEB25C}" srcOrd="0" destOrd="0" presId="urn:microsoft.com/office/officeart/2005/8/layout/chart3"/>
    <dgm:cxn modelId="{E7D51EE0-A7B8-3341-8674-D13C2172A15C}" type="presOf" srcId="{188D6C0C-4BFC-B643-9495-33BEEC13DF1F}" destId="{0B0998C1-47AC-974B-9112-D2DDF5446E3E}" srcOrd="0" destOrd="0" presId="urn:microsoft.com/office/officeart/2005/8/layout/chart3"/>
    <dgm:cxn modelId="{348594C4-E7B9-FD46-81E3-E1DA9205492B}" type="presParOf" srcId="{99F2B377-9889-A046-B23E-955DFEFEB25C}" destId="{07E39AA1-CF18-1345-B204-5F810F7B1537}" srcOrd="0" destOrd="0" presId="urn:microsoft.com/office/officeart/2005/8/layout/chart3"/>
    <dgm:cxn modelId="{A45E7C8E-961D-9C4E-8101-1DBC485F42C1}" type="presParOf" srcId="{99F2B377-9889-A046-B23E-955DFEFEB25C}" destId="{CAA30B2C-C67A-3541-B61C-C76B442D2B94}" srcOrd="1" destOrd="0" presId="urn:microsoft.com/office/officeart/2005/8/layout/chart3"/>
    <dgm:cxn modelId="{D95844D1-8CE1-2742-8350-CFCB32F12950}" type="presParOf" srcId="{99F2B377-9889-A046-B23E-955DFEFEB25C}" destId="{0B0998C1-47AC-974B-9112-D2DDF5446E3E}" srcOrd="2" destOrd="0" presId="urn:microsoft.com/office/officeart/2005/8/layout/chart3"/>
    <dgm:cxn modelId="{C77B507A-0AD2-5C4F-9F08-1AEC97EA04A0}" type="presParOf" srcId="{99F2B377-9889-A046-B23E-955DFEFEB25C}" destId="{52A236E4-F68A-844C-96BD-FFA094A29346}" srcOrd="3" destOrd="0" presId="urn:microsoft.com/office/officeart/2005/8/layout/chart3"/>
    <dgm:cxn modelId="{E194D2CF-166B-154A-A9B8-1EC4809ED748}" type="presParOf" srcId="{99F2B377-9889-A046-B23E-955DFEFEB25C}" destId="{541A7D75-EEDC-E44B-A572-08B069756469}" srcOrd="4" destOrd="0" presId="urn:microsoft.com/office/officeart/2005/8/layout/chart3"/>
    <dgm:cxn modelId="{67F08397-BBFE-CA4F-9252-AC981CB7A62B}" type="presParOf" srcId="{99F2B377-9889-A046-B23E-955DFEFEB25C}" destId="{7F3AA370-0E1F-C441-B84F-2EE11520CBA0}" srcOrd="5" destOrd="0" presId="urn:microsoft.com/office/officeart/2005/8/layout/char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39AA1-CF18-1345-B204-5F810F7B1537}">
      <dsp:nvSpPr>
        <dsp:cNvPr id="0" name=""/>
        <dsp:cNvSpPr/>
      </dsp:nvSpPr>
      <dsp:spPr>
        <a:xfrm>
          <a:off x="1145674" y="427198"/>
          <a:ext cx="4003090" cy="4003090"/>
        </a:xfrm>
        <a:prstGeom prst="pie">
          <a:avLst>
            <a:gd name="adj1" fmla="val 16200000"/>
            <a:gd name="adj2" fmla="val 1800000"/>
          </a:avLst>
        </a:prstGeom>
        <a:solidFill>
          <a:schemeClr val="accent5">
            <a:lumMod val="60000"/>
            <a:lumOff val="4000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Injury Factors</a:t>
          </a:r>
        </a:p>
      </dsp:txBody>
      <dsp:txXfrm>
        <a:off x="3322116" y="1165863"/>
        <a:ext cx="1358191" cy="1334363"/>
      </dsp:txXfrm>
    </dsp:sp>
    <dsp:sp modelId="{0B0998C1-47AC-974B-9112-D2DDF5446E3E}">
      <dsp:nvSpPr>
        <dsp:cNvPr id="0" name=""/>
        <dsp:cNvSpPr/>
      </dsp:nvSpPr>
      <dsp:spPr>
        <a:xfrm>
          <a:off x="1136236" y="438614"/>
          <a:ext cx="4003090" cy="4003090"/>
        </a:xfrm>
        <a:prstGeom prst="pie">
          <a:avLst>
            <a:gd name="adj1" fmla="val 1800000"/>
            <a:gd name="adj2" fmla="val 9000000"/>
          </a:avLst>
        </a:prstGeom>
        <a:solidFill>
          <a:schemeClr val="accent5">
            <a:lumMod val="60000"/>
            <a:lumOff val="4000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Non-Injury Factors</a:t>
          </a:r>
        </a:p>
      </dsp:txBody>
      <dsp:txXfrm>
        <a:off x="2232320" y="2964374"/>
        <a:ext cx="1810921" cy="1239051"/>
      </dsp:txXfrm>
    </dsp:sp>
    <dsp:sp modelId="{541A7D75-EEDC-E44B-A572-08B069756469}">
      <dsp:nvSpPr>
        <dsp:cNvPr id="0" name=""/>
        <dsp:cNvSpPr/>
      </dsp:nvSpPr>
      <dsp:spPr>
        <a:xfrm>
          <a:off x="1127950" y="424203"/>
          <a:ext cx="4003090" cy="4003090"/>
        </a:xfrm>
        <a:prstGeom prst="pie">
          <a:avLst>
            <a:gd name="adj1" fmla="val 9000000"/>
            <a:gd name="adj2" fmla="val 16200000"/>
          </a:avLst>
        </a:prstGeom>
        <a:solidFill>
          <a:schemeClr val="accent5">
            <a:lumMod val="60000"/>
            <a:lumOff val="4000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Caregiver Factors</a:t>
          </a:r>
        </a:p>
      </dsp:txBody>
      <dsp:txXfrm>
        <a:off x="1556852" y="1210525"/>
        <a:ext cx="1358191" cy="1334363"/>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27AAE-7539-394C-864E-B11B08B5A4E3}"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A9235-4939-8D4F-AAE5-C09941619321}" type="slidenum">
              <a:rPr lang="en-US" smtClean="0"/>
              <a:t>‹#›</a:t>
            </a:fld>
            <a:endParaRPr lang="en-US"/>
          </a:p>
        </p:txBody>
      </p:sp>
    </p:spTree>
    <p:extLst>
      <p:ext uri="{BB962C8B-B14F-4D97-AF65-F5344CB8AC3E}">
        <p14:creationId xmlns:p14="http://schemas.microsoft.com/office/powerpoint/2010/main" val="804823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csm.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1</a:t>
            </a:fld>
            <a:endParaRPr lang="en-US"/>
          </a:p>
        </p:txBody>
      </p:sp>
    </p:spTree>
    <p:extLst>
      <p:ext uri="{BB962C8B-B14F-4D97-AF65-F5344CB8AC3E}">
        <p14:creationId xmlns:p14="http://schemas.microsoft.com/office/powerpoint/2010/main" val="1959399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No differences in clinical outcomes- expected as concussed patients were fully RTP at time of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Topographic map represent EEG power- which is a functional of the amplitude of the EEG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	-More basically, power can be thought of the as the amount of neural activity.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	-Concussed patients had significantly less power than healthy controls as visualized by the cooler topographic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Coherence evaluates how similar the EEG signal is between different electrodes of regions of the brain- in this case, we look at frontal, central, and posterior regions in the L and R hemisphere.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	-Coherence can be thought of as communication, areas with higher coherence are thought to be working together while areas with lower coherence are 	not talking to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-The concussed group showed significantly (p&lt;.05) higher coherence between the ROIs highlighted in 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Our results suggest that concussed participations may be using a compensatory mechanism to achieve normal cognitive/balance outcomes- essentially, the regions of the brain responsible for completing a task didn’t have enough neural activity to get the job done, so it recruited additional areas to help complete the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sym typeface="Wingdings" pitchFamily="2" charset="2"/>
              </a:rPr>
              <a:t>	-This method is less efficient and may deteriorate over time- especially as individuals age and cognitive reserve decreases.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Fourier decomposes the EEG time series into a "power spectrum", with power being the square of of the integral average of the amplitude of the EEG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more basic terms, power can be thought of as the amount of neural activity</a:t>
            </a:r>
            <a:r>
              <a:rPr lang="en-US" sz="1200" b="0" i="0" u="none" strike="noStrike" kern="1200" dirty="0">
                <a:solidFill>
                  <a:schemeClr val="tx1"/>
                </a:solidFill>
                <a:effectLst/>
                <a:latin typeface="+mn-lt"/>
                <a:ea typeface="+mn-ea"/>
                <a:cs typeface="+mn-cs"/>
                <a:sym typeface="Wingdings" pitchFamily="2" charset="2"/>
              </a:rPr>
              <a:t> the higher the power, more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Coherence</a:t>
            </a:r>
            <a:r>
              <a:rPr lang="en-US" sz="1200" b="0" i="0" u="none" strike="noStrike" kern="1200" dirty="0">
                <a:solidFill>
                  <a:schemeClr val="tx1"/>
                </a:solidFill>
                <a:effectLst/>
                <a:latin typeface="+mn-lt"/>
                <a:ea typeface="+mn-ea"/>
                <a:cs typeface="+mn-cs"/>
              </a:rPr>
              <a:t> is one mathematical method that can be used to determine if two or more sensors, or brain regions, have similar neuronal oscillatory activity with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10</a:t>
            </a:fld>
            <a:endParaRPr lang="en-US"/>
          </a:p>
        </p:txBody>
      </p:sp>
    </p:spTree>
    <p:extLst>
      <p:ext uri="{BB962C8B-B14F-4D97-AF65-F5344CB8AC3E}">
        <p14:creationId xmlns:p14="http://schemas.microsoft.com/office/powerpoint/2010/main" val="170018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concussion management requires serial testing throughout recovery, it’s important that diagnostic assessments have appropriate levels of reliability across clinical relevant time points. Currently, I’m working on a study that assesses the test-retest reliability of a number of EEG outcomes commonly reported on in the brain injury literature. </a:t>
            </a:r>
          </a:p>
          <a:p>
            <a:endParaRPr lang="en-US" dirty="0"/>
          </a:p>
          <a:p>
            <a:r>
              <a:rPr lang="en-US" dirty="0"/>
              <a:t>HEALTHY ADULTS- no concussion within last year</a:t>
            </a:r>
          </a:p>
          <a:p>
            <a:r>
              <a:rPr lang="en-US" dirty="0"/>
              <a:t>Recreational athletes</a:t>
            </a:r>
          </a:p>
          <a:p>
            <a:r>
              <a:rPr lang="en-US" dirty="0"/>
              <a:t>Lab setting</a:t>
            </a:r>
          </a:p>
          <a:p>
            <a:endParaRPr lang="en-US" dirty="0"/>
          </a:p>
          <a:p>
            <a:r>
              <a:rPr lang="en-US" dirty="0">
                <a:sym typeface="Wingdings" pitchFamily="2" charset="2"/>
              </a:rPr>
              <a:t>The majority of adults with concussion will receive in 14 days, so we choose a two-week test-retest interval to mimic traditional recovery times in adult concussion. </a:t>
            </a:r>
          </a:p>
          <a:p>
            <a:endParaRPr lang="en-US" dirty="0">
              <a:sym typeface="Wingdings" pitchFamily="2" charset="2"/>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Fewer significant results were elicited during the eyes closed conditions, but this is in accordance with previous literature suggesting that large increases in alpha power during eyes closed conditions may mask other findings (Barry et al., 2007). </a:t>
            </a:r>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11</a:t>
            </a:fld>
            <a:endParaRPr lang="en-US"/>
          </a:p>
        </p:txBody>
      </p:sp>
    </p:spTree>
    <p:extLst>
      <p:ext uri="{BB962C8B-B14F-4D97-AF65-F5344CB8AC3E}">
        <p14:creationId xmlns:p14="http://schemas.microsoft.com/office/powerpoint/2010/main" val="76517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group of biomarkers, Alpha and alpha/theta ratio would be recommended for clinical use as they are the most reliable</a:t>
            </a:r>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12</a:t>
            </a:fld>
            <a:endParaRPr lang="en-US"/>
          </a:p>
        </p:txBody>
      </p:sp>
    </p:spTree>
    <p:extLst>
      <p:ext uri="{BB962C8B-B14F-4D97-AF65-F5344CB8AC3E}">
        <p14:creationId xmlns:p14="http://schemas.microsoft.com/office/powerpoint/2010/main" val="278443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is to reduce the heterogeneity of this literature by providing </a:t>
            </a:r>
            <a:r>
              <a:rPr lang="en-US" dirty="0" err="1"/>
              <a:t>reserachers</a:t>
            </a:r>
            <a:r>
              <a:rPr lang="en-US" dirty="0"/>
              <a:t> with the optimal biomarkers and parameters to study in concussion </a:t>
            </a:r>
            <a:r>
              <a:rPr lang="en-US" dirty="0" err="1"/>
              <a:t>indivdiuals</a:t>
            </a:r>
            <a:r>
              <a:rPr lang="en-US" dirty="0"/>
              <a:t>. More specifically, I am to answer the following questions throughout this research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13</a:t>
            </a:fld>
            <a:endParaRPr lang="en-US"/>
          </a:p>
        </p:txBody>
      </p:sp>
    </p:spTree>
    <p:extLst>
      <p:ext uri="{BB962C8B-B14F-4D97-AF65-F5344CB8AC3E}">
        <p14:creationId xmlns:p14="http://schemas.microsoft.com/office/powerpoint/2010/main" val="3868262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EEG power, which was shown on the topographic maps in the last slide, is a type spectral analysis and the most commonly reported EEG outcomes in the concussion literature. Spectral analyses look at electrode as individual entities. So spectral analyses are likely to only pick up altered neural activity from areas where axons were injured and, if these areas are not close to the scalp, may not be able to identify any deficits at all. </a:t>
            </a:r>
          </a:p>
          <a:p>
            <a:endParaRPr lang="en-US" dirty="0"/>
          </a:p>
          <a:p>
            <a:r>
              <a:rPr lang="en-US" dirty="0"/>
              <a:t>Through post-synaptic terminals, a single neuron can have hundreds to thousands of connections with other axons. We</a:t>
            </a:r>
            <a:r>
              <a:rPr lang="en-US" dirty="0">
                <a:sym typeface="Wingdings" pitchFamily="2" charset="2"/>
              </a:rPr>
              <a:t> also know that the brain is organized into functional networks and the networks are interconnected.  So even if only a small number of axons are injured during a concussion, this can have a large, negative, downstream affects to communication throughout the brain.</a:t>
            </a:r>
          </a:p>
          <a:p>
            <a:endParaRPr lang="en-US" dirty="0"/>
          </a:p>
          <a:p>
            <a:r>
              <a:rPr lang="en-US" dirty="0"/>
              <a:t>Functional connectivity analyses looks at synchronization of neural activity across different electrodes or regions of the brain</a:t>
            </a:r>
            <a:r>
              <a:rPr lang="en-US" dirty="0">
                <a:sym typeface="Wingdings" pitchFamily="2" charset="2"/>
              </a:rPr>
              <a:t> therefore, functional connectivity analysis may be more sensitive to concussion because they capture the disrupted communication among different networks in the brain. </a:t>
            </a:r>
          </a:p>
          <a:p>
            <a:endParaRPr lang="en-US" dirty="0">
              <a:sym typeface="Wingdings" pitchFamily="2" charset="2"/>
            </a:endParaRPr>
          </a:p>
          <a:p>
            <a:r>
              <a:rPr lang="en-US" sz="1200" dirty="0"/>
              <a:t>Graph Theory Analysis- Degree of Nodes</a:t>
            </a:r>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14</a:t>
            </a:fld>
            <a:endParaRPr lang="en-US"/>
          </a:p>
        </p:txBody>
      </p:sp>
    </p:spTree>
    <p:extLst>
      <p:ext uri="{BB962C8B-B14F-4D97-AF65-F5344CB8AC3E}">
        <p14:creationId xmlns:p14="http://schemas.microsoft.com/office/powerpoint/2010/main" val="3429285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Expanded EEG outcomes form power/coherence to more sophisticated analyses, including PLI, </a:t>
            </a:r>
            <a:r>
              <a:rPr lang="en-US" dirty="0" err="1"/>
              <a:t>dPLI</a:t>
            </a:r>
            <a:r>
              <a:rPr lang="en-US" dirty="0"/>
              <a:t>, graph theory, and permutation entropy. </a:t>
            </a:r>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16</a:t>
            </a:fld>
            <a:endParaRPr lang="en-US"/>
          </a:p>
        </p:txBody>
      </p:sp>
    </p:spTree>
    <p:extLst>
      <p:ext uri="{BB962C8B-B14F-4D97-AF65-F5344CB8AC3E}">
        <p14:creationId xmlns:p14="http://schemas.microsoft.com/office/powerpoint/2010/main" val="57685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Once a concussion is diagnosed, appropriate treatment can begin to facilitate recovery. </a:t>
            </a:r>
          </a:p>
          <a:p>
            <a:pPr eaLnBrk="1" hangingPunct="1">
              <a:spcBef>
                <a:spcPct val="0"/>
              </a:spcBef>
            </a:pPr>
            <a:endParaRPr lang="en-US" dirty="0">
              <a:latin typeface="Calibri" charset="0"/>
            </a:endParaRPr>
          </a:p>
          <a:p>
            <a:pPr eaLnBrk="1" hangingPunct="1">
              <a:spcBef>
                <a:spcPct val="0"/>
              </a:spcBef>
            </a:pPr>
            <a:r>
              <a:rPr lang="en-US" dirty="0">
                <a:latin typeface="Calibri" charset="0"/>
              </a:rPr>
              <a:t>Cognitive, visual, vestibular, multi-modal</a:t>
            </a:r>
          </a:p>
        </p:txBody>
      </p:sp>
      <p:sp>
        <p:nvSpPr>
          <p:cNvPr id="92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eaLnBrk="1" hangingPunct="1"/>
            <a:fld id="{C11FB6AC-9EAD-E344-ACF4-7AB91123F38D}" type="slidenum">
              <a:rPr lang="en-US" sz="1200"/>
              <a:pPr eaLnBrk="1" hangingPunct="1"/>
              <a:t>17</a:t>
            </a:fld>
            <a:endParaRPr lang="en-US" sz="1200"/>
          </a:p>
        </p:txBody>
      </p:sp>
    </p:spTree>
    <p:extLst>
      <p:ext uri="{BB962C8B-B14F-4D97-AF65-F5344CB8AC3E}">
        <p14:creationId xmlns:p14="http://schemas.microsoft.com/office/powerpoint/2010/main" val="34812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However, the most widely implemented form of post-concussion rehabilitation is aerobic exercise.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Aerobic exercise has been consistently shown to improve recovery times, decrease post-concussion symptoms, and improve mood.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Exercise is Medicine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(EIM), a global health initiative managed by the </a:t>
            </a:r>
            <a:r>
              <a:rPr lang="en-US" sz="1200" b="0" i="0" u="none" strike="noStrike" kern="1200" dirty="0">
                <a:solidFill>
                  <a:schemeClr val="tx1"/>
                </a:solidFill>
                <a:effectLst/>
                <a:latin typeface="+mn-lt"/>
                <a:ea typeface="+mn-ea"/>
                <a:cs typeface="+mn-cs"/>
                <a:hlinkClick r:id="rId3"/>
              </a:rPr>
              <a:t>American College of Sports Medicine (ACSM)</a:t>
            </a:r>
            <a:r>
              <a:rPr lang="en-US" sz="1200" b="0" i="0" u="none" strike="noStrike" kern="1200" dirty="0">
                <a:solidFill>
                  <a:schemeClr val="tx1"/>
                </a:solidFill>
                <a:effectLst/>
                <a:latin typeface="+mn-lt"/>
                <a:ea typeface="+mn-ea"/>
                <a:cs typeface="+mn-cs"/>
              </a:rPr>
              <a:t>, encourages primary care physicians and other health care providers to include physical activity when designing treatment plans </a:t>
            </a:r>
            <a:r>
              <a:rPr lang="en-US" sz="1200" b="0" i="0" u="none" strike="noStrike" kern="1200" dirty="0">
                <a:solidFill>
                  <a:schemeClr val="tx1"/>
                </a:solidFill>
                <a:effectLst/>
                <a:latin typeface="+mn-lt"/>
                <a:ea typeface="+mn-ea"/>
                <a:cs typeface="+mn-cs"/>
                <a:sym typeface="Wingdings" pitchFamily="2" charset="2"/>
              </a:rPr>
              <a:t> fits this initiative and advances the evidence base to provide clinicians with better treatment options for patients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addition, I believe that studying the effect of aerobic exercise intervention on recovery in individuals with concussion is well aligned with the School of Kinesiology’s mission to be an international leader in </a:t>
            </a:r>
            <a:r>
              <a:rPr lang="en-US" sz="1200" b="0" i="0" u="sng" strike="noStrike" kern="1200" dirty="0">
                <a:solidFill>
                  <a:schemeClr val="tx1"/>
                </a:solidFill>
                <a:effectLst/>
                <a:latin typeface="+mn-lt"/>
                <a:ea typeface="+mn-ea"/>
                <a:cs typeface="+mn-cs"/>
              </a:rPr>
              <a:t>research related to physical activity and wellness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5B7670-D96A-1449-B6E6-D32E0064E1EC}" type="slidenum">
              <a:rPr lang="en-US" smtClean="0"/>
              <a:t>18</a:t>
            </a:fld>
            <a:endParaRPr lang="en-US"/>
          </a:p>
        </p:txBody>
      </p:sp>
    </p:spTree>
    <p:extLst>
      <p:ext uri="{BB962C8B-B14F-4D97-AF65-F5344CB8AC3E}">
        <p14:creationId xmlns:p14="http://schemas.microsoft.com/office/powerpoint/2010/main" val="749825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in concussion rehabilitation programs are centered around physical activity (as it targets many of the physiological and clinical domains that are impaired post-concussion)</a:t>
            </a:r>
          </a:p>
        </p:txBody>
      </p:sp>
      <p:sp>
        <p:nvSpPr>
          <p:cNvPr id="4" name="Slide Number Placeholder 3"/>
          <p:cNvSpPr>
            <a:spLocks noGrp="1"/>
          </p:cNvSpPr>
          <p:nvPr>
            <p:ph type="sldNum" sz="quarter" idx="5"/>
          </p:nvPr>
        </p:nvSpPr>
        <p:spPr/>
        <p:txBody>
          <a:bodyPr/>
          <a:lstStyle/>
          <a:p>
            <a:fld id="{C51BC32C-6A00-0747-9F24-F97078B59875}" type="slidenum">
              <a:rPr lang="en-US" smtClean="0"/>
              <a:t>19</a:t>
            </a:fld>
            <a:endParaRPr lang="en-US"/>
          </a:p>
        </p:txBody>
      </p:sp>
    </p:spTree>
    <p:extLst>
      <p:ext uri="{BB962C8B-B14F-4D97-AF65-F5344CB8AC3E}">
        <p14:creationId xmlns:p14="http://schemas.microsoft.com/office/powerpoint/2010/main" val="706371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sought to design a program an aerobic exercise protocol that was capable in being employed in acute and chronic settings, and was feasible in a wide variety of populations. So, I created the ACTIVE training protocol for my doctoral dissertation. </a:t>
            </a:r>
          </a:p>
          <a:p>
            <a:endParaRPr lang="en-US" dirty="0"/>
          </a:p>
          <a:p>
            <a:r>
              <a:rPr lang="en-US" dirty="0"/>
              <a:t>INTERDISCIPLINARY COLLABORATIONS BETWEEN CONCUSSION EXPERTS/CLINICIANS (ATS AND MD), EXERCISE PHYSIOLOGISTS, COGNITIVE NEUROSCIENTIST, AND EPIDEMIOLOGIST</a:t>
            </a:r>
          </a:p>
          <a:p>
            <a:endParaRPr lang="en-US" dirty="0"/>
          </a:p>
          <a:p>
            <a:r>
              <a:rPr lang="en-US" dirty="0"/>
              <a:t>2 weeks between test sessions</a:t>
            </a:r>
            <a:r>
              <a:rPr lang="en-US" dirty="0">
                <a:sym typeface="Wingdings" pitchFamily="2" charset="2"/>
              </a:rPr>
              <a:t> mimics average recovery times in adults</a:t>
            </a:r>
            <a:endParaRPr lang="en-US" dirty="0"/>
          </a:p>
          <a:p>
            <a:r>
              <a:rPr lang="en-US" dirty="0"/>
              <a:t>All Healthy participants</a:t>
            </a:r>
          </a:p>
        </p:txBody>
      </p:sp>
      <p:sp>
        <p:nvSpPr>
          <p:cNvPr id="4" name="Slide Number Placeholder 3"/>
          <p:cNvSpPr>
            <a:spLocks noGrp="1"/>
          </p:cNvSpPr>
          <p:nvPr>
            <p:ph type="sldNum" sz="quarter" idx="5"/>
          </p:nvPr>
        </p:nvSpPr>
        <p:spPr/>
        <p:txBody>
          <a:bodyPr/>
          <a:lstStyle/>
          <a:p>
            <a:fld id="{C51BC32C-6A00-0747-9F24-F97078B59875}" type="slidenum">
              <a:rPr lang="en-US" smtClean="0"/>
              <a:t>20</a:t>
            </a:fld>
            <a:endParaRPr lang="en-US"/>
          </a:p>
        </p:txBody>
      </p:sp>
    </p:spTree>
    <p:extLst>
      <p:ext uri="{BB962C8B-B14F-4D97-AF65-F5344CB8AC3E}">
        <p14:creationId xmlns:p14="http://schemas.microsoft.com/office/powerpoint/2010/main" val="281174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Concussion is a Blow to head or body- cause the brain to move around in the skull</a:t>
            </a:r>
          </a:p>
          <a:p>
            <a:endParaRPr lang="en-US" sz="2000" dirty="0"/>
          </a:p>
          <a:p>
            <a:r>
              <a:rPr lang="en-US" sz="2000" dirty="0"/>
              <a:t>Shear forces cause axons to stretch, leading to neurochemical and neurophysiological changes. </a:t>
            </a:r>
          </a:p>
        </p:txBody>
      </p:sp>
      <p:sp>
        <p:nvSpPr>
          <p:cNvPr id="4" name="Slide Number Placeholder 3"/>
          <p:cNvSpPr>
            <a:spLocks noGrp="1"/>
          </p:cNvSpPr>
          <p:nvPr>
            <p:ph type="sldNum" sz="quarter" idx="5"/>
          </p:nvPr>
        </p:nvSpPr>
        <p:spPr/>
        <p:txBody>
          <a:bodyPr/>
          <a:lstStyle/>
          <a:p>
            <a:fld id="{785A9235-4939-8D4F-AAE5-C09941619321}" type="slidenum">
              <a:rPr lang="en-US" smtClean="0"/>
              <a:t>2</a:t>
            </a:fld>
            <a:endParaRPr lang="en-US"/>
          </a:p>
        </p:txBody>
      </p:sp>
    </p:spTree>
    <p:extLst>
      <p:ext uri="{BB962C8B-B14F-4D97-AF65-F5344CB8AC3E}">
        <p14:creationId xmlns:p14="http://schemas.microsoft.com/office/powerpoint/2010/main" val="4272143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weeks between test sessions</a:t>
            </a:r>
          </a:p>
          <a:p>
            <a:r>
              <a:rPr lang="en-US" dirty="0"/>
              <a:t>All Healthy participants</a:t>
            </a:r>
          </a:p>
        </p:txBody>
      </p:sp>
      <p:sp>
        <p:nvSpPr>
          <p:cNvPr id="4" name="Slide Number Placeholder 3"/>
          <p:cNvSpPr>
            <a:spLocks noGrp="1"/>
          </p:cNvSpPr>
          <p:nvPr>
            <p:ph type="sldNum" sz="quarter" idx="5"/>
          </p:nvPr>
        </p:nvSpPr>
        <p:spPr/>
        <p:txBody>
          <a:bodyPr/>
          <a:lstStyle/>
          <a:p>
            <a:fld id="{C51BC32C-6A00-0747-9F24-F97078B59875}" type="slidenum">
              <a:rPr lang="en-US" smtClean="0"/>
              <a:t>21</a:t>
            </a:fld>
            <a:endParaRPr lang="en-US"/>
          </a:p>
        </p:txBody>
      </p:sp>
    </p:spTree>
    <p:extLst>
      <p:ext uri="{BB962C8B-B14F-4D97-AF65-F5344CB8AC3E}">
        <p14:creationId xmlns:p14="http://schemas.microsoft.com/office/powerpoint/2010/main" val="1502017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interventions, it’s important to assess if our treatment affects the tools we use to return athletes back to sport. This manuscript investigated the effect of ACTIVE training on clinical concussion management tools. </a:t>
            </a:r>
          </a:p>
          <a:p>
            <a:endParaRPr lang="en-US" dirty="0"/>
          </a:p>
          <a:p>
            <a:r>
              <a:rPr lang="en-US" dirty="0"/>
              <a:t>We looked at cognitive, balance, vision, and symptom tools. </a:t>
            </a:r>
          </a:p>
          <a:p>
            <a:endParaRPr lang="en-US" dirty="0"/>
          </a:p>
          <a:p>
            <a:r>
              <a:rPr lang="en-US" dirty="0"/>
              <a:t>ACTIVE training had no significant effect on any outcomes</a:t>
            </a:r>
            <a:r>
              <a:rPr lang="en-US" dirty="0">
                <a:sym typeface="Wingdings" pitchFamily="2" charset="2"/>
              </a:rPr>
              <a:t> this aerobic exercise protocol will not elevate performance on these outcomes. If concussed patients show improvements following ACTIVE training, it would be indicative of recovery and not an unintended consequence of the protocol.</a:t>
            </a:r>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22</a:t>
            </a:fld>
            <a:endParaRPr lang="en-US"/>
          </a:p>
        </p:txBody>
      </p:sp>
    </p:spTree>
    <p:extLst>
      <p:ext uri="{BB962C8B-B14F-4D97-AF65-F5344CB8AC3E}">
        <p14:creationId xmlns:p14="http://schemas.microsoft.com/office/powerpoint/2010/main" val="571621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Interventions should not only strive to improve functional outcomes, but to improve the physiological deficits that underlie clinical presentation.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Although I have talked about them as separate entities, EEG and intervention work can be integrated into cohesive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Wingding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a:rPr>
              <a:t>More specifically, EEG can be used to assess whether exercise based interventions successfully improve neurophysiological dysfunction.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23</a:t>
            </a:fld>
            <a:endParaRPr lang="en-US"/>
          </a:p>
        </p:txBody>
      </p:sp>
    </p:spTree>
    <p:extLst>
      <p:ext uri="{BB962C8B-B14F-4D97-AF65-F5344CB8AC3E}">
        <p14:creationId xmlns:p14="http://schemas.microsoft.com/office/powerpoint/2010/main" val="208939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EEG can be used as a way to assess of the neurophysiological consequences of an exercise based intervention.</a:t>
            </a:r>
          </a:p>
          <a:p>
            <a:endParaRPr lang="en-US" dirty="0"/>
          </a:p>
          <a:p>
            <a:r>
              <a:rPr lang="en-US" dirty="0"/>
              <a:t>Individuals in the ACTIVE training group had significantly increased central alpha power following the intervention, while the control group showed no changes in EEG outcomes.</a:t>
            </a:r>
          </a:p>
          <a:p>
            <a:endParaRPr lang="en-US" dirty="0"/>
          </a:p>
          <a:p>
            <a:r>
              <a:rPr lang="en-US" dirty="0"/>
              <a:t>The literature in healthy subjects shows that central alpha power is related to mood outcomes. We collected the GAD-7 (self-reported anxiety scale) during out study and attempted to correlate this. Outcomes.</a:t>
            </a:r>
          </a:p>
          <a:p>
            <a:endParaRPr lang="en-US" dirty="0"/>
          </a:p>
          <a:p>
            <a:r>
              <a:rPr lang="en-US" dirty="0"/>
              <a:t>Explain axes-</a:t>
            </a:r>
          </a:p>
          <a:p>
            <a:r>
              <a:rPr lang="en-US" dirty="0"/>
              <a:t>X</a:t>
            </a:r>
            <a:r>
              <a:rPr lang="en-US" baseline="0" dirty="0"/>
              <a:t> is change in GAD-7</a:t>
            </a:r>
            <a:r>
              <a:rPr lang="en-US" baseline="0" dirty="0">
                <a:sym typeface="Wingdings"/>
              </a:rPr>
              <a:t> the more negative the better</a:t>
            </a:r>
          </a:p>
          <a:p>
            <a:r>
              <a:rPr lang="en-US" baseline="0" dirty="0">
                <a:sym typeface="Wingdings"/>
              </a:rPr>
              <a:t>Y is change in mean alpha power the higher the better</a:t>
            </a:r>
          </a:p>
          <a:p>
            <a:endParaRPr lang="en-US" baseline="0" dirty="0">
              <a:sym typeface="Wingdings"/>
            </a:endParaRPr>
          </a:p>
          <a:p>
            <a:r>
              <a:rPr lang="en-US" baseline="0" dirty="0">
                <a:sym typeface="Wingdings"/>
              </a:rPr>
              <a:t>There is a moderate correlation between central alpha power and self-reported anxiety- not powered for this finding, but an interesting relationship which I will explain in more detail in future studies. </a:t>
            </a:r>
          </a:p>
          <a:p>
            <a:endParaRPr lang="en-US" baseline="0" dirty="0">
              <a:sym typeface="Wingdings"/>
            </a:endParaRPr>
          </a:p>
          <a:p>
            <a:r>
              <a:rPr lang="en-US" baseline="0" dirty="0">
                <a:sym typeface="Wingdings"/>
              </a:rPr>
              <a:t>This slide is probably the most critical in my talk- shows the ability to integrate EEG, clinical outcomes, and the rehab piece into one cohesive entity.</a:t>
            </a:r>
          </a:p>
        </p:txBody>
      </p:sp>
      <p:sp>
        <p:nvSpPr>
          <p:cNvPr id="4" name="Slide Number Placeholder 3"/>
          <p:cNvSpPr>
            <a:spLocks noGrp="1"/>
          </p:cNvSpPr>
          <p:nvPr>
            <p:ph type="sldNum" sz="quarter" idx="5"/>
          </p:nvPr>
        </p:nvSpPr>
        <p:spPr/>
        <p:txBody>
          <a:bodyPr/>
          <a:lstStyle/>
          <a:p>
            <a:fld id="{C51BC32C-6A00-0747-9F24-F97078B59875}" type="slidenum">
              <a:rPr lang="en-US" smtClean="0"/>
              <a:t>24</a:t>
            </a:fld>
            <a:endParaRPr lang="en-US"/>
          </a:p>
        </p:txBody>
      </p:sp>
    </p:spTree>
    <p:extLst>
      <p:ext uri="{BB962C8B-B14F-4D97-AF65-F5344CB8AC3E}">
        <p14:creationId xmlns:p14="http://schemas.microsoft.com/office/powerpoint/2010/main" val="1608999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Developmental Neuropsychology</a:t>
            </a:r>
          </a:p>
        </p:txBody>
      </p:sp>
      <p:sp>
        <p:nvSpPr>
          <p:cNvPr id="4" name="Slide Number Placeholder 3"/>
          <p:cNvSpPr>
            <a:spLocks noGrp="1"/>
          </p:cNvSpPr>
          <p:nvPr>
            <p:ph type="sldNum" sz="quarter" idx="5"/>
          </p:nvPr>
        </p:nvSpPr>
        <p:spPr/>
        <p:txBody>
          <a:bodyPr/>
          <a:lstStyle/>
          <a:p>
            <a:fld id="{C51BC32C-6A00-0747-9F24-F97078B59875}" type="slidenum">
              <a:rPr lang="en-US" smtClean="0"/>
              <a:t>25</a:t>
            </a:fld>
            <a:endParaRPr lang="en-US"/>
          </a:p>
        </p:txBody>
      </p:sp>
    </p:spTree>
    <p:extLst>
      <p:ext uri="{BB962C8B-B14F-4D97-AF65-F5344CB8AC3E}">
        <p14:creationId xmlns:p14="http://schemas.microsoft.com/office/powerpoint/2010/main" val="296779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YMCA Bike protocol was capable of inducing comparable changes to each subjects’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heart rate during the 4 stages of the bike test. There were no differences between the two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group’s heart rates (p&gt; 0.05). No subjects experienced any post-concussion symptoms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Statistical analysis revealed significant differences in whole brain Alpha (f(12)= 5.79; p = 0.001); Beta (f(11)= 4.49; p = 0.004); Delta (f(8) = 4.95; p = 0.002); and Theta (f(10) = 7.36; p = 0.000) power means between groups across two conditions (Bike, 30 min Post-Bike)</a:t>
            </a:r>
            <a:endParaRPr lang="en-US" dirty="0"/>
          </a:p>
          <a:p>
            <a:endParaRPr lang="en-US" dirty="0"/>
          </a:p>
          <a:p>
            <a:r>
              <a:rPr lang="en-US" sz="1200" kern="1200" dirty="0">
                <a:solidFill>
                  <a:schemeClr val="tx1"/>
                </a:solidFill>
                <a:effectLst/>
                <a:latin typeface="+mn-lt"/>
                <a:ea typeface="+mn-ea"/>
                <a:cs typeface="+mn-cs"/>
              </a:rPr>
              <a:t>Theta power increases potentially stem from injury and pathophysiologic changes in the cerebral cortex (Montgomery, 1991). In work by Nagata, his group demonstrated that cortical blood flow (CBF) and oxygen (O2) metabolism correlated negatively with Delta and Theta power (Nagata, 1990). In addition, increases in Theta power have long been established in the mTBI literature (McClelland, 1994; Fenton, 1996) and are indicative of pathology. </a:t>
            </a:r>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26</a:t>
            </a:fld>
            <a:endParaRPr lang="en-US"/>
          </a:p>
        </p:txBody>
      </p:sp>
    </p:spTree>
    <p:extLst>
      <p:ext uri="{BB962C8B-B14F-4D97-AF65-F5344CB8AC3E}">
        <p14:creationId xmlns:p14="http://schemas.microsoft.com/office/powerpoint/2010/main" val="4149631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using interventions that target physiological domains can have high clinical impact, especially for individuals at high-risk of prolonged concussion recovery. However, a number of areas in this area need to be explored, which I plan to do in my future research line. Specific questions of interest include:</a:t>
            </a:r>
          </a:p>
        </p:txBody>
      </p:sp>
      <p:sp>
        <p:nvSpPr>
          <p:cNvPr id="4" name="Slide Number Placeholder 3"/>
          <p:cNvSpPr>
            <a:spLocks noGrp="1"/>
          </p:cNvSpPr>
          <p:nvPr>
            <p:ph type="sldNum" sz="quarter" idx="5"/>
          </p:nvPr>
        </p:nvSpPr>
        <p:spPr/>
        <p:txBody>
          <a:bodyPr/>
          <a:lstStyle/>
          <a:p>
            <a:fld id="{C51BC32C-6A00-0747-9F24-F97078B59875}" type="slidenum">
              <a:rPr lang="en-US" smtClean="0"/>
              <a:t>27</a:t>
            </a:fld>
            <a:endParaRPr lang="en-US"/>
          </a:p>
        </p:txBody>
      </p:sp>
    </p:spTree>
    <p:extLst>
      <p:ext uri="{BB962C8B-B14F-4D97-AF65-F5344CB8AC3E}">
        <p14:creationId xmlns:p14="http://schemas.microsoft.com/office/powerpoint/2010/main" val="1312575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Multi-modal research programs require interdisciplinary teams</a:t>
            </a:r>
          </a:p>
        </p:txBody>
      </p:sp>
      <p:sp>
        <p:nvSpPr>
          <p:cNvPr id="4" name="Slide Number Placeholder 3"/>
          <p:cNvSpPr>
            <a:spLocks noGrp="1"/>
          </p:cNvSpPr>
          <p:nvPr>
            <p:ph type="sldNum" sz="quarter" idx="5"/>
          </p:nvPr>
        </p:nvSpPr>
        <p:spPr/>
        <p:txBody>
          <a:bodyPr/>
          <a:lstStyle/>
          <a:p>
            <a:fld id="{C51BC32C-6A00-0747-9F24-F97078B59875}" type="slidenum">
              <a:rPr lang="en-US" smtClean="0"/>
              <a:t>28</a:t>
            </a:fld>
            <a:endParaRPr lang="en-US"/>
          </a:p>
        </p:txBody>
      </p:sp>
    </p:spTree>
    <p:extLst>
      <p:ext uri="{BB962C8B-B14F-4D97-AF65-F5344CB8AC3E}">
        <p14:creationId xmlns:p14="http://schemas.microsoft.com/office/powerpoint/2010/main" val="2234792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diagnostic tools are limited by a number of factors and fail to measure neurophysiological changes. </a:t>
            </a:r>
          </a:p>
          <a:p>
            <a:endParaRPr lang="en-US" dirty="0"/>
          </a:p>
          <a:p>
            <a:r>
              <a:rPr lang="en-US" dirty="0"/>
              <a:t>Researchers at the Michigan Concussion Center have investigated several tools for their potential in concussion diagnosis, including blood biomarkers, head impact biomechanics, and cervical spine outcomes. </a:t>
            </a:r>
          </a:p>
          <a:p>
            <a:endParaRPr lang="en-US" dirty="0"/>
          </a:p>
          <a:p>
            <a:r>
              <a:rPr lang="en-US" dirty="0"/>
              <a:t>I will use resting-state EEG to expand this on-going work to functional connectivity analyses, in hopes of finding a novel biomarker of injury.</a:t>
            </a:r>
          </a:p>
          <a:p>
            <a:endParaRPr lang="en-US" dirty="0"/>
          </a:p>
          <a:p>
            <a:r>
              <a:rPr lang="en-US" dirty="0"/>
              <a:t>In addition, the relationship between EEG outcomes and clinical sport-related concussion outcomes is virtually unexplored. In healthy patients, EEG components have been linked to cognitive, balance, and mental health assessments and similar relationships may exist in patients with concussion. Therefore, EEG may not only be able to aid in diagnosis, but also provide prognostic information about the type of deficits a patient may experience, which may facilitate earlier entry into rehabilitation protocols.</a:t>
            </a:r>
          </a:p>
        </p:txBody>
      </p:sp>
      <p:sp>
        <p:nvSpPr>
          <p:cNvPr id="4" name="Slide Number Placeholder 3"/>
          <p:cNvSpPr>
            <a:spLocks noGrp="1"/>
          </p:cNvSpPr>
          <p:nvPr>
            <p:ph type="sldNum" sz="quarter" idx="5"/>
          </p:nvPr>
        </p:nvSpPr>
        <p:spPr/>
        <p:txBody>
          <a:bodyPr/>
          <a:lstStyle/>
          <a:p>
            <a:fld id="{C51BC32C-6A00-0747-9F24-F97078B59875}" type="slidenum">
              <a:rPr lang="en-US" smtClean="0"/>
              <a:t>30</a:t>
            </a:fld>
            <a:endParaRPr lang="en-US"/>
          </a:p>
        </p:txBody>
      </p:sp>
    </p:spTree>
    <p:extLst>
      <p:ext uri="{BB962C8B-B14F-4D97-AF65-F5344CB8AC3E}">
        <p14:creationId xmlns:p14="http://schemas.microsoft.com/office/powerpoint/2010/main" val="3753305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concussion rehabilitation studies often focus on one mode of treatment, are of low quality, and only consider the intervention’s effect on clinical outcomes. </a:t>
            </a:r>
          </a:p>
          <a:p>
            <a:endParaRPr lang="en-US" dirty="0"/>
          </a:p>
          <a:p>
            <a:r>
              <a:rPr lang="en-US" dirty="0"/>
              <a:t>The Michigan Concussion Center and School of Kinesiology are home to world-renown experts in their respective fields. I am uniquely positioned to connect and apply the expertise and resources across these disciplines to create innovative multi-modal rehabilitation interventions to enhance recovery and improve quality of life for individuals with concussion.</a:t>
            </a:r>
          </a:p>
          <a:p>
            <a:endParaRPr lang="en-US" dirty="0"/>
          </a:p>
          <a:p>
            <a:r>
              <a:rPr lang="en-US" dirty="0"/>
              <a:t>My work seeks to leverage the clinical expertise in the Concussion Center regarding cervicogenic, visual, and vestibular interventions and in the School of Kinesiology regarding physical activity intervention, exercise prescription, and developing programs to prevent lower extremity injury risk.</a:t>
            </a:r>
          </a:p>
          <a:p>
            <a:endParaRPr lang="en-US" dirty="0"/>
          </a:p>
          <a:p>
            <a:r>
              <a:rPr lang="en-US" dirty="0"/>
              <a:t>This multidisciplinary approach will advance the quality and specificity of rehabilitation interventions offered by the clinicians in the Concussion Center and expand the on-going physical activity and lower extremity intervention work in the School of Kinesiology to a new population: concussed participants. </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C51BC32C-6A00-0747-9F24-F97078B59875}" type="slidenum">
              <a:rPr lang="en-US" smtClean="0"/>
              <a:t>31</a:t>
            </a:fld>
            <a:endParaRPr lang="en-US"/>
          </a:p>
        </p:txBody>
      </p:sp>
    </p:spTree>
    <p:extLst>
      <p:ext uri="{BB962C8B-B14F-4D97-AF65-F5344CB8AC3E}">
        <p14:creationId xmlns:p14="http://schemas.microsoft.com/office/powerpoint/2010/main" val="909262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miss days of school,</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experience emotional distress,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and report reduced quality of life,</a:t>
            </a:r>
            <a:r>
              <a:rPr lang="en-US" dirty="0">
                <a:effectLst/>
              </a:rPr>
              <a:t> </a:t>
            </a:r>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3</a:t>
            </a:fld>
            <a:endParaRPr lang="en-US"/>
          </a:p>
        </p:txBody>
      </p:sp>
    </p:spTree>
    <p:extLst>
      <p:ext uri="{BB962C8B-B14F-4D97-AF65-F5344CB8AC3E}">
        <p14:creationId xmlns:p14="http://schemas.microsoft.com/office/powerpoint/2010/main" val="2810316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the physiological behind clinical performance and recovery can help clinicians design more effective interventions in the future.</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C51BC32C-6A00-0747-9F24-F97078B59875}" type="slidenum">
              <a:rPr lang="en-US" smtClean="0"/>
              <a:t>32</a:t>
            </a:fld>
            <a:endParaRPr lang="en-US"/>
          </a:p>
        </p:txBody>
      </p:sp>
    </p:spTree>
    <p:extLst>
      <p:ext uri="{BB962C8B-B14F-4D97-AF65-F5344CB8AC3E}">
        <p14:creationId xmlns:p14="http://schemas.microsoft.com/office/powerpoint/2010/main" val="1523845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by evaluating and integrating clinical and physiological outcomes, we can improve concussion diagnosis and management that will directly improve recovery and quality of life at the level of the individual. By engaging and translating knowledge to relevant stakeholders, as well as disseminating findings nationally and internationally, we can advance the current evidence base and improve outcomes for the entire population of concussed individuals. </a:t>
            </a:r>
          </a:p>
          <a:p>
            <a:endParaRPr lang="en-US" dirty="0"/>
          </a:p>
          <a:p>
            <a:r>
              <a:rPr lang="en-US" dirty="0"/>
              <a:t>Therefore, I believe this research agenda is well aligned with the Michigan Concussion Center’s mission to maximize societal and individual health. </a:t>
            </a:r>
          </a:p>
        </p:txBody>
      </p:sp>
      <p:sp>
        <p:nvSpPr>
          <p:cNvPr id="4" name="Slide Number Placeholder 3"/>
          <p:cNvSpPr>
            <a:spLocks noGrp="1"/>
          </p:cNvSpPr>
          <p:nvPr>
            <p:ph type="sldNum" sz="quarter" idx="5"/>
          </p:nvPr>
        </p:nvSpPr>
        <p:spPr/>
        <p:txBody>
          <a:bodyPr/>
          <a:lstStyle/>
          <a:p>
            <a:fld id="{C51BC32C-6A00-0747-9F24-F97078B59875}" type="slidenum">
              <a:rPr lang="en-US" smtClean="0"/>
              <a:t>33</a:t>
            </a:fld>
            <a:endParaRPr lang="en-US"/>
          </a:p>
        </p:txBody>
      </p:sp>
    </p:spTree>
    <p:extLst>
      <p:ext uri="{BB962C8B-B14F-4D97-AF65-F5344CB8AC3E}">
        <p14:creationId xmlns:p14="http://schemas.microsoft.com/office/powerpoint/2010/main" val="695468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group individuals, both in terms of background and expertise. My ability to implement an interdisciplinary approach to concussion research is largely a byproduct of training in such a stellar environment.</a:t>
            </a:r>
          </a:p>
        </p:txBody>
      </p:sp>
      <p:sp>
        <p:nvSpPr>
          <p:cNvPr id="4" name="Slide Number Placeholder 3"/>
          <p:cNvSpPr>
            <a:spLocks noGrp="1"/>
          </p:cNvSpPr>
          <p:nvPr>
            <p:ph type="sldNum" sz="quarter" idx="5"/>
          </p:nvPr>
        </p:nvSpPr>
        <p:spPr/>
        <p:txBody>
          <a:bodyPr/>
          <a:lstStyle/>
          <a:p>
            <a:fld id="{C51BC32C-6A00-0747-9F24-F97078B59875}" type="slidenum">
              <a:rPr lang="en-US" smtClean="0"/>
              <a:t>34</a:t>
            </a:fld>
            <a:endParaRPr lang="en-US"/>
          </a:p>
        </p:txBody>
      </p:sp>
    </p:spTree>
    <p:extLst>
      <p:ext uri="{BB962C8B-B14F-4D97-AF65-F5344CB8AC3E}">
        <p14:creationId xmlns:p14="http://schemas.microsoft.com/office/powerpoint/2010/main" val="2113727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35</a:t>
            </a:fld>
            <a:endParaRPr lang="en-US"/>
          </a:p>
        </p:txBody>
      </p:sp>
    </p:spTree>
    <p:extLst>
      <p:ext uri="{BB962C8B-B14F-4D97-AF65-F5344CB8AC3E}">
        <p14:creationId xmlns:p14="http://schemas.microsoft.com/office/powerpoint/2010/main" val="322448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the number of electrodes needed to create an easier to use, more clinically applicable assessment tool</a:t>
            </a:r>
          </a:p>
          <a:p>
            <a:endParaRPr lang="en-US" dirty="0"/>
          </a:p>
          <a:p>
            <a:r>
              <a:rPr lang="en-US" dirty="0"/>
              <a:t>If we can </a:t>
            </a:r>
            <a:r>
              <a:rPr lang="en-US" dirty="0" err="1"/>
              <a:t>eludicate</a:t>
            </a:r>
            <a:r>
              <a:rPr lang="en-US" dirty="0"/>
              <a:t> EEG biomarkers of concussion, create a software program that automates processing and analysis on these outcomes--&gt; again, increased the clinical utility of these programs</a:t>
            </a:r>
          </a:p>
          <a:p>
            <a:endParaRPr lang="en-US" dirty="0"/>
          </a:p>
          <a:p>
            <a:r>
              <a:rPr lang="en-US" dirty="0"/>
              <a:t>EEG biofeedback- can we use it as a form of rehabilitation?</a:t>
            </a:r>
          </a:p>
          <a:p>
            <a:endParaRPr lang="en-US" dirty="0"/>
          </a:p>
          <a:p>
            <a:r>
              <a:rPr lang="en-US" dirty="0"/>
              <a:t>Long-term vs. short comes- are the same EEG outcomes that are identified acutely post-injury the same variables that are elevated years following injury</a:t>
            </a:r>
          </a:p>
        </p:txBody>
      </p:sp>
      <p:sp>
        <p:nvSpPr>
          <p:cNvPr id="4" name="Slide Number Placeholder 3"/>
          <p:cNvSpPr>
            <a:spLocks noGrp="1"/>
          </p:cNvSpPr>
          <p:nvPr>
            <p:ph type="sldNum" sz="quarter" idx="5"/>
          </p:nvPr>
        </p:nvSpPr>
        <p:spPr/>
        <p:txBody>
          <a:bodyPr/>
          <a:lstStyle/>
          <a:p>
            <a:fld id="{C51BC32C-6A00-0747-9F24-F97078B59875}" type="slidenum">
              <a:rPr lang="en-US" smtClean="0"/>
              <a:t>36</a:t>
            </a:fld>
            <a:endParaRPr lang="en-US"/>
          </a:p>
        </p:txBody>
      </p:sp>
    </p:spTree>
    <p:extLst>
      <p:ext uri="{BB962C8B-B14F-4D97-AF65-F5344CB8AC3E}">
        <p14:creationId xmlns:p14="http://schemas.microsoft.com/office/powerpoint/2010/main" val="826534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Manipulating exercise parameters (mode, intensity, frequency, duration) to find the optimize prescription to maximize clinical and physiological recovery from concussion</a:t>
            </a:r>
          </a:p>
          <a:p>
            <a:endParaRPr lang="en-US" dirty="0"/>
          </a:p>
          <a:p>
            <a:r>
              <a:rPr lang="en-US" dirty="0"/>
              <a:t>Creating a multi-modal program</a:t>
            </a:r>
          </a:p>
          <a:p>
            <a:r>
              <a:rPr lang="en-US" dirty="0"/>
              <a:t>	-Calgary is already doing work in this area with </a:t>
            </a:r>
            <a:r>
              <a:rPr lang="en-US" dirty="0" err="1"/>
              <a:t>cervicovestibular</a:t>
            </a:r>
            <a:r>
              <a:rPr lang="en-US" dirty="0"/>
              <a:t> and aerobic exercise</a:t>
            </a:r>
          </a:p>
          <a:p>
            <a:r>
              <a:rPr lang="en-US" dirty="0"/>
              <a:t>	-Vision training, neuromuscular training, dual-task paradigms</a:t>
            </a:r>
          </a:p>
          <a:p>
            <a:endParaRPr lang="en-US" dirty="0"/>
          </a:p>
          <a:p>
            <a:r>
              <a:rPr lang="en-US" dirty="0"/>
              <a:t>Create a registry/system to facilitate long-term (5+ year) follow- up of patients</a:t>
            </a:r>
          </a:p>
        </p:txBody>
      </p:sp>
      <p:sp>
        <p:nvSpPr>
          <p:cNvPr id="4" name="Slide Number Placeholder 3"/>
          <p:cNvSpPr>
            <a:spLocks noGrp="1"/>
          </p:cNvSpPr>
          <p:nvPr>
            <p:ph type="sldNum" sz="quarter" idx="5"/>
          </p:nvPr>
        </p:nvSpPr>
        <p:spPr/>
        <p:txBody>
          <a:bodyPr/>
          <a:lstStyle/>
          <a:p>
            <a:fld id="{C51BC32C-6A00-0747-9F24-F97078B59875}" type="slidenum">
              <a:rPr lang="en-US" smtClean="0"/>
              <a:t>37</a:t>
            </a:fld>
            <a:endParaRPr lang="en-US"/>
          </a:p>
        </p:txBody>
      </p:sp>
    </p:spTree>
    <p:extLst>
      <p:ext uri="{BB962C8B-B14F-4D97-AF65-F5344CB8AC3E}">
        <p14:creationId xmlns:p14="http://schemas.microsoft.com/office/powerpoint/2010/main" val="1466513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 biomechanical threshold for concussion remains elusive, it is generally accepted among researchers that more frequent and severe impacts increase risk of concussion and other negative outcomes. Therefore, using sensors that measuring head impact frequency and severity may useful strategy to gauge the effective of primary prevention programs alongside examining concussion incidence. </a:t>
            </a:r>
          </a:p>
          <a:p>
            <a:endParaRPr lang="en-US" dirty="0"/>
          </a:p>
          <a:p>
            <a:r>
              <a:rPr lang="en-US" dirty="0"/>
              <a:t>Bantam (13/14) and Midget (15/16) players</a:t>
            </a:r>
          </a:p>
        </p:txBody>
      </p:sp>
      <p:sp>
        <p:nvSpPr>
          <p:cNvPr id="4" name="Slide Number Placeholder 3"/>
          <p:cNvSpPr>
            <a:spLocks noGrp="1"/>
          </p:cNvSpPr>
          <p:nvPr>
            <p:ph type="sldNum" sz="quarter" idx="10"/>
          </p:nvPr>
        </p:nvSpPr>
        <p:spPr/>
        <p:txBody>
          <a:bodyPr/>
          <a:lstStyle/>
          <a:p>
            <a:fld id="{2A2E9ED8-B066-4145-A63D-A5303FB9DCC8}" type="slidenum">
              <a:rPr lang="en-US" smtClean="0"/>
              <a:t>39</a:t>
            </a:fld>
            <a:endParaRPr lang="en-US"/>
          </a:p>
        </p:txBody>
      </p:sp>
    </p:spTree>
    <p:extLst>
      <p:ext uri="{BB962C8B-B14F-4D97-AF65-F5344CB8AC3E}">
        <p14:creationId xmlns:p14="http://schemas.microsoft.com/office/powerpoint/2010/main" val="662430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findings is that…</a:t>
            </a:r>
          </a:p>
          <a:p>
            <a:endParaRPr lang="en-US" dirty="0"/>
          </a:p>
          <a:p>
            <a:r>
              <a:rPr lang="en-US" dirty="0"/>
              <a:t>On the left, you’ll see our primary predictor (sex) and covariates entered into our random-intercepts mixed linear models. </a:t>
            </a:r>
          </a:p>
          <a:p>
            <a:endParaRPr lang="en-US" dirty="0"/>
          </a:p>
          <a:p>
            <a:r>
              <a:rPr lang="en-US" dirty="0"/>
              <a:t>As you can see, females had significantly higher mean linear accelerations than males, but not difference were noted for rotational acceleration. In large with agreement with previous</a:t>
            </a:r>
          </a:p>
          <a:p>
            <a:endParaRPr lang="en-US" dirty="0"/>
          </a:p>
          <a:p>
            <a:r>
              <a:rPr lang="en-US" dirty="0"/>
              <a:t>Body checking is illegal at all levels of female ice hockey, which likely accounts for the fewer number of impacts received. However, the fact that females were recorded with any impacts suggest that they were through illegal mechanisms, which may be more severe collisions or females may not be trained to absorb this impact as well as males, which may account for the slightly higher severity females experiences. </a:t>
            </a:r>
          </a:p>
        </p:txBody>
      </p:sp>
      <p:sp>
        <p:nvSpPr>
          <p:cNvPr id="4" name="Slide Number Placeholder 3"/>
          <p:cNvSpPr>
            <a:spLocks noGrp="1"/>
          </p:cNvSpPr>
          <p:nvPr>
            <p:ph type="sldNum" sz="quarter" idx="5"/>
          </p:nvPr>
        </p:nvSpPr>
        <p:spPr/>
        <p:txBody>
          <a:bodyPr/>
          <a:lstStyle/>
          <a:p>
            <a:fld id="{C51BC32C-6A00-0747-9F24-F97078B59875}" type="slidenum">
              <a:rPr lang="en-US" smtClean="0"/>
              <a:t>40</a:t>
            </a:fld>
            <a:endParaRPr lang="en-US"/>
          </a:p>
        </p:txBody>
      </p:sp>
    </p:spTree>
    <p:extLst>
      <p:ext uri="{BB962C8B-B14F-4D97-AF65-F5344CB8AC3E}">
        <p14:creationId xmlns:p14="http://schemas.microsoft.com/office/powerpoint/2010/main" val="325813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component of both athletic performance and athlete safety is the ability to see and respond to the environment. While sport helmets are critical for reducing severe brain injuries, the bars included as part of the helmets may alter an athletes visual and sensory performance. I served as the primary mentor on this undergraduate honor’s thesis project which evaluated the effect…</a:t>
            </a:r>
          </a:p>
          <a:p>
            <a:endParaRPr lang="en-US" dirty="0"/>
          </a:p>
          <a:p>
            <a:r>
              <a:rPr lang="en-US" dirty="0"/>
              <a:t>MENTORSHIP</a:t>
            </a:r>
          </a:p>
        </p:txBody>
      </p:sp>
      <p:sp>
        <p:nvSpPr>
          <p:cNvPr id="4" name="Slide Number Placeholder 3"/>
          <p:cNvSpPr>
            <a:spLocks noGrp="1"/>
          </p:cNvSpPr>
          <p:nvPr>
            <p:ph type="sldNum" sz="quarter" idx="10"/>
          </p:nvPr>
        </p:nvSpPr>
        <p:spPr/>
        <p:txBody>
          <a:bodyPr/>
          <a:lstStyle/>
          <a:p>
            <a:fld id="{2A2E9ED8-B066-4145-A63D-A5303FB9DCC8}" type="slidenum">
              <a:rPr lang="en-US" smtClean="0"/>
              <a:t>41</a:t>
            </a:fld>
            <a:endParaRPr lang="en-US"/>
          </a:p>
        </p:txBody>
      </p:sp>
    </p:spTree>
    <p:extLst>
      <p:ext uri="{BB962C8B-B14F-4D97-AF65-F5344CB8AC3E}">
        <p14:creationId xmlns:p14="http://schemas.microsoft.com/office/powerpoint/2010/main" val="359013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main findings…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looking at sport by helmet interactions, we found that helmet players performed worse on visual clarity and hand reaction time with their helmets on. The reaction time performance was particularly notable and they performance approximately 36 seconds slower in the helmet, as compared to football players who </a:t>
            </a:r>
            <a:r>
              <a:rPr lang="en-US" sz="1200" kern="1200" dirty="0" err="1">
                <a:solidFill>
                  <a:schemeClr val="tx1"/>
                </a:solidFill>
                <a:effectLst/>
                <a:latin typeface="+mn-lt"/>
                <a:ea typeface="+mn-ea"/>
                <a:cs typeface="+mn-cs"/>
              </a:rPr>
              <a:t>performaned</a:t>
            </a:r>
            <a:r>
              <a:rPr lang="en-US" sz="1200" kern="1200" dirty="0">
                <a:solidFill>
                  <a:schemeClr val="tx1"/>
                </a:solidFill>
                <a:effectLst/>
                <a:latin typeface="+mn-lt"/>
                <a:ea typeface="+mn-ea"/>
                <a:cs typeface="+mn-cs"/>
              </a:rPr>
              <a:t> equivalently with their helmet on and lacrosse players who actually improved while wearing their helmet. </a:t>
            </a:r>
            <a:endParaRPr lang="en-US" dirty="0"/>
          </a:p>
        </p:txBody>
      </p:sp>
      <p:sp>
        <p:nvSpPr>
          <p:cNvPr id="4" name="Slide Number Placeholder 3"/>
          <p:cNvSpPr>
            <a:spLocks noGrp="1"/>
          </p:cNvSpPr>
          <p:nvPr>
            <p:ph type="sldNum" sz="quarter" idx="10"/>
          </p:nvPr>
        </p:nvSpPr>
        <p:spPr/>
        <p:txBody>
          <a:bodyPr/>
          <a:lstStyle/>
          <a:p>
            <a:fld id="{2A2E9ED8-B066-4145-A63D-A5303FB9DCC8}" type="slidenum">
              <a:rPr lang="en-US" smtClean="0"/>
              <a:t>42</a:t>
            </a:fld>
            <a:endParaRPr lang="en-US"/>
          </a:p>
        </p:txBody>
      </p:sp>
    </p:spTree>
    <p:extLst>
      <p:ext uri="{BB962C8B-B14F-4D97-AF65-F5344CB8AC3E}">
        <p14:creationId xmlns:p14="http://schemas.microsoft.com/office/powerpoint/2010/main" val="4141333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4</a:t>
            </a:fld>
            <a:endParaRPr lang="en-US"/>
          </a:p>
        </p:txBody>
      </p:sp>
    </p:spTree>
    <p:extLst>
      <p:ext uri="{BB962C8B-B14F-4D97-AF65-F5344CB8AC3E}">
        <p14:creationId xmlns:p14="http://schemas.microsoft.com/office/powerpoint/2010/main" val="991981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consider the </a:t>
            </a:r>
            <a:r>
              <a:rPr lang="en-US" sz="1200" kern="1200" dirty="0" err="1">
                <a:solidFill>
                  <a:schemeClr val="tx1"/>
                </a:solidFill>
                <a:effectLst/>
                <a:latin typeface="+mn-lt"/>
                <a:ea typeface="+mn-ea"/>
                <a:cs typeface="+mn-cs"/>
              </a:rPr>
              <a:t>deisgn</a:t>
            </a:r>
            <a:r>
              <a:rPr lang="en-US" sz="1200" kern="1200" dirty="0">
                <a:solidFill>
                  <a:schemeClr val="tx1"/>
                </a:solidFill>
                <a:effectLst/>
                <a:latin typeface="+mn-lt"/>
                <a:ea typeface="+mn-ea"/>
                <a:cs typeface="+mn-cs"/>
              </a:rPr>
              <a:t> of each respective helmet, the hockey cage has a greater number of bars than the other helmets, especially across the eyes. We hypothesize that these bars as acting as visual distractors, which degrades performance. </a:t>
            </a:r>
            <a:endParaRPr lang="en-US" dirty="0"/>
          </a:p>
        </p:txBody>
      </p:sp>
      <p:sp>
        <p:nvSpPr>
          <p:cNvPr id="4" name="Slide Number Placeholder 3"/>
          <p:cNvSpPr>
            <a:spLocks noGrp="1"/>
          </p:cNvSpPr>
          <p:nvPr>
            <p:ph type="sldNum" sz="quarter" idx="10"/>
          </p:nvPr>
        </p:nvSpPr>
        <p:spPr/>
        <p:txBody>
          <a:bodyPr/>
          <a:lstStyle/>
          <a:p>
            <a:fld id="{2A2E9ED8-B066-4145-A63D-A5303FB9DCC8}" type="slidenum">
              <a:rPr lang="en-US" smtClean="0"/>
              <a:t>43</a:t>
            </a:fld>
            <a:endParaRPr lang="en-US"/>
          </a:p>
        </p:txBody>
      </p:sp>
    </p:spTree>
    <p:extLst>
      <p:ext uri="{BB962C8B-B14F-4D97-AF65-F5344CB8AC3E}">
        <p14:creationId xmlns:p14="http://schemas.microsoft.com/office/powerpoint/2010/main" val="2944656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44</a:t>
            </a:fld>
            <a:endParaRPr lang="en-US"/>
          </a:p>
        </p:txBody>
      </p:sp>
    </p:spTree>
    <p:extLst>
      <p:ext uri="{BB962C8B-B14F-4D97-AF65-F5344CB8AC3E}">
        <p14:creationId xmlns:p14="http://schemas.microsoft.com/office/powerpoint/2010/main" val="2091626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Individualized- the current plan is at the team level-</a:t>
            </a:r>
          </a:p>
          <a:p>
            <a:r>
              <a:rPr lang="en-US" dirty="0"/>
              <a:t>	-Identify participants most at risk of concussion based on their head impact biomechanics profile</a:t>
            </a:r>
          </a:p>
          <a:p>
            <a:r>
              <a:rPr lang="en-US" dirty="0"/>
              <a:t>	-Work to with coaching and sports med (AT, strength/condition/</a:t>
            </a:r>
            <a:r>
              <a:rPr lang="en-US" dirty="0" err="1"/>
              <a:t>etc</a:t>
            </a:r>
            <a:r>
              <a:rPr lang="en-US" dirty="0"/>
              <a:t>). to develop specific plan for player</a:t>
            </a:r>
            <a:br>
              <a:rPr lang="en-US" dirty="0"/>
            </a:br>
            <a:r>
              <a:rPr lang="en-US" dirty="0"/>
              <a:t>		-Additional work on a certain skill/technique, strengthening,</a:t>
            </a:r>
          </a:p>
          <a:p>
            <a:r>
              <a:rPr lang="en-US" dirty="0"/>
              <a:t>		-Use video of player in poor technique/situations to as an education tool</a:t>
            </a:r>
          </a:p>
          <a:p>
            <a:r>
              <a:rPr lang="en-US" dirty="0"/>
              <a:t>		-Based on </a:t>
            </a:r>
            <a:r>
              <a:rPr lang="en-US" dirty="0" err="1"/>
              <a:t>BeMod</a:t>
            </a:r>
            <a:endParaRPr lang="en-US" dirty="0"/>
          </a:p>
          <a:p>
            <a:endParaRPr lang="en-US" dirty="0"/>
          </a:p>
          <a:p>
            <a:r>
              <a:rPr lang="en-US" dirty="0"/>
              <a:t>Sport specific prevention plans</a:t>
            </a:r>
          </a:p>
          <a:p>
            <a:r>
              <a:rPr lang="en-US" dirty="0"/>
              <a:t>	-customize plans for different sports</a:t>
            </a:r>
          </a:p>
          <a:p>
            <a:endParaRPr lang="en-US" dirty="0"/>
          </a:p>
          <a:p>
            <a:r>
              <a:rPr lang="en-US" dirty="0"/>
              <a:t>Add in neuromuscular training components to expand injury prevention effectiveness beyond concussion</a:t>
            </a:r>
          </a:p>
        </p:txBody>
      </p:sp>
      <p:sp>
        <p:nvSpPr>
          <p:cNvPr id="4" name="Slide Number Placeholder 3"/>
          <p:cNvSpPr>
            <a:spLocks noGrp="1"/>
          </p:cNvSpPr>
          <p:nvPr>
            <p:ph type="sldNum" sz="quarter" idx="5"/>
          </p:nvPr>
        </p:nvSpPr>
        <p:spPr/>
        <p:txBody>
          <a:bodyPr/>
          <a:lstStyle/>
          <a:p>
            <a:fld id="{C51BC32C-6A00-0747-9F24-F97078B59875}" type="slidenum">
              <a:rPr lang="en-US" smtClean="0"/>
              <a:t>45</a:t>
            </a:fld>
            <a:endParaRPr lang="en-US"/>
          </a:p>
        </p:txBody>
      </p:sp>
    </p:spTree>
    <p:extLst>
      <p:ext uri="{BB962C8B-B14F-4D97-AF65-F5344CB8AC3E}">
        <p14:creationId xmlns:p14="http://schemas.microsoft.com/office/powerpoint/2010/main" val="1382537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sought to determine if there are any factors that are available to clinicians immediately (i.e. at the moment of injury) that can help them determine if an individual is at increased risk of concussion.</a:t>
            </a:r>
          </a:p>
          <a:p>
            <a:endParaRPr lang="en-US" dirty="0"/>
          </a:p>
          <a:p>
            <a:endParaRPr lang="en-US" dirty="0"/>
          </a:p>
          <a:p>
            <a:r>
              <a:rPr lang="en-US" dirty="0"/>
              <a:t>HS and college athletes. Field settings- on the sidelines, AT rooms</a:t>
            </a:r>
          </a:p>
          <a:p>
            <a:endParaRPr lang="en-US" dirty="0"/>
          </a:p>
          <a:p>
            <a:r>
              <a:rPr lang="en-US" dirty="0"/>
              <a:t>General linear models with random intercepts and random slopes with correction for first order autoregressive serial correction</a:t>
            </a:r>
          </a:p>
          <a:p>
            <a:endParaRPr lang="en-US" dirty="0"/>
          </a:p>
          <a:p>
            <a:r>
              <a:rPr lang="en-US" dirty="0"/>
              <a:t>Athletes were baseline tested then follow longitudinally. If concussed, they were tested again immediately post-injury, 3hrs post-injury, and 1, 3, 5, and 7 days post-injury.</a:t>
            </a:r>
          </a:p>
          <a:p>
            <a:endParaRPr lang="en-US" dirty="0"/>
          </a:p>
          <a:p>
            <a:r>
              <a:rPr lang="en-US" dirty="0"/>
              <a:t>SAC, BESS, and Symptom checklist were assessed</a:t>
            </a:r>
          </a:p>
        </p:txBody>
      </p:sp>
      <p:sp>
        <p:nvSpPr>
          <p:cNvPr id="4" name="Slide Number Placeholder 3"/>
          <p:cNvSpPr>
            <a:spLocks noGrp="1"/>
          </p:cNvSpPr>
          <p:nvPr>
            <p:ph type="sldNum" sz="quarter" idx="5"/>
          </p:nvPr>
        </p:nvSpPr>
        <p:spPr/>
        <p:txBody>
          <a:bodyPr/>
          <a:lstStyle/>
          <a:p>
            <a:fld id="{C51BC32C-6A00-0747-9F24-F97078B59875}" type="slidenum">
              <a:rPr lang="en-US" smtClean="0"/>
              <a:t>46</a:t>
            </a:fld>
            <a:endParaRPr lang="en-US"/>
          </a:p>
        </p:txBody>
      </p:sp>
    </p:spTree>
    <p:extLst>
      <p:ext uri="{BB962C8B-B14F-4D97-AF65-F5344CB8AC3E}">
        <p14:creationId xmlns:p14="http://schemas.microsoft.com/office/powerpoint/2010/main" val="3078012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sought to determine if there are any factors that are available to clinicians immediately (i.e. at the moment of injury) that can help them determine if an individual is at increased risk of concussion.</a:t>
            </a:r>
          </a:p>
          <a:p>
            <a:endParaRPr lang="en-US" dirty="0"/>
          </a:p>
          <a:p>
            <a:r>
              <a:rPr lang="en-US" dirty="0"/>
              <a:t>HS and college athletes. Field settings- on the sidelines, AT rooms</a:t>
            </a:r>
          </a:p>
          <a:p>
            <a:endParaRPr lang="en-US" dirty="0"/>
          </a:p>
          <a:p>
            <a:r>
              <a:rPr lang="en-US" dirty="0"/>
              <a:t>General linear models with random intercepts and random slopes with correction for first order autoregressive serial correction</a:t>
            </a:r>
          </a:p>
          <a:p>
            <a:endParaRPr lang="en-US" dirty="0"/>
          </a:p>
          <a:p>
            <a:r>
              <a:rPr lang="en-US" dirty="0"/>
              <a:t>Athletes were baseline tested then follow longitudinally. If concussed, they were tested again immediately post-injury, 3hrs post-injury, and 1, 3, 5, and 7 days post-injury.</a:t>
            </a:r>
          </a:p>
          <a:p>
            <a:endParaRPr lang="en-US" dirty="0"/>
          </a:p>
          <a:p>
            <a:r>
              <a:rPr lang="en-US" dirty="0"/>
              <a:t>SAC, BESS, and Symptom checklist were assessed</a:t>
            </a:r>
          </a:p>
        </p:txBody>
      </p:sp>
      <p:sp>
        <p:nvSpPr>
          <p:cNvPr id="4" name="Slide Number Placeholder 3"/>
          <p:cNvSpPr>
            <a:spLocks noGrp="1"/>
          </p:cNvSpPr>
          <p:nvPr>
            <p:ph type="sldNum" sz="quarter" idx="5"/>
          </p:nvPr>
        </p:nvSpPr>
        <p:spPr/>
        <p:txBody>
          <a:bodyPr/>
          <a:lstStyle/>
          <a:p>
            <a:fld id="{C51BC32C-6A00-0747-9F24-F97078B59875}" type="slidenum">
              <a:rPr lang="en-US" smtClean="0"/>
              <a:t>47</a:t>
            </a:fld>
            <a:endParaRPr lang="en-US"/>
          </a:p>
        </p:txBody>
      </p:sp>
    </p:spTree>
    <p:extLst>
      <p:ext uri="{BB962C8B-B14F-4D97-AF65-F5344CB8AC3E}">
        <p14:creationId xmlns:p14="http://schemas.microsoft.com/office/powerpoint/2010/main" val="566998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minor findings were observed, but everything resolved by day 7 post-injury</a:t>
            </a:r>
          </a:p>
        </p:txBody>
      </p:sp>
      <p:sp>
        <p:nvSpPr>
          <p:cNvPr id="4" name="Slide Number Placeholder 3"/>
          <p:cNvSpPr>
            <a:spLocks noGrp="1"/>
          </p:cNvSpPr>
          <p:nvPr>
            <p:ph type="sldNum" sz="quarter" idx="5"/>
          </p:nvPr>
        </p:nvSpPr>
        <p:spPr/>
        <p:txBody>
          <a:bodyPr/>
          <a:lstStyle/>
          <a:p>
            <a:fld id="{C51BC32C-6A00-0747-9F24-F97078B59875}" type="slidenum">
              <a:rPr lang="en-US" smtClean="0"/>
              <a:t>48</a:t>
            </a:fld>
            <a:endParaRPr lang="en-US"/>
          </a:p>
        </p:txBody>
      </p:sp>
    </p:spTree>
    <p:extLst>
      <p:ext uri="{BB962C8B-B14F-4D97-AF65-F5344CB8AC3E}">
        <p14:creationId xmlns:p14="http://schemas.microsoft.com/office/powerpoint/2010/main" val="2137932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cardiopulmonary outcomes, we also looked at the affect of ACTIVE training on blood biomarkers before and after each maximal exercise test.</a:t>
            </a:r>
          </a:p>
          <a:p>
            <a:endParaRPr lang="en-US" dirty="0"/>
          </a:p>
          <a:p>
            <a:r>
              <a:rPr lang="en-US" sz="1200" kern="1200" dirty="0">
                <a:solidFill>
                  <a:schemeClr val="tx1"/>
                </a:solidFill>
                <a:effectLst/>
                <a:latin typeface="+mn-lt"/>
                <a:ea typeface="+mn-ea"/>
                <a:cs typeface="+mn-cs"/>
              </a:rPr>
              <a:t>S100 calcium-binding protein B (S100B), has shown promise in concussion care, with the biomarker showing elevated responses acutely following injury (12, 13). The S100B is known to increase following a single bout of physical activity (14, 15), but no studies have evaluated how short-term exercise training may affect the biomarker’s presence.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S100B is a protein fond in various cells throughout the body, </a:t>
            </a:r>
            <a:r>
              <a:rPr lang="en-US" sz="1200" kern="1200">
                <a:solidFill>
                  <a:schemeClr val="tx1"/>
                </a:solidFill>
                <a:effectLst/>
                <a:latin typeface="+mn-lt"/>
                <a:ea typeface="+mn-ea"/>
                <a:cs typeface="+mn-cs"/>
              </a:rPr>
              <a:t>most notable for TBI </a:t>
            </a:r>
            <a:r>
              <a:rPr lang="en-US" sz="1200" kern="1200" dirty="0">
                <a:solidFill>
                  <a:schemeClr val="tx1"/>
                </a:solidFill>
                <a:effectLst/>
                <a:latin typeface="+mn-lt"/>
                <a:ea typeface="+mn-ea"/>
                <a:cs typeface="+mn-cs"/>
              </a:rPr>
              <a:t>in mature </a:t>
            </a:r>
            <a:r>
              <a:rPr lang="en-US" sz="1200" kern="1200">
                <a:solidFill>
                  <a:schemeClr val="tx1"/>
                </a:solidFill>
                <a:effectLst/>
                <a:latin typeface="+mn-lt"/>
                <a:ea typeface="+mn-ea"/>
                <a:cs typeface="+mn-cs"/>
              </a:rPr>
              <a:t>perivascular astrocytes </a:t>
            </a:r>
            <a:endParaRPr lang="en-US" dirty="0"/>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49</a:t>
            </a:fld>
            <a:endParaRPr lang="en-US"/>
          </a:p>
        </p:txBody>
      </p:sp>
    </p:spTree>
    <p:extLst>
      <p:ext uri="{BB962C8B-B14F-4D97-AF65-F5344CB8AC3E}">
        <p14:creationId xmlns:p14="http://schemas.microsoft.com/office/powerpoint/2010/main" val="3961368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50</a:t>
            </a:fld>
            <a:endParaRPr lang="en-US"/>
          </a:p>
        </p:txBody>
      </p:sp>
    </p:spTree>
    <p:extLst>
      <p:ext uri="{BB962C8B-B14F-4D97-AF65-F5344CB8AC3E}">
        <p14:creationId xmlns:p14="http://schemas.microsoft.com/office/powerpoint/2010/main" val="3847741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51</a:t>
            </a:fld>
            <a:endParaRPr lang="en-US"/>
          </a:p>
        </p:txBody>
      </p:sp>
    </p:spTree>
    <p:extLst>
      <p:ext uri="{BB962C8B-B14F-4D97-AF65-F5344CB8AC3E}">
        <p14:creationId xmlns:p14="http://schemas.microsoft.com/office/powerpoint/2010/main" val="1917021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management stated that rest is best- no physical activity until all concussion symptoms and deficits were gone</a:t>
            </a:r>
          </a:p>
          <a:p>
            <a:endParaRPr lang="en-US" dirty="0"/>
          </a:p>
          <a:p>
            <a:r>
              <a:rPr lang="en-US" dirty="0"/>
              <a:t>Although aerobic exercise is not advocated, little research has guided the expert consensus that physical activity can resume 48 hours post-concussion. It is generally agreed that exercise too early can be </a:t>
            </a:r>
            <a:r>
              <a:rPr lang="en-US" dirty="0" err="1"/>
              <a:t>determinal</a:t>
            </a:r>
            <a:r>
              <a:rPr lang="en-US" dirty="0"/>
              <a:t>, but waiting too long can cause patients to unnecessary suffer for longer than needed. Questions are the optimal timing to introduce exercise following concussion remains and some of my postdoctoral works seeks to provide evidence in this area.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2D38AE-8CEF-D94C-A368-F71096D13162}" type="slidenum">
              <a:rPr lang="en-US" smtClean="0"/>
              <a:t>52</a:t>
            </a:fld>
            <a:endParaRPr lang="en-US"/>
          </a:p>
        </p:txBody>
      </p:sp>
    </p:spTree>
    <p:extLst>
      <p:ext uri="{BB962C8B-B14F-4D97-AF65-F5344CB8AC3E}">
        <p14:creationId xmlns:p14="http://schemas.microsoft.com/office/powerpoint/2010/main" val="242034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Appropriate diagnosing when a concussion has occurred is the key first step to ensure a positive outcome for the injured person. </a:t>
            </a:r>
          </a:p>
          <a:p>
            <a:endParaRPr lang="en-US" dirty="0"/>
          </a:p>
          <a:p>
            <a:r>
              <a:rPr lang="en-US" dirty="0"/>
              <a:t>Concussion results in a number of symptoms and functional deficits</a:t>
            </a:r>
          </a:p>
          <a:p>
            <a:endParaRPr lang="en-US" dirty="0"/>
          </a:p>
          <a:p>
            <a:r>
              <a:rPr lang="en-US" dirty="0"/>
              <a:t>Number of assessments to measure each domain</a:t>
            </a:r>
          </a:p>
          <a:p>
            <a:endParaRPr lang="en-US" dirty="0"/>
          </a:p>
          <a:p>
            <a:r>
              <a:rPr lang="en-US" dirty="0"/>
              <a:t>However, currently symptoms, cognition, and balance are the only outcomes with widespread assessment during concussion</a:t>
            </a:r>
          </a:p>
          <a:p>
            <a:r>
              <a:rPr lang="en-US" dirty="0"/>
              <a:t>	-What NCAA other sport orgs. Require</a:t>
            </a:r>
            <a:r>
              <a:rPr lang="en-US" dirty="0">
                <a:sym typeface="Wingdings" pitchFamily="2" charset="2"/>
              </a:rPr>
              <a:t> non mandated domains really get evaluated</a:t>
            </a:r>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5</a:t>
            </a:fld>
            <a:endParaRPr lang="en-US"/>
          </a:p>
        </p:txBody>
      </p:sp>
    </p:spTree>
    <p:extLst>
      <p:ext uri="{BB962C8B-B14F-4D97-AF65-F5344CB8AC3E}">
        <p14:creationId xmlns:p14="http://schemas.microsoft.com/office/powerpoint/2010/main" val="566825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Long-term goal w/ the ACTIVE rehab program I developed in my dissertation is create specific exercise prescription guidelines for individuals w/ concussion--&gt; including the optimal timing, intensity, and duration of exercise</a:t>
            </a:r>
          </a:p>
          <a:p>
            <a:br>
              <a:rPr lang="en-US" dirty="0"/>
            </a:br>
            <a:r>
              <a:rPr lang="en-US" dirty="0"/>
              <a:t>A second component of my postdoctoral training begins to investigate how the timing of rehabilitation initiation (i.e. length between injury and starting rehab) influences the length of rehabilitation services and the total recovery time</a:t>
            </a:r>
          </a:p>
          <a:p>
            <a:endParaRPr lang="en-US" dirty="0"/>
          </a:p>
          <a:p>
            <a:r>
              <a:rPr lang="en-US" dirty="0"/>
              <a:t>The concussion clinic at the </a:t>
            </a:r>
            <a:r>
              <a:rPr lang="en-US" dirty="0" err="1"/>
              <a:t>montreal</a:t>
            </a:r>
            <a:r>
              <a:rPr lang="en-US" dirty="0"/>
              <a:t> children’s hospital previous didn’t start active rehabilitation interventions (combine aerobic exercise with sport-specific drills) until 4 weeks following injury. Starting in 2017-2018 academic year, the clinic began starting active rehab at 2-weeks post-injury in compliance with updated best practice guidelines recommending earlier resumption of physical activity.</a:t>
            </a:r>
          </a:p>
          <a:p>
            <a:endParaRPr lang="en-US" dirty="0"/>
          </a:p>
          <a:p>
            <a:r>
              <a:rPr lang="en-US" dirty="0"/>
              <a:t>We are evaluating how this policy changes influenced clinical outcomes for children</a:t>
            </a:r>
          </a:p>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53</a:t>
            </a:fld>
            <a:endParaRPr lang="en-US"/>
          </a:p>
        </p:txBody>
      </p:sp>
    </p:spTree>
    <p:extLst>
      <p:ext uri="{BB962C8B-B14F-4D97-AF65-F5344CB8AC3E}">
        <p14:creationId xmlns:p14="http://schemas.microsoft.com/office/powerpoint/2010/main" val="1725416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Reliability is not enough. More importantly, EEG needs to be able to accuracy differentiate between injured subjects and healthy controls to have clinical utility. </a:t>
            </a:r>
          </a:p>
          <a:p>
            <a:endParaRPr lang="en-US" dirty="0"/>
          </a:p>
          <a:p>
            <a:r>
              <a:rPr lang="en-US" dirty="0"/>
              <a:t>Finding which EEG outcomes can accurately classify between concussed and control subject is vital to finding an EEG biomarker that can be used for clinical concussion diagnosis. </a:t>
            </a:r>
          </a:p>
        </p:txBody>
      </p:sp>
      <p:sp>
        <p:nvSpPr>
          <p:cNvPr id="4" name="Slide Number Placeholder 3"/>
          <p:cNvSpPr>
            <a:spLocks noGrp="1"/>
          </p:cNvSpPr>
          <p:nvPr>
            <p:ph type="sldNum" sz="quarter" idx="5"/>
          </p:nvPr>
        </p:nvSpPr>
        <p:spPr/>
        <p:txBody>
          <a:bodyPr/>
          <a:lstStyle/>
          <a:p>
            <a:fld id="{785A9235-4939-8D4F-AAE5-C09941619321}" type="slidenum">
              <a:rPr lang="en-US" smtClean="0"/>
              <a:t>54</a:t>
            </a:fld>
            <a:endParaRPr lang="en-US"/>
          </a:p>
        </p:txBody>
      </p:sp>
    </p:spTree>
    <p:extLst>
      <p:ext uri="{BB962C8B-B14F-4D97-AF65-F5344CB8AC3E}">
        <p14:creationId xmlns:p14="http://schemas.microsoft.com/office/powerpoint/2010/main" val="908050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Clinicians and researchers within the Concussion Center use a variety of rehabilitation approaches to improve quality of life in patients. Researchers in the School of Kinesiology additionally have expertise in intervention work, including aerobic exercise and lower extremity injury programs. </a:t>
            </a:r>
          </a:p>
          <a:p>
            <a:endParaRPr lang="en-US" dirty="0"/>
          </a:p>
          <a:p>
            <a:r>
              <a:rPr lang="en-US" dirty="0"/>
              <a:t>My research adds novel physiological outcomes measures to the ongoing concussion rehabilitation programs to better evaluate the effectiveness of these protocols. </a:t>
            </a:r>
          </a:p>
          <a:p>
            <a:endParaRPr lang="en-US" sz="1200" dirty="0"/>
          </a:p>
          <a:p>
            <a:r>
              <a:rPr lang="en-US" dirty="0"/>
              <a:t>I believe it is well aligned with the current work, equipment, and expertise within the School of Kinesiology and expands the critical work being done here to a new population: concussed patients. Additionally, this research line offers the opportunity for collaborations that can lead to highly novel and impact research in the field of post-concussion rehabilitation. </a:t>
            </a:r>
          </a:p>
        </p:txBody>
      </p:sp>
      <p:sp>
        <p:nvSpPr>
          <p:cNvPr id="4" name="Slide Number Placeholder 3"/>
          <p:cNvSpPr>
            <a:spLocks noGrp="1"/>
          </p:cNvSpPr>
          <p:nvPr>
            <p:ph type="sldNum" sz="quarter" idx="5"/>
          </p:nvPr>
        </p:nvSpPr>
        <p:spPr/>
        <p:txBody>
          <a:bodyPr/>
          <a:lstStyle/>
          <a:p>
            <a:fld id="{C51BC32C-6A00-0747-9F24-F97078B59875}" type="slidenum">
              <a:rPr lang="en-US" smtClean="0"/>
              <a:t>56</a:t>
            </a:fld>
            <a:endParaRPr lang="en-US"/>
          </a:p>
        </p:txBody>
      </p:sp>
    </p:spTree>
    <p:extLst>
      <p:ext uri="{BB962C8B-B14F-4D97-AF65-F5344CB8AC3E}">
        <p14:creationId xmlns:p14="http://schemas.microsoft.com/office/powerpoint/2010/main" val="3267858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proper concussion diagnosis is critical for athlete safety. Athletes who are not properly diagnosed are at risk for a variety of negative outcomes.</a:t>
            </a:r>
          </a:p>
          <a:p>
            <a:endParaRPr lang="en-US" dirty="0"/>
          </a:p>
          <a:p>
            <a:r>
              <a:rPr lang="en-US" dirty="0"/>
              <a:t>Even without catastrophic consequence, playing with a concussion increases the likelihood of more severe symptoms and deficits, and an overall longer recovery time.</a:t>
            </a:r>
          </a:p>
        </p:txBody>
      </p:sp>
      <p:sp>
        <p:nvSpPr>
          <p:cNvPr id="4" name="Slide Number Placeholder 3"/>
          <p:cNvSpPr>
            <a:spLocks noGrp="1"/>
          </p:cNvSpPr>
          <p:nvPr>
            <p:ph type="sldNum" sz="quarter" idx="5"/>
          </p:nvPr>
        </p:nvSpPr>
        <p:spPr/>
        <p:txBody>
          <a:bodyPr/>
          <a:lstStyle/>
          <a:p>
            <a:fld id="{C51BC32C-6A00-0747-9F24-F97078B59875}" type="slidenum">
              <a:rPr lang="en-US" smtClean="0"/>
              <a:t>57</a:t>
            </a:fld>
            <a:endParaRPr lang="en-US"/>
          </a:p>
        </p:txBody>
      </p:sp>
    </p:spTree>
    <p:extLst>
      <p:ext uri="{BB962C8B-B14F-4D97-AF65-F5344CB8AC3E}">
        <p14:creationId xmlns:p14="http://schemas.microsoft.com/office/powerpoint/2010/main" val="1101755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but cohesive body of literature has suggested the rehabilitation protocols, particularly aerobic exercise, are effective in promoting concussion recovery. </a:t>
            </a:r>
          </a:p>
          <a:p>
            <a:endParaRPr lang="en-US" dirty="0"/>
          </a:p>
          <a:p>
            <a:r>
              <a:rPr lang="en-US" dirty="0"/>
              <a:t>Low quality- case studies, cohorts- very few RTCs</a:t>
            </a:r>
          </a:p>
          <a:p>
            <a:r>
              <a:rPr lang="en-US" dirty="0"/>
              <a:t>Clinical outcomes- visual, balance, symptoms</a:t>
            </a:r>
            <a:r>
              <a:rPr lang="en-US" dirty="0">
                <a:sym typeface="Wingdings" pitchFamily="2" charset="2"/>
              </a:rPr>
              <a:t> do not elucidate the physiological mechanism for why these protocols are effective</a:t>
            </a:r>
          </a:p>
          <a:p>
            <a:r>
              <a:rPr lang="en-US" dirty="0">
                <a:sym typeface="Wingdings" pitchFamily="2" charset="2"/>
              </a:rPr>
              <a:t>Long-term- while the literature generally suggests patients recovery faster, there is no information to what happens to these patients once they are cleared for play. Do they have the same risk of recurrent concussion? What about their chances of </a:t>
            </a:r>
            <a:r>
              <a:rPr lang="en-US" dirty="0" err="1">
                <a:sym typeface="Wingdings" pitchFamily="2" charset="2"/>
              </a:rPr>
              <a:t>musculoskletal</a:t>
            </a:r>
            <a:r>
              <a:rPr lang="en-US" dirty="0">
                <a:sym typeface="Wingdings" pitchFamily="2" charset="2"/>
              </a:rPr>
              <a:t> injury, which has shown to be increased following a concussion?</a:t>
            </a:r>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58</a:t>
            </a:fld>
            <a:endParaRPr lang="en-US"/>
          </a:p>
        </p:txBody>
      </p:sp>
    </p:spTree>
    <p:extLst>
      <p:ext uri="{BB962C8B-B14F-4D97-AF65-F5344CB8AC3E}">
        <p14:creationId xmlns:p14="http://schemas.microsoft.com/office/powerpoint/2010/main" val="890660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Digit Symbol Substitution test. My rationale is that 1: this is a test that we use in concussed patients, so findings are somewhat translatable, 2. The control patient shows that although these systems are dynamic, the patterns of functional connectivity remain largely the same after repeat testing (which is important because concussion requires serially testing over time) and 3. The anesthesia patient shows that these analyses are sensitive to alternation in brain states, which I hope will show its potential for detecting alterations post-concussion. </a:t>
            </a:r>
          </a:p>
          <a:p>
            <a:endParaRPr lang="en-US" sz="1200" b="0" i="0" kern="1200" dirty="0">
              <a:solidFill>
                <a:schemeClr val="tx1"/>
              </a:solidFill>
              <a:effectLst/>
              <a:latin typeface="+mn-lt"/>
              <a:ea typeface="+mn-ea"/>
              <a:cs typeface="+mn-cs"/>
            </a:endParaRPr>
          </a:p>
          <a:p>
            <a:r>
              <a:rPr lang="en-US" dirty="0"/>
              <a:t>Digit symbol/rationale for how this translate to concussion</a:t>
            </a:r>
          </a:p>
          <a:p>
            <a:r>
              <a:rPr lang="en-US" dirty="0"/>
              <a:t>Purpose statement for the images I’m showing</a:t>
            </a:r>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59</a:t>
            </a:fld>
            <a:endParaRPr lang="en-US"/>
          </a:p>
        </p:txBody>
      </p:sp>
    </p:spTree>
    <p:extLst>
      <p:ext uri="{BB962C8B-B14F-4D97-AF65-F5344CB8AC3E}">
        <p14:creationId xmlns:p14="http://schemas.microsoft.com/office/powerpoint/2010/main" val="3659865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my work is in adult and more specifically college athlete populations</a:t>
            </a:r>
            <a:r>
              <a:rPr lang="en-US" dirty="0">
                <a:sym typeface="Wingdings" pitchFamily="2" charset="2"/>
              </a:rPr>
              <a:t> wanted to expand my skill set to other concussed populations, so I chose to do my postdoc at McGill where I work in a pediatric specialty concussion clinic</a:t>
            </a:r>
          </a:p>
          <a:p>
            <a:endParaRPr lang="en-US" dirty="0">
              <a:sym typeface="Wingdings" pitchFamily="2" charset="2"/>
            </a:endParaRPr>
          </a:p>
          <a:p>
            <a:r>
              <a:rPr lang="en-US" dirty="0">
                <a:sym typeface="Wingdings" pitchFamily="2" charset="2"/>
              </a:rPr>
              <a:t>College athletes on campus, elite level athletes, used to playing sport and receiving treatment most days of the weeks</a:t>
            </a:r>
          </a:p>
          <a:p>
            <a:r>
              <a:rPr lang="en-US" dirty="0">
                <a:sym typeface="Wingdings" pitchFamily="2" charset="2"/>
              </a:rPr>
              <a:t>	-interventions that require 5-6 days/week at a lab/clinical space may not be feasible for most children</a:t>
            </a:r>
          </a:p>
          <a:p>
            <a:endParaRPr lang="en-US" dirty="0">
              <a:sym typeface="Wingdings" pitchFamily="2" charset="2"/>
            </a:endParaRPr>
          </a:p>
          <a:p>
            <a:r>
              <a:rPr lang="en-US" dirty="0">
                <a:sym typeface="Wingdings" pitchFamily="2" charset="2"/>
              </a:rPr>
              <a:t>One of the biggest differences in treating children is the role of the parent </a:t>
            </a:r>
          </a:p>
          <a:p>
            <a:r>
              <a:rPr lang="en-US" dirty="0">
                <a:sym typeface="Wingdings" pitchFamily="2" charset="2"/>
              </a:rPr>
              <a:t>	-Driving/transportation to doctor</a:t>
            </a:r>
          </a:p>
          <a:p>
            <a:r>
              <a:rPr lang="en-US" dirty="0">
                <a:sym typeface="Wingdings" pitchFamily="2" charset="2"/>
              </a:rPr>
              <a:t>	-Ensure rehab is performed at home</a:t>
            </a:r>
          </a:p>
          <a:p>
            <a:endParaRPr lang="en-US" dirty="0">
              <a:sym typeface="Wingdings" pitchFamily="2" charset="2"/>
            </a:endParaRPr>
          </a:p>
          <a:p>
            <a:r>
              <a:rPr lang="en-US" dirty="0">
                <a:sym typeface="Wingdings" pitchFamily="2" charset="2"/>
              </a:rPr>
              <a:t>I wanted to investigate bi-directional relationships between parent and child- more specifically, do parents influence the way their child recovers from a concussion?</a:t>
            </a:r>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60</a:t>
            </a:fld>
            <a:endParaRPr lang="en-US"/>
          </a:p>
        </p:txBody>
      </p:sp>
    </p:spTree>
    <p:extLst>
      <p:ext uri="{BB962C8B-B14F-4D97-AF65-F5344CB8AC3E}">
        <p14:creationId xmlns:p14="http://schemas.microsoft.com/office/powerpoint/2010/main" val="11813658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across most MOIS- sports, car accidents, slips/falls (no intentional mechanisms- assault) in a clinical sports medicine settings</a:t>
            </a:r>
          </a:p>
          <a:p>
            <a:endParaRPr lang="en-US" dirty="0"/>
          </a:p>
          <a:p>
            <a:r>
              <a:rPr lang="en-US" dirty="0"/>
              <a:t>Cognitive appraisal of stress- depends on coping ability, perception of injury</a:t>
            </a:r>
          </a:p>
          <a:p>
            <a:r>
              <a:rPr lang="en-US" dirty="0"/>
              <a:t>	-Parents will likely have different stress regarding their child’s concussion.</a:t>
            </a:r>
          </a:p>
          <a:p>
            <a:endParaRPr lang="en-US" dirty="0"/>
          </a:p>
          <a:p>
            <a:r>
              <a:rPr lang="en-US" dirty="0"/>
              <a:t>Previous literature in severe TBI and cancer showed that parents of sick children experience stress due to three main categories: injury, non-injury (other work/life stressors), and caregiver</a:t>
            </a:r>
          </a:p>
          <a:p>
            <a:endParaRPr lang="en-US" dirty="0"/>
          </a:p>
          <a:p>
            <a:r>
              <a:rPr lang="en-US" dirty="0"/>
              <a:t>We employed a number of surveys, including the Perceived Stress Scale time locked to the child’s concussion, and an 11-question semi-structured interview.  </a:t>
            </a:r>
          </a:p>
        </p:txBody>
      </p:sp>
      <p:sp>
        <p:nvSpPr>
          <p:cNvPr id="4" name="Slide Number Placeholder 3"/>
          <p:cNvSpPr>
            <a:spLocks noGrp="1"/>
          </p:cNvSpPr>
          <p:nvPr>
            <p:ph type="sldNum" sz="quarter" idx="5"/>
          </p:nvPr>
        </p:nvSpPr>
        <p:spPr/>
        <p:txBody>
          <a:bodyPr/>
          <a:lstStyle/>
          <a:p>
            <a:fld id="{C51BC32C-6A00-0747-9F24-F97078B59875}" type="slidenum">
              <a:rPr lang="en-US" smtClean="0"/>
              <a:t>61</a:t>
            </a:fld>
            <a:endParaRPr lang="en-US"/>
          </a:p>
        </p:txBody>
      </p:sp>
    </p:spTree>
    <p:extLst>
      <p:ext uri="{BB962C8B-B14F-4D97-AF65-F5344CB8AC3E}">
        <p14:creationId xmlns:p14="http://schemas.microsoft.com/office/powerpoint/2010/main" val="967708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took longer to recover when their parents had higher perceived stress.</a:t>
            </a:r>
          </a:p>
          <a:p>
            <a:endParaRPr lang="en-US" dirty="0"/>
          </a:p>
          <a:p>
            <a:r>
              <a:rPr lang="en-US" dirty="0"/>
              <a:t>In the interview, several parents discussed the bi-directional relationship regarding stress with their child.</a:t>
            </a:r>
          </a:p>
        </p:txBody>
      </p:sp>
      <p:sp>
        <p:nvSpPr>
          <p:cNvPr id="4" name="Slide Number Placeholder 3"/>
          <p:cNvSpPr>
            <a:spLocks noGrp="1"/>
          </p:cNvSpPr>
          <p:nvPr>
            <p:ph type="sldNum" sz="quarter" idx="5"/>
          </p:nvPr>
        </p:nvSpPr>
        <p:spPr/>
        <p:txBody>
          <a:bodyPr/>
          <a:lstStyle/>
          <a:p>
            <a:fld id="{785A9235-4939-8D4F-AAE5-C09941619321}" type="slidenum">
              <a:rPr lang="en-US" smtClean="0"/>
              <a:t>62</a:t>
            </a:fld>
            <a:endParaRPr lang="en-US"/>
          </a:p>
        </p:txBody>
      </p:sp>
    </p:spTree>
    <p:extLst>
      <p:ext uri="{BB962C8B-B14F-4D97-AF65-F5344CB8AC3E}">
        <p14:creationId xmlns:p14="http://schemas.microsoft.com/office/powerpoint/2010/main" val="613174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Aerobic exercise will be the cornerstone of my post-concussion rehabilitation interventions, because it influences so many of the physiological (cerebral blood flow, autonomic nervous system) and clinical (cognitive, sleep, mood) deficits that patients experience post-concussion.</a:t>
            </a:r>
          </a:p>
          <a:p>
            <a:endParaRPr lang="en-US" dirty="0"/>
          </a:p>
          <a:p>
            <a:r>
              <a:rPr lang="en-US" dirty="0"/>
              <a:t>However, exercise alone may not be enough to eliminate all deficits for patients, therefore multi-modal interventions that combine exercise intervention with other forms of therapies will critical.</a:t>
            </a:r>
          </a:p>
          <a:p>
            <a:endParaRPr lang="en-US" dirty="0"/>
          </a:p>
          <a:p>
            <a:r>
              <a:rPr lang="en-US" dirty="0"/>
              <a:t>My work in parental stress suggests that educational interventions targeting the family may be of benefit. Concussed patients often experience visual/vestibular deficits after injury, and patients with concussion are more likely to experience lower extremity injuries following their concussions. Unfortunately I don’t have time to detail my work in these areas, particularly in visual and sensory performance, but these areas are also targets for future multi-modal interventions.</a:t>
            </a:r>
          </a:p>
        </p:txBody>
      </p:sp>
      <p:sp>
        <p:nvSpPr>
          <p:cNvPr id="4" name="Slide Number Placeholder 3"/>
          <p:cNvSpPr>
            <a:spLocks noGrp="1"/>
          </p:cNvSpPr>
          <p:nvPr>
            <p:ph type="sldNum" sz="quarter" idx="5"/>
          </p:nvPr>
        </p:nvSpPr>
        <p:spPr/>
        <p:txBody>
          <a:bodyPr/>
          <a:lstStyle/>
          <a:p>
            <a:fld id="{785A9235-4939-8D4F-AAE5-C09941619321}" type="slidenum">
              <a:rPr lang="en-US" smtClean="0"/>
              <a:t>63</a:t>
            </a:fld>
            <a:endParaRPr lang="en-US"/>
          </a:p>
        </p:txBody>
      </p:sp>
    </p:spTree>
    <p:extLst>
      <p:ext uri="{BB962C8B-B14F-4D97-AF65-F5344CB8AC3E}">
        <p14:creationId xmlns:p14="http://schemas.microsoft.com/office/powerpoint/2010/main" val="231462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6</a:t>
            </a:fld>
            <a:endParaRPr lang="en-US"/>
          </a:p>
        </p:txBody>
      </p:sp>
    </p:spTree>
    <p:extLst>
      <p:ext uri="{BB962C8B-B14F-4D97-AF65-F5344CB8AC3E}">
        <p14:creationId xmlns:p14="http://schemas.microsoft.com/office/powerpoint/2010/main" val="411331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preformed a systematic review to better understand the literature surrounding the use of EEG in the clinical management of concussion.</a:t>
            </a:r>
          </a:p>
          <a:p>
            <a:endParaRPr lang="en-US" dirty="0"/>
          </a:p>
          <a:p>
            <a:r>
              <a:rPr lang="en-US" dirty="0"/>
              <a:t>Adults with concussion who had an EEG performed within the first 3 months post-injury</a:t>
            </a:r>
          </a:p>
          <a:p>
            <a:endParaRPr lang="en-US" dirty="0"/>
          </a:p>
          <a:p>
            <a:r>
              <a:rPr lang="en-US" dirty="0"/>
              <a:t>Only 5 of the 13 directly linked EEG outcomes to clinical outcomes- some relationships b/w EEG and clinical outcomes existed- but no consistent across studies</a:t>
            </a:r>
          </a:p>
          <a:p>
            <a:endParaRPr lang="en-US" dirty="0"/>
          </a:p>
          <a:p>
            <a:r>
              <a:rPr lang="en-US" dirty="0"/>
              <a:t>My research line aims to directly address the critical knowledge gaps identified in this literature review</a:t>
            </a:r>
          </a:p>
          <a:p>
            <a:endParaRPr lang="en-US" dirty="0"/>
          </a:p>
        </p:txBody>
      </p:sp>
      <p:sp>
        <p:nvSpPr>
          <p:cNvPr id="4" name="Slide Number Placeholder 3"/>
          <p:cNvSpPr>
            <a:spLocks noGrp="1"/>
          </p:cNvSpPr>
          <p:nvPr>
            <p:ph type="sldNum" sz="quarter" idx="5"/>
          </p:nvPr>
        </p:nvSpPr>
        <p:spPr/>
        <p:txBody>
          <a:bodyPr/>
          <a:lstStyle/>
          <a:p>
            <a:fld id="{785A9235-4939-8D4F-AAE5-C09941619321}" type="slidenum">
              <a:rPr lang="en-US" smtClean="0"/>
              <a:t>7</a:t>
            </a:fld>
            <a:endParaRPr lang="en-US"/>
          </a:p>
        </p:txBody>
      </p:sp>
    </p:spTree>
    <p:extLst>
      <p:ext uri="{BB962C8B-B14F-4D97-AF65-F5344CB8AC3E}">
        <p14:creationId xmlns:p14="http://schemas.microsoft.com/office/powerpoint/2010/main" val="62161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C32C-6A00-0747-9F24-F97078B59875}" type="slidenum">
              <a:rPr lang="en-US" smtClean="0"/>
              <a:t>8</a:t>
            </a:fld>
            <a:endParaRPr lang="en-US"/>
          </a:p>
        </p:txBody>
      </p:sp>
    </p:spTree>
    <p:extLst>
      <p:ext uri="{BB962C8B-B14F-4D97-AF65-F5344CB8AC3E}">
        <p14:creationId xmlns:p14="http://schemas.microsoft.com/office/powerpoint/2010/main" val="136119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concussion/EEG study evaluated individuals within 10 days of injury, but who were asymptomatic and fully returned to sport. So by clinical definition, these individuals were considered fully recovered.</a:t>
            </a:r>
          </a:p>
          <a:p>
            <a:endParaRPr lang="en-US" dirty="0"/>
          </a:p>
          <a:p>
            <a:r>
              <a:rPr lang="en-US" dirty="0"/>
              <a:t>Adults, varsity athletes, laboratory setting</a:t>
            </a:r>
          </a:p>
          <a:p>
            <a:endParaRPr lang="en-US" dirty="0"/>
          </a:p>
          <a:p>
            <a:r>
              <a:rPr lang="en-US" dirty="0"/>
              <a:t>Case/control study- looked at concussed individuals within 10 days of injury</a:t>
            </a:r>
          </a:p>
          <a:p>
            <a:r>
              <a:rPr lang="en-US" dirty="0"/>
              <a:t>	-All were asymptomatic and cleared for full athletic participation at the time of the event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Individuals completed a resting-state EEG, followed by traditional clinical tests, including self-reported symptom checklists, computerized neurocognitive testing, and a balance paradigm.</a:t>
            </a:r>
          </a:p>
        </p:txBody>
      </p:sp>
      <p:sp>
        <p:nvSpPr>
          <p:cNvPr id="4" name="Slide Number Placeholder 3"/>
          <p:cNvSpPr>
            <a:spLocks noGrp="1"/>
          </p:cNvSpPr>
          <p:nvPr>
            <p:ph type="sldNum" sz="quarter" idx="5"/>
          </p:nvPr>
        </p:nvSpPr>
        <p:spPr/>
        <p:txBody>
          <a:bodyPr/>
          <a:lstStyle/>
          <a:p>
            <a:fld id="{C51BC32C-6A00-0747-9F24-F97078B59875}" type="slidenum">
              <a:rPr lang="en-US" smtClean="0"/>
              <a:t>9</a:t>
            </a:fld>
            <a:endParaRPr lang="en-US"/>
          </a:p>
        </p:txBody>
      </p:sp>
    </p:spTree>
    <p:extLst>
      <p:ext uri="{BB962C8B-B14F-4D97-AF65-F5344CB8AC3E}">
        <p14:creationId xmlns:p14="http://schemas.microsoft.com/office/powerpoint/2010/main" val="1899129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B4184E-3BA8-D844-8D52-0BC9F8E2A102}"/>
              </a:ext>
            </a:extLst>
          </p:cNvPr>
          <p:cNvPicPr>
            <a:picLocks noChangeAspect="1"/>
          </p:cNvPicPr>
          <p:nvPr userDrawn="1"/>
        </p:nvPicPr>
        <p:blipFill>
          <a:blip r:embed="rId2">
            <a:alphaModFix amt="35000"/>
            <a:duotone>
              <a:schemeClr val="accent1">
                <a:shade val="45000"/>
                <a:satMod val="135000"/>
              </a:schemeClr>
              <a:prstClr val="white"/>
            </a:duotone>
          </a:blip>
          <a:stretch>
            <a:fillRect/>
          </a:stretch>
        </p:blipFill>
        <p:spPr>
          <a:xfrm>
            <a:off x="0" y="0"/>
            <a:ext cx="12192000" cy="6853907"/>
          </a:xfrm>
          <a:prstGeom prst="rect">
            <a:avLst/>
          </a:prstGeom>
        </p:spPr>
      </p:pic>
      <p:sp>
        <p:nvSpPr>
          <p:cNvPr id="2" name="Title 1">
            <a:extLst>
              <a:ext uri="{FF2B5EF4-FFF2-40B4-BE49-F238E27FC236}">
                <a16:creationId xmlns:a16="http://schemas.microsoft.com/office/drawing/2014/main" id="{75B3CCB6-DC3F-C944-941A-4E303831C9F1}"/>
              </a:ext>
            </a:extLst>
          </p:cNvPr>
          <p:cNvSpPr>
            <a:spLocks noGrp="1"/>
          </p:cNvSpPr>
          <p:nvPr>
            <p:ph type="ctrTitle" hasCustomPrompt="1"/>
          </p:nvPr>
        </p:nvSpPr>
        <p:spPr>
          <a:xfrm>
            <a:off x="1524000" y="1122363"/>
            <a:ext cx="9144000" cy="2387600"/>
          </a:xfrm>
        </p:spPr>
        <p:txBody>
          <a:bodyPr anchor="b">
            <a:normAutofit/>
          </a:bodyPr>
          <a:lstStyle>
            <a:lvl1pPr algn="ctr">
              <a:defRPr sz="5500" b="1">
                <a:latin typeface="Arial" panose="020B0604020202020204" pitchFamily="34" charset="0"/>
                <a:cs typeface="Arial" panose="020B0604020202020204" pitchFamily="34" charset="0"/>
              </a:defRPr>
            </a:lvl1pPr>
          </a:lstStyle>
          <a:p>
            <a:r>
              <a:rPr lang="en-US" dirty="0"/>
              <a:t>TALK TITLE</a:t>
            </a:r>
          </a:p>
        </p:txBody>
      </p:sp>
      <p:sp>
        <p:nvSpPr>
          <p:cNvPr id="3" name="Subtitle 2">
            <a:extLst>
              <a:ext uri="{FF2B5EF4-FFF2-40B4-BE49-F238E27FC236}">
                <a16:creationId xmlns:a16="http://schemas.microsoft.com/office/drawing/2014/main" id="{5C80E709-63F4-5746-B0CE-8D5445290E6C}"/>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5442E952-C086-1E4B-BDEB-82893CE7A134}"/>
              </a:ext>
            </a:extLst>
          </p:cNvPr>
          <p:cNvSpPr/>
          <p:nvPr userDrawn="1"/>
        </p:nvSpPr>
        <p:spPr>
          <a:xfrm>
            <a:off x="255814" y="155795"/>
            <a:ext cx="11680371" cy="6542315"/>
          </a:xfrm>
          <a:prstGeom prst="rect">
            <a:avLst/>
          </a:prstGeom>
          <a:noFill/>
          <a:ln w="57150">
            <a:solidFill>
              <a:srgbClr val="2F5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053C4E-812F-E343-A16E-1490DBF030DC}"/>
              </a:ext>
            </a:extLst>
          </p:cNvPr>
          <p:cNvSpPr/>
          <p:nvPr userDrawn="1"/>
        </p:nvSpPr>
        <p:spPr>
          <a:xfrm>
            <a:off x="359229" y="250371"/>
            <a:ext cx="11451771" cy="6346372"/>
          </a:xfrm>
          <a:prstGeom prst="rect">
            <a:avLst/>
          </a:prstGeom>
          <a:noFill/>
          <a:ln w="19050">
            <a:solidFill>
              <a:srgbClr val="2F5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A5012A3-4535-6741-A38B-B847481A859E}"/>
              </a:ext>
            </a:extLst>
          </p:cNvPr>
          <p:cNvGrpSpPr/>
          <p:nvPr userDrawn="1"/>
        </p:nvGrpSpPr>
        <p:grpSpPr>
          <a:xfrm>
            <a:off x="8150679" y="5523996"/>
            <a:ext cx="3722913" cy="1046671"/>
            <a:chOff x="8150679" y="5523996"/>
            <a:chExt cx="3722913" cy="1046671"/>
          </a:xfrm>
        </p:grpSpPr>
        <p:sp>
          <p:nvSpPr>
            <p:cNvPr id="15" name="Freeform 14">
              <a:extLst>
                <a:ext uri="{FF2B5EF4-FFF2-40B4-BE49-F238E27FC236}">
                  <a16:creationId xmlns:a16="http://schemas.microsoft.com/office/drawing/2014/main" id="{D481813B-3482-6342-8CC7-371C2160EEB0}"/>
                </a:ext>
              </a:extLst>
            </p:cNvPr>
            <p:cNvSpPr/>
            <p:nvPr userDrawn="1"/>
          </p:nvSpPr>
          <p:spPr>
            <a:xfrm>
              <a:off x="8251371" y="5562600"/>
              <a:ext cx="707572" cy="923320"/>
            </a:xfrm>
            <a:custGeom>
              <a:avLst/>
              <a:gdLst>
                <a:gd name="connsiteX0" fmla="*/ 65315 w 1632858"/>
                <a:gd name="connsiteY0" fmla="*/ 620485 h 2035628"/>
                <a:gd name="connsiteX1" fmla="*/ 21772 w 1632858"/>
                <a:gd name="connsiteY1" fmla="*/ 696685 h 2035628"/>
                <a:gd name="connsiteX2" fmla="*/ 0 w 1632858"/>
                <a:gd name="connsiteY2" fmla="*/ 762000 h 2035628"/>
                <a:gd name="connsiteX3" fmla="*/ 0 w 1632858"/>
                <a:gd name="connsiteY3" fmla="*/ 805542 h 2035628"/>
                <a:gd name="connsiteX4" fmla="*/ 21772 w 1632858"/>
                <a:gd name="connsiteY4" fmla="*/ 870857 h 2035628"/>
                <a:gd name="connsiteX5" fmla="*/ 32658 w 1632858"/>
                <a:gd name="connsiteY5" fmla="*/ 903514 h 2035628"/>
                <a:gd name="connsiteX6" fmla="*/ 54429 w 1632858"/>
                <a:gd name="connsiteY6" fmla="*/ 990600 h 2035628"/>
                <a:gd name="connsiteX7" fmla="*/ 65315 w 1632858"/>
                <a:gd name="connsiteY7" fmla="*/ 1034142 h 2035628"/>
                <a:gd name="connsiteX8" fmla="*/ 87086 w 1632858"/>
                <a:gd name="connsiteY8" fmla="*/ 1099457 h 2035628"/>
                <a:gd name="connsiteX9" fmla="*/ 108858 w 1632858"/>
                <a:gd name="connsiteY9" fmla="*/ 1164771 h 2035628"/>
                <a:gd name="connsiteX10" fmla="*/ 141515 w 1632858"/>
                <a:gd name="connsiteY10" fmla="*/ 1262742 h 2035628"/>
                <a:gd name="connsiteX11" fmla="*/ 152400 w 1632858"/>
                <a:gd name="connsiteY11" fmla="*/ 1295400 h 2035628"/>
                <a:gd name="connsiteX12" fmla="*/ 174172 w 1632858"/>
                <a:gd name="connsiteY12" fmla="*/ 1317171 h 2035628"/>
                <a:gd name="connsiteX13" fmla="*/ 195943 w 1632858"/>
                <a:gd name="connsiteY13" fmla="*/ 1382485 h 2035628"/>
                <a:gd name="connsiteX14" fmla="*/ 206829 w 1632858"/>
                <a:gd name="connsiteY14" fmla="*/ 1415142 h 2035628"/>
                <a:gd name="connsiteX15" fmla="*/ 228600 w 1632858"/>
                <a:gd name="connsiteY15" fmla="*/ 1436914 h 2035628"/>
                <a:gd name="connsiteX16" fmla="*/ 239486 w 1632858"/>
                <a:gd name="connsiteY16" fmla="*/ 1469571 h 2035628"/>
                <a:gd name="connsiteX17" fmla="*/ 283029 w 1632858"/>
                <a:gd name="connsiteY17" fmla="*/ 1513114 h 2035628"/>
                <a:gd name="connsiteX18" fmla="*/ 315686 w 1632858"/>
                <a:gd name="connsiteY18" fmla="*/ 1578428 h 2035628"/>
                <a:gd name="connsiteX19" fmla="*/ 337458 w 1632858"/>
                <a:gd name="connsiteY19" fmla="*/ 1600200 h 2035628"/>
                <a:gd name="connsiteX20" fmla="*/ 381000 w 1632858"/>
                <a:gd name="connsiteY20" fmla="*/ 1665514 h 2035628"/>
                <a:gd name="connsiteX21" fmla="*/ 446315 w 1632858"/>
                <a:gd name="connsiteY21" fmla="*/ 1730828 h 2035628"/>
                <a:gd name="connsiteX22" fmla="*/ 468086 w 1632858"/>
                <a:gd name="connsiteY22" fmla="*/ 1752600 h 2035628"/>
                <a:gd name="connsiteX23" fmla="*/ 511629 w 1632858"/>
                <a:gd name="connsiteY23" fmla="*/ 1796142 h 2035628"/>
                <a:gd name="connsiteX24" fmla="*/ 555172 w 1632858"/>
                <a:gd name="connsiteY24" fmla="*/ 1839685 h 2035628"/>
                <a:gd name="connsiteX25" fmla="*/ 598715 w 1632858"/>
                <a:gd name="connsiteY25" fmla="*/ 1883228 h 2035628"/>
                <a:gd name="connsiteX26" fmla="*/ 620486 w 1632858"/>
                <a:gd name="connsiteY26" fmla="*/ 1905000 h 2035628"/>
                <a:gd name="connsiteX27" fmla="*/ 653143 w 1632858"/>
                <a:gd name="connsiteY27" fmla="*/ 1915885 h 2035628"/>
                <a:gd name="connsiteX28" fmla="*/ 674915 w 1632858"/>
                <a:gd name="connsiteY28" fmla="*/ 1937657 h 2035628"/>
                <a:gd name="connsiteX29" fmla="*/ 696686 w 1632858"/>
                <a:gd name="connsiteY29" fmla="*/ 1970314 h 2035628"/>
                <a:gd name="connsiteX30" fmla="*/ 729343 w 1632858"/>
                <a:gd name="connsiteY30" fmla="*/ 1981200 h 2035628"/>
                <a:gd name="connsiteX31" fmla="*/ 751115 w 1632858"/>
                <a:gd name="connsiteY31" fmla="*/ 2002971 h 2035628"/>
                <a:gd name="connsiteX32" fmla="*/ 783772 w 1632858"/>
                <a:gd name="connsiteY32" fmla="*/ 2013857 h 2035628"/>
                <a:gd name="connsiteX33" fmla="*/ 816429 w 1632858"/>
                <a:gd name="connsiteY33" fmla="*/ 2035628 h 2035628"/>
                <a:gd name="connsiteX34" fmla="*/ 870858 w 1632858"/>
                <a:gd name="connsiteY34" fmla="*/ 2002971 h 2035628"/>
                <a:gd name="connsiteX35" fmla="*/ 903515 w 1632858"/>
                <a:gd name="connsiteY35" fmla="*/ 1992085 h 2035628"/>
                <a:gd name="connsiteX36" fmla="*/ 968829 w 1632858"/>
                <a:gd name="connsiteY36" fmla="*/ 1915885 h 2035628"/>
                <a:gd name="connsiteX37" fmla="*/ 1001486 w 1632858"/>
                <a:gd name="connsiteY37" fmla="*/ 1894114 h 2035628"/>
                <a:gd name="connsiteX38" fmla="*/ 1023258 w 1632858"/>
                <a:gd name="connsiteY38" fmla="*/ 1872342 h 2035628"/>
                <a:gd name="connsiteX39" fmla="*/ 1088572 w 1632858"/>
                <a:gd name="connsiteY39" fmla="*/ 1828800 h 2035628"/>
                <a:gd name="connsiteX40" fmla="*/ 1132115 w 1632858"/>
                <a:gd name="connsiteY40" fmla="*/ 1785257 h 2035628"/>
                <a:gd name="connsiteX41" fmla="*/ 1175658 w 1632858"/>
                <a:gd name="connsiteY41" fmla="*/ 1730828 h 2035628"/>
                <a:gd name="connsiteX42" fmla="*/ 1186543 w 1632858"/>
                <a:gd name="connsiteY42" fmla="*/ 1698171 h 2035628"/>
                <a:gd name="connsiteX43" fmla="*/ 1251858 w 1632858"/>
                <a:gd name="connsiteY43" fmla="*/ 1632857 h 2035628"/>
                <a:gd name="connsiteX44" fmla="*/ 1273629 w 1632858"/>
                <a:gd name="connsiteY44" fmla="*/ 1611085 h 2035628"/>
                <a:gd name="connsiteX45" fmla="*/ 1317172 w 1632858"/>
                <a:gd name="connsiteY45" fmla="*/ 1556657 h 2035628"/>
                <a:gd name="connsiteX46" fmla="*/ 1328058 w 1632858"/>
                <a:gd name="connsiteY46" fmla="*/ 1524000 h 2035628"/>
                <a:gd name="connsiteX47" fmla="*/ 1349829 w 1632858"/>
                <a:gd name="connsiteY47" fmla="*/ 1502228 h 2035628"/>
                <a:gd name="connsiteX48" fmla="*/ 1393372 w 1632858"/>
                <a:gd name="connsiteY48" fmla="*/ 1447800 h 2035628"/>
                <a:gd name="connsiteX49" fmla="*/ 1436915 w 1632858"/>
                <a:gd name="connsiteY49" fmla="*/ 1349828 h 2035628"/>
                <a:gd name="connsiteX50" fmla="*/ 1447800 w 1632858"/>
                <a:gd name="connsiteY50" fmla="*/ 1317171 h 2035628"/>
                <a:gd name="connsiteX51" fmla="*/ 1469572 w 1632858"/>
                <a:gd name="connsiteY51" fmla="*/ 1295400 h 2035628"/>
                <a:gd name="connsiteX52" fmla="*/ 1513115 w 1632858"/>
                <a:gd name="connsiteY52" fmla="*/ 1208314 h 2035628"/>
                <a:gd name="connsiteX53" fmla="*/ 1545772 w 1632858"/>
                <a:gd name="connsiteY53" fmla="*/ 1110342 h 2035628"/>
                <a:gd name="connsiteX54" fmla="*/ 1556658 w 1632858"/>
                <a:gd name="connsiteY54" fmla="*/ 1077685 h 2035628"/>
                <a:gd name="connsiteX55" fmla="*/ 1578429 w 1632858"/>
                <a:gd name="connsiteY55" fmla="*/ 925285 h 2035628"/>
                <a:gd name="connsiteX56" fmla="*/ 1589315 w 1632858"/>
                <a:gd name="connsiteY56" fmla="*/ 881742 h 2035628"/>
                <a:gd name="connsiteX57" fmla="*/ 1600200 w 1632858"/>
                <a:gd name="connsiteY57" fmla="*/ 816428 h 2035628"/>
                <a:gd name="connsiteX58" fmla="*/ 1611086 w 1632858"/>
                <a:gd name="connsiteY58" fmla="*/ 511628 h 2035628"/>
                <a:gd name="connsiteX59" fmla="*/ 1632858 w 1632858"/>
                <a:gd name="connsiteY59" fmla="*/ 446314 h 2035628"/>
                <a:gd name="connsiteX60" fmla="*/ 1621972 w 1632858"/>
                <a:gd name="connsiteY60" fmla="*/ 348342 h 2035628"/>
                <a:gd name="connsiteX61" fmla="*/ 1611086 w 1632858"/>
                <a:gd name="connsiteY61" fmla="*/ 381000 h 2035628"/>
                <a:gd name="connsiteX62" fmla="*/ 1589315 w 1632858"/>
                <a:gd name="connsiteY62" fmla="*/ 489857 h 2035628"/>
                <a:gd name="connsiteX63" fmla="*/ 1578429 w 1632858"/>
                <a:gd name="connsiteY63" fmla="*/ 185057 h 2035628"/>
                <a:gd name="connsiteX64" fmla="*/ 1556658 w 1632858"/>
                <a:gd name="connsiteY64" fmla="*/ 152400 h 2035628"/>
                <a:gd name="connsiteX65" fmla="*/ 1534886 w 1632858"/>
                <a:gd name="connsiteY65" fmla="*/ 130628 h 2035628"/>
                <a:gd name="connsiteX66" fmla="*/ 1284515 w 1632858"/>
                <a:gd name="connsiteY66" fmla="*/ 97971 h 2035628"/>
                <a:gd name="connsiteX67" fmla="*/ 1208315 w 1632858"/>
                <a:gd name="connsiteY67" fmla="*/ 87085 h 2035628"/>
                <a:gd name="connsiteX68" fmla="*/ 1175658 w 1632858"/>
                <a:gd name="connsiteY68" fmla="*/ 76200 h 2035628"/>
                <a:gd name="connsiteX69" fmla="*/ 1132115 w 1632858"/>
                <a:gd name="connsiteY69" fmla="*/ 65314 h 2035628"/>
                <a:gd name="connsiteX70" fmla="*/ 1055915 w 1632858"/>
                <a:gd name="connsiteY70" fmla="*/ 43542 h 2035628"/>
                <a:gd name="connsiteX71" fmla="*/ 979715 w 1632858"/>
                <a:gd name="connsiteY71" fmla="*/ 32657 h 2035628"/>
                <a:gd name="connsiteX72" fmla="*/ 859972 w 1632858"/>
                <a:gd name="connsiteY72" fmla="*/ 10885 h 2035628"/>
                <a:gd name="connsiteX73" fmla="*/ 457200 w 1632858"/>
                <a:gd name="connsiteY73" fmla="*/ 0 h 2035628"/>
                <a:gd name="connsiteX74" fmla="*/ 304800 w 1632858"/>
                <a:gd name="connsiteY74" fmla="*/ 10885 h 2035628"/>
                <a:gd name="connsiteX75" fmla="*/ 272143 w 1632858"/>
                <a:gd name="connsiteY75" fmla="*/ 21771 h 2035628"/>
                <a:gd name="connsiteX76" fmla="*/ 239486 w 1632858"/>
                <a:gd name="connsiteY76" fmla="*/ 76200 h 2035628"/>
                <a:gd name="connsiteX77" fmla="*/ 174172 w 1632858"/>
                <a:gd name="connsiteY77" fmla="*/ 119742 h 2035628"/>
                <a:gd name="connsiteX78" fmla="*/ 97972 w 1632858"/>
                <a:gd name="connsiteY78" fmla="*/ 141514 h 2035628"/>
                <a:gd name="connsiteX79" fmla="*/ 32658 w 1632858"/>
                <a:gd name="connsiteY79" fmla="*/ 217714 h 2035628"/>
                <a:gd name="connsiteX80" fmla="*/ 10886 w 1632858"/>
                <a:gd name="connsiteY80" fmla="*/ 304800 h 2035628"/>
                <a:gd name="connsiteX81" fmla="*/ 21772 w 1632858"/>
                <a:gd name="connsiteY81" fmla="*/ 609600 h 2035628"/>
                <a:gd name="connsiteX82" fmla="*/ 32658 w 1632858"/>
                <a:gd name="connsiteY82" fmla="*/ 642257 h 2035628"/>
                <a:gd name="connsiteX83" fmla="*/ 65315 w 1632858"/>
                <a:gd name="connsiteY83" fmla="*/ 620485 h 203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632858" h="2035628">
                  <a:moveTo>
                    <a:pt x="65315" y="620485"/>
                  </a:moveTo>
                  <a:cubicBezTo>
                    <a:pt x="63501" y="629556"/>
                    <a:pt x="34031" y="670123"/>
                    <a:pt x="21772" y="696685"/>
                  </a:cubicBezTo>
                  <a:cubicBezTo>
                    <a:pt x="12155" y="717522"/>
                    <a:pt x="0" y="762000"/>
                    <a:pt x="0" y="762000"/>
                  </a:cubicBezTo>
                  <a:cubicBezTo>
                    <a:pt x="25018" y="837051"/>
                    <a:pt x="37999" y="843541"/>
                    <a:pt x="0" y="805542"/>
                  </a:cubicBezTo>
                  <a:lnTo>
                    <a:pt x="21772" y="870857"/>
                  </a:lnTo>
                  <a:cubicBezTo>
                    <a:pt x="25401" y="881743"/>
                    <a:pt x="30408" y="892262"/>
                    <a:pt x="32658" y="903514"/>
                  </a:cubicBezTo>
                  <a:cubicBezTo>
                    <a:pt x="54785" y="1014154"/>
                    <a:pt x="32116" y="912505"/>
                    <a:pt x="54429" y="990600"/>
                  </a:cubicBezTo>
                  <a:cubicBezTo>
                    <a:pt x="58539" y="1004985"/>
                    <a:pt x="61016" y="1019812"/>
                    <a:pt x="65315" y="1034142"/>
                  </a:cubicBezTo>
                  <a:cubicBezTo>
                    <a:pt x="71909" y="1056123"/>
                    <a:pt x="79829" y="1077685"/>
                    <a:pt x="87086" y="1099457"/>
                  </a:cubicBezTo>
                  <a:lnTo>
                    <a:pt x="108858" y="1164771"/>
                  </a:lnTo>
                  <a:lnTo>
                    <a:pt x="141515" y="1262742"/>
                  </a:lnTo>
                  <a:cubicBezTo>
                    <a:pt x="145144" y="1273628"/>
                    <a:pt x="144286" y="1287286"/>
                    <a:pt x="152400" y="1295400"/>
                  </a:cubicBezTo>
                  <a:lnTo>
                    <a:pt x="174172" y="1317171"/>
                  </a:lnTo>
                  <a:lnTo>
                    <a:pt x="195943" y="1382485"/>
                  </a:lnTo>
                  <a:cubicBezTo>
                    <a:pt x="199572" y="1393371"/>
                    <a:pt x="198715" y="1407028"/>
                    <a:pt x="206829" y="1415142"/>
                  </a:cubicBezTo>
                  <a:lnTo>
                    <a:pt x="228600" y="1436914"/>
                  </a:lnTo>
                  <a:cubicBezTo>
                    <a:pt x="232229" y="1447800"/>
                    <a:pt x="232817" y="1460234"/>
                    <a:pt x="239486" y="1469571"/>
                  </a:cubicBezTo>
                  <a:cubicBezTo>
                    <a:pt x="251417" y="1486274"/>
                    <a:pt x="283029" y="1513114"/>
                    <a:pt x="283029" y="1513114"/>
                  </a:cubicBezTo>
                  <a:cubicBezTo>
                    <a:pt x="294527" y="1547606"/>
                    <a:pt x="291570" y="1548283"/>
                    <a:pt x="315686" y="1578428"/>
                  </a:cubicBezTo>
                  <a:cubicBezTo>
                    <a:pt x="322097" y="1586442"/>
                    <a:pt x="331300" y="1591989"/>
                    <a:pt x="337458" y="1600200"/>
                  </a:cubicBezTo>
                  <a:cubicBezTo>
                    <a:pt x="353157" y="1621133"/>
                    <a:pt x="362498" y="1647012"/>
                    <a:pt x="381000" y="1665514"/>
                  </a:cubicBezTo>
                  <a:lnTo>
                    <a:pt x="446315" y="1730828"/>
                  </a:lnTo>
                  <a:lnTo>
                    <a:pt x="468086" y="1752600"/>
                  </a:lnTo>
                  <a:cubicBezTo>
                    <a:pt x="489858" y="1817915"/>
                    <a:pt x="460829" y="1759856"/>
                    <a:pt x="511629" y="1796142"/>
                  </a:cubicBezTo>
                  <a:cubicBezTo>
                    <a:pt x="528332" y="1808073"/>
                    <a:pt x="540658" y="1825171"/>
                    <a:pt x="555172" y="1839685"/>
                  </a:cubicBezTo>
                  <a:lnTo>
                    <a:pt x="598715" y="1883228"/>
                  </a:lnTo>
                  <a:cubicBezTo>
                    <a:pt x="605972" y="1890485"/>
                    <a:pt x="610749" y="1901755"/>
                    <a:pt x="620486" y="1905000"/>
                  </a:cubicBezTo>
                  <a:lnTo>
                    <a:pt x="653143" y="1915885"/>
                  </a:lnTo>
                  <a:cubicBezTo>
                    <a:pt x="660400" y="1923142"/>
                    <a:pt x="668504" y="1929643"/>
                    <a:pt x="674915" y="1937657"/>
                  </a:cubicBezTo>
                  <a:cubicBezTo>
                    <a:pt x="683088" y="1947873"/>
                    <a:pt x="686470" y="1962141"/>
                    <a:pt x="696686" y="1970314"/>
                  </a:cubicBezTo>
                  <a:cubicBezTo>
                    <a:pt x="705646" y="1977482"/>
                    <a:pt x="718457" y="1977571"/>
                    <a:pt x="729343" y="1981200"/>
                  </a:cubicBezTo>
                  <a:cubicBezTo>
                    <a:pt x="736600" y="1988457"/>
                    <a:pt x="742314" y="1997691"/>
                    <a:pt x="751115" y="2002971"/>
                  </a:cubicBezTo>
                  <a:cubicBezTo>
                    <a:pt x="760954" y="2008875"/>
                    <a:pt x="773509" y="2008725"/>
                    <a:pt x="783772" y="2013857"/>
                  </a:cubicBezTo>
                  <a:cubicBezTo>
                    <a:pt x="795474" y="2019708"/>
                    <a:pt x="805543" y="2028371"/>
                    <a:pt x="816429" y="2035628"/>
                  </a:cubicBezTo>
                  <a:cubicBezTo>
                    <a:pt x="908941" y="2004790"/>
                    <a:pt x="796145" y="2047798"/>
                    <a:pt x="870858" y="2002971"/>
                  </a:cubicBezTo>
                  <a:cubicBezTo>
                    <a:pt x="880697" y="1997067"/>
                    <a:pt x="892629" y="1995714"/>
                    <a:pt x="903515" y="1992085"/>
                  </a:cubicBezTo>
                  <a:cubicBezTo>
                    <a:pt x="923212" y="1962539"/>
                    <a:pt x="937152" y="1937002"/>
                    <a:pt x="968829" y="1915885"/>
                  </a:cubicBezTo>
                  <a:cubicBezTo>
                    <a:pt x="979715" y="1908628"/>
                    <a:pt x="991270" y="1902287"/>
                    <a:pt x="1001486" y="1894114"/>
                  </a:cubicBezTo>
                  <a:cubicBezTo>
                    <a:pt x="1009500" y="1887703"/>
                    <a:pt x="1015047" y="1878500"/>
                    <a:pt x="1023258" y="1872342"/>
                  </a:cubicBezTo>
                  <a:cubicBezTo>
                    <a:pt x="1044191" y="1856643"/>
                    <a:pt x="1070070" y="1847302"/>
                    <a:pt x="1088572" y="1828800"/>
                  </a:cubicBezTo>
                  <a:cubicBezTo>
                    <a:pt x="1103086" y="1814286"/>
                    <a:pt x="1120729" y="1802336"/>
                    <a:pt x="1132115" y="1785257"/>
                  </a:cubicBezTo>
                  <a:cubicBezTo>
                    <a:pt x="1159579" y="1744060"/>
                    <a:pt x="1144635" y="1761851"/>
                    <a:pt x="1175658" y="1730828"/>
                  </a:cubicBezTo>
                  <a:cubicBezTo>
                    <a:pt x="1179286" y="1719942"/>
                    <a:pt x="1179874" y="1707508"/>
                    <a:pt x="1186543" y="1698171"/>
                  </a:cubicBezTo>
                  <a:cubicBezTo>
                    <a:pt x="1186551" y="1698159"/>
                    <a:pt x="1240967" y="1643748"/>
                    <a:pt x="1251858" y="1632857"/>
                  </a:cubicBezTo>
                  <a:cubicBezTo>
                    <a:pt x="1259115" y="1625600"/>
                    <a:pt x="1267936" y="1619625"/>
                    <a:pt x="1273629" y="1611085"/>
                  </a:cubicBezTo>
                  <a:cubicBezTo>
                    <a:pt x="1301093" y="1569888"/>
                    <a:pt x="1286149" y="1587679"/>
                    <a:pt x="1317172" y="1556657"/>
                  </a:cubicBezTo>
                  <a:cubicBezTo>
                    <a:pt x="1320801" y="1545771"/>
                    <a:pt x="1322154" y="1533839"/>
                    <a:pt x="1328058" y="1524000"/>
                  </a:cubicBezTo>
                  <a:cubicBezTo>
                    <a:pt x="1333338" y="1515199"/>
                    <a:pt x="1343418" y="1510242"/>
                    <a:pt x="1349829" y="1502228"/>
                  </a:cubicBezTo>
                  <a:cubicBezTo>
                    <a:pt x="1404747" y="1433579"/>
                    <a:pt x="1340812" y="1500358"/>
                    <a:pt x="1393372" y="1447800"/>
                  </a:cubicBezTo>
                  <a:cubicBezTo>
                    <a:pt x="1419280" y="1370073"/>
                    <a:pt x="1402413" y="1401580"/>
                    <a:pt x="1436915" y="1349828"/>
                  </a:cubicBezTo>
                  <a:cubicBezTo>
                    <a:pt x="1440543" y="1338942"/>
                    <a:pt x="1441896" y="1327010"/>
                    <a:pt x="1447800" y="1317171"/>
                  </a:cubicBezTo>
                  <a:cubicBezTo>
                    <a:pt x="1453080" y="1308370"/>
                    <a:pt x="1464982" y="1304580"/>
                    <a:pt x="1469572" y="1295400"/>
                  </a:cubicBezTo>
                  <a:cubicBezTo>
                    <a:pt x="1519606" y="1195332"/>
                    <a:pt x="1463927" y="1257500"/>
                    <a:pt x="1513115" y="1208314"/>
                  </a:cubicBezTo>
                  <a:lnTo>
                    <a:pt x="1545772" y="1110342"/>
                  </a:lnTo>
                  <a:cubicBezTo>
                    <a:pt x="1549401" y="1099456"/>
                    <a:pt x="1554408" y="1088937"/>
                    <a:pt x="1556658" y="1077685"/>
                  </a:cubicBezTo>
                  <a:cubicBezTo>
                    <a:pt x="1586124" y="930349"/>
                    <a:pt x="1543945" y="1149423"/>
                    <a:pt x="1578429" y="925285"/>
                  </a:cubicBezTo>
                  <a:cubicBezTo>
                    <a:pt x="1580704" y="910498"/>
                    <a:pt x="1586381" y="896413"/>
                    <a:pt x="1589315" y="881742"/>
                  </a:cubicBezTo>
                  <a:cubicBezTo>
                    <a:pt x="1593644" y="860099"/>
                    <a:pt x="1596572" y="838199"/>
                    <a:pt x="1600200" y="816428"/>
                  </a:cubicBezTo>
                  <a:cubicBezTo>
                    <a:pt x="1589583" y="646545"/>
                    <a:pt x="1577459" y="662948"/>
                    <a:pt x="1611086" y="511628"/>
                  </a:cubicBezTo>
                  <a:cubicBezTo>
                    <a:pt x="1616064" y="489225"/>
                    <a:pt x="1632858" y="446314"/>
                    <a:pt x="1632858" y="446314"/>
                  </a:cubicBezTo>
                  <a:cubicBezTo>
                    <a:pt x="1629229" y="413657"/>
                    <a:pt x="1632363" y="379514"/>
                    <a:pt x="1621972" y="348342"/>
                  </a:cubicBezTo>
                  <a:cubicBezTo>
                    <a:pt x="1618343" y="337456"/>
                    <a:pt x="1613666" y="369819"/>
                    <a:pt x="1611086" y="381000"/>
                  </a:cubicBezTo>
                  <a:cubicBezTo>
                    <a:pt x="1602765" y="417057"/>
                    <a:pt x="1589315" y="489857"/>
                    <a:pt x="1589315" y="489857"/>
                  </a:cubicBezTo>
                  <a:cubicBezTo>
                    <a:pt x="1585686" y="388257"/>
                    <a:pt x="1588222" y="286249"/>
                    <a:pt x="1578429" y="185057"/>
                  </a:cubicBezTo>
                  <a:cubicBezTo>
                    <a:pt x="1577169" y="172035"/>
                    <a:pt x="1564831" y="162616"/>
                    <a:pt x="1556658" y="152400"/>
                  </a:cubicBezTo>
                  <a:cubicBezTo>
                    <a:pt x="1550247" y="144386"/>
                    <a:pt x="1544066" y="135218"/>
                    <a:pt x="1534886" y="130628"/>
                  </a:cubicBezTo>
                  <a:cubicBezTo>
                    <a:pt x="1457772" y="92071"/>
                    <a:pt x="1366410" y="102788"/>
                    <a:pt x="1284515" y="97971"/>
                  </a:cubicBezTo>
                  <a:cubicBezTo>
                    <a:pt x="1259115" y="94342"/>
                    <a:pt x="1233475" y="92117"/>
                    <a:pt x="1208315" y="87085"/>
                  </a:cubicBezTo>
                  <a:cubicBezTo>
                    <a:pt x="1197063" y="84835"/>
                    <a:pt x="1186691" y="79352"/>
                    <a:pt x="1175658" y="76200"/>
                  </a:cubicBezTo>
                  <a:cubicBezTo>
                    <a:pt x="1161273" y="72090"/>
                    <a:pt x="1146500" y="69424"/>
                    <a:pt x="1132115" y="65314"/>
                  </a:cubicBezTo>
                  <a:cubicBezTo>
                    <a:pt x="1091313" y="53656"/>
                    <a:pt x="1102705" y="52049"/>
                    <a:pt x="1055915" y="43542"/>
                  </a:cubicBezTo>
                  <a:cubicBezTo>
                    <a:pt x="1030671" y="38952"/>
                    <a:pt x="1005024" y="36875"/>
                    <a:pt x="979715" y="32657"/>
                  </a:cubicBezTo>
                  <a:cubicBezTo>
                    <a:pt x="952590" y="28136"/>
                    <a:pt x="885147" y="12056"/>
                    <a:pt x="859972" y="10885"/>
                  </a:cubicBezTo>
                  <a:cubicBezTo>
                    <a:pt x="725811" y="4645"/>
                    <a:pt x="591457" y="3628"/>
                    <a:pt x="457200" y="0"/>
                  </a:cubicBezTo>
                  <a:cubicBezTo>
                    <a:pt x="406400" y="3628"/>
                    <a:pt x="355381" y="4934"/>
                    <a:pt x="304800" y="10885"/>
                  </a:cubicBezTo>
                  <a:cubicBezTo>
                    <a:pt x="293404" y="12226"/>
                    <a:pt x="280257" y="13657"/>
                    <a:pt x="272143" y="21771"/>
                  </a:cubicBezTo>
                  <a:cubicBezTo>
                    <a:pt x="178382" y="115534"/>
                    <a:pt x="340598" y="367"/>
                    <a:pt x="239486" y="76200"/>
                  </a:cubicBezTo>
                  <a:cubicBezTo>
                    <a:pt x="218553" y="91899"/>
                    <a:pt x="199556" y="113396"/>
                    <a:pt x="174172" y="119742"/>
                  </a:cubicBezTo>
                  <a:cubicBezTo>
                    <a:pt x="119497" y="133411"/>
                    <a:pt x="144822" y="125897"/>
                    <a:pt x="97972" y="141514"/>
                  </a:cubicBezTo>
                  <a:cubicBezTo>
                    <a:pt x="71188" y="168298"/>
                    <a:pt x="49237" y="184556"/>
                    <a:pt x="32658" y="217714"/>
                  </a:cubicBezTo>
                  <a:cubicBezTo>
                    <a:pt x="21500" y="240031"/>
                    <a:pt x="15027" y="284096"/>
                    <a:pt x="10886" y="304800"/>
                  </a:cubicBezTo>
                  <a:cubicBezTo>
                    <a:pt x="14515" y="406400"/>
                    <a:pt x="15226" y="508146"/>
                    <a:pt x="21772" y="609600"/>
                  </a:cubicBezTo>
                  <a:cubicBezTo>
                    <a:pt x="22511" y="621051"/>
                    <a:pt x="26754" y="632418"/>
                    <a:pt x="32658" y="642257"/>
                  </a:cubicBezTo>
                  <a:cubicBezTo>
                    <a:pt x="37938" y="651057"/>
                    <a:pt x="67129" y="611414"/>
                    <a:pt x="65315" y="620485"/>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F1259D2-A0C1-E146-B145-B8BB1C0759A9}"/>
                </a:ext>
              </a:extLst>
            </p:cNvPr>
            <p:cNvPicPr>
              <a:picLocks noChangeAspect="1"/>
            </p:cNvPicPr>
            <p:nvPr userDrawn="1"/>
          </p:nvPicPr>
          <p:blipFill rotWithShape="1">
            <a:blip r:embed="rId3">
              <a:clrChange>
                <a:clrFrom>
                  <a:srgbClr val="FFFFFF"/>
                </a:clrFrom>
                <a:clrTo>
                  <a:srgbClr val="FFFFFF">
                    <a:alpha val="0"/>
                  </a:srgbClr>
                </a:clrTo>
              </a:clrChange>
            </a:blip>
            <a:srcRect t="15610" b="19311"/>
            <a:stretch/>
          </p:blipFill>
          <p:spPr>
            <a:xfrm>
              <a:off x="8150679" y="5523996"/>
              <a:ext cx="3722913" cy="1046671"/>
            </a:xfrm>
            <a:prstGeom prst="rect">
              <a:avLst/>
            </a:prstGeom>
          </p:spPr>
        </p:pic>
      </p:grpSp>
    </p:spTree>
    <p:extLst>
      <p:ext uri="{BB962C8B-B14F-4D97-AF65-F5344CB8AC3E}">
        <p14:creationId xmlns:p14="http://schemas.microsoft.com/office/powerpoint/2010/main" val="351170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ECF1-78D9-5A47-8A2C-9F171E34856B}"/>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0E57B5C-83A8-024D-AABE-865CC8E51330}"/>
              </a:ext>
            </a:extLst>
          </p:cNvPr>
          <p:cNvSpPr>
            <a:spLocks noGrp="1"/>
          </p:cNvSpPr>
          <p:nvPr>
            <p:ph idx="1"/>
          </p:nvPr>
        </p:nvSpPr>
        <p:spPr>
          <a:xfrm>
            <a:off x="838200" y="1825625"/>
            <a:ext cx="10515600" cy="397646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EDBBE373-C27D-8F4D-A574-0405711EEC7F}"/>
              </a:ext>
            </a:extLst>
          </p:cNvPr>
          <p:cNvSpPr/>
          <p:nvPr userDrawn="1"/>
        </p:nvSpPr>
        <p:spPr>
          <a:xfrm>
            <a:off x="0" y="6176963"/>
            <a:ext cx="12192000" cy="681037"/>
          </a:xfrm>
          <a:prstGeom prst="rect">
            <a:avLst/>
          </a:prstGeom>
          <a:solidFill>
            <a:srgbClr val="2F518D"/>
          </a:solidFill>
          <a:ln>
            <a:solidFill>
              <a:srgbClr val="2F5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4E1A65-3A6A-E54E-91B5-9F536661E4E5}"/>
              </a:ext>
            </a:extLst>
          </p:cNvPr>
          <p:cNvSpPr/>
          <p:nvPr userDrawn="1"/>
        </p:nvSpPr>
        <p:spPr>
          <a:xfrm>
            <a:off x="0" y="5965371"/>
            <a:ext cx="12192000" cy="211592"/>
          </a:xfrm>
          <a:prstGeom prst="rect">
            <a:avLst/>
          </a:prstGeom>
          <a:solidFill>
            <a:srgbClr val="FFDA7C"/>
          </a:solidFill>
          <a:ln>
            <a:solidFill>
              <a:srgbClr val="FFD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3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7EB2-1BA7-F340-B757-51D48C20A045}"/>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D106A2E-70DE-A844-88C6-D69CAA5B200C}"/>
              </a:ext>
            </a:extLst>
          </p:cNvPr>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835ABAD7-3DFE-AA43-B87E-94623A580A8E}"/>
              </a:ext>
            </a:extLst>
          </p:cNvPr>
          <p:cNvPicPr>
            <a:picLocks noChangeAspect="1"/>
          </p:cNvPicPr>
          <p:nvPr userDrawn="1"/>
        </p:nvPicPr>
        <p:blipFill>
          <a:blip r:embed="rId2">
            <a:alphaModFix amt="20000"/>
            <a:duotone>
              <a:schemeClr val="accent1">
                <a:shade val="45000"/>
                <a:satMod val="135000"/>
              </a:schemeClr>
              <a:prstClr val="white"/>
            </a:duotone>
          </a:blip>
          <a:stretch>
            <a:fillRect/>
          </a:stretch>
        </p:blipFill>
        <p:spPr>
          <a:xfrm>
            <a:off x="7429500" y="0"/>
            <a:ext cx="4762500" cy="6858000"/>
          </a:xfrm>
          <a:prstGeom prst="rect">
            <a:avLst/>
          </a:prstGeom>
        </p:spPr>
      </p:pic>
    </p:spTree>
    <p:extLst>
      <p:ext uri="{BB962C8B-B14F-4D97-AF65-F5344CB8AC3E}">
        <p14:creationId xmlns:p14="http://schemas.microsoft.com/office/powerpoint/2010/main" val="87786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964653-CD9C-2E48-8A73-AB7BD92A670F}"/>
              </a:ext>
            </a:extLst>
          </p:cNvPr>
          <p:cNvSpPr/>
          <p:nvPr userDrawn="1"/>
        </p:nvSpPr>
        <p:spPr>
          <a:xfrm>
            <a:off x="854536" y="1690688"/>
            <a:ext cx="5157787" cy="475569"/>
          </a:xfrm>
          <a:prstGeom prst="rect">
            <a:avLst/>
          </a:prstGeom>
          <a:solidFill>
            <a:srgbClr val="FFDA7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78C4B5-9AC9-B048-82C6-F0652AD48485}"/>
              </a:ext>
            </a:extLst>
          </p:cNvPr>
          <p:cNvSpPr/>
          <p:nvPr userDrawn="1"/>
        </p:nvSpPr>
        <p:spPr>
          <a:xfrm>
            <a:off x="6186948" y="1681163"/>
            <a:ext cx="5157787" cy="475569"/>
          </a:xfrm>
          <a:prstGeom prst="rect">
            <a:avLst/>
          </a:prstGeom>
          <a:solidFill>
            <a:srgbClr val="FFDA7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032E0-A42D-EE48-BEC5-B4C6718D03FF}"/>
              </a:ext>
            </a:extLst>
          </p:cNvPr>
          <p:cNvSpPr>
            <a:spLocks noGrp="1"/>
          </p:cNvSpPr>
          <p:nvPr>
            <p:ph type="title"/>
          </p:nvPr>
        </p:nvSpPr>
        <p:spPr>
          <a:xfrm>
            <a:off x="839788" y="365125"/>
            <a:ext cx="10515600" cy="1325563"/>
          </a:xfrm>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C181A29D-E421-024B-ABCD-E0D9E38722F4}"/>
              </a:ext>
            </a:extLst>
          </p:cNvPr>
          <p:cNvSpPr>
            <a:spLocks noGrp="1"/>
          </p:cNvSpPr>
          <p:nvPr>
            <p:ph type="body" idx="1"/>
          </p:nvPr>
        </p:nvSpPr>
        <p:spPr>
          <a:xfrm>
            <a:off x="839788" y="1681163"/>
            <a:ext cx="5157787" cy="485094"/>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361E776-4328-C647-8014-3AEC818C8CA7}"/>
              </a:ext>
            </a:extLst>
          </p:cNvPr>
          <p:cNvSpPr>
            <a:spLocks noGrp="1"/>
          </p:cNvSpPr>
          <p:nvPr>
            <p:ph sz="half" idx="2"/>
          </p:nvPr>
        </p:nvSpPr>
        <p:spPr>
          <a:xfrm>
            <a:off x="839788" y="2166257"/>
            <a:ext cx="5157787" cy="369025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C5E45E6-AAD2-7046-A98D-0F035CD62783}"/>
              </a:ext>
            </a:extLst>
          </p:cNvPr>
          <p:cNvSpPr>
            <a:spLocks noGrp="1"/>
          </p:cNvSpPr>
          <p:nvPr>
            <p:ph type="body" sz="quarter" idx="3"/>
          </p:nvPr>
        </p:nvSpPr>
        <p:spPr>
          <a:xfrm>
            <a:off x="6172200" y="1681163"/>
            <a:ext cx="5183188" cy="485094"/>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6C0A8870-8326-444D-81AC-F6B173183E0A}"/>
              </a:ext>
            </a:extLst>
          </p:cNvPr>
          <p:cNvSpPr>
            <a:spLocks noGrp="1"/>
          </p:cNvSpPr>
          <p:nvPr>
            <p:ph sz="quarter" idx="4"/>
          </p:nvPr>
        </p:nvSpPr>
        <p:spPr>
          <a:xfrm>
            <a:off x="6172200" y="2166257"/>
            <a:ext cx="5183188" cy="369025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A2E039F-0187-9145-8F1F-3D516293901C}"/>
              </a:ext>
            </a:extLst>
          </p:cNvPr>
          <p:cNvSpPr/>
          <p:nvPr userDrawn="1"/>
        </p:nvSpPr>
        <p:spPr>
          <a:xfrm>
            <a:off x="0" y="6176963"/>
            <a:ext cx="12192000" cy="681037"/>
          </a:xfrm>
          <a:prstGeom prst="rect">
            <a:avLst/>
          </a:prstGeom>
          <a:solidFill>
            <a:srgbClr val="2F518D"/>
          </a:solidFill>
          <a:ln>
            <a:solidFill>
              <a:srgbClr val="2F5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F5E3F7-D09C-EB43-AC61-589997827865}"/>
              </a:ext>
            </a:extLst>
          </p:cNvPr>
          <p:cNvSpPr/>
          <p:nvPr userDrawn="1"/>
        </p:nvSpPr>
        <p:spPr>
          <a:xfrm>
            <a:off x="0" y="5965371"/>
            <a:ext cx="12192000" cy="211592"/>
          </a:xfrm>
          <a:prstGeom prst="rect">
            <a:avLst/>
          </a:prstGeom>
          <a:solidFill>
            <a:srgbClr val="FFDA7C"/>
          </a:solidFill>
          <a:ln>
            <a:solidFill>
              <a:srgbClr val="FFD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89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1BDD-71C4-1F4E-B033-1299BA5C3A11}"/>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777D77BD-04C3-8B49-A6E9-EDB04D4FC559}"/>
              </a:ext>
            </a:extLst>
          </p:cNvPr>
          <p:cNvSpPr/>
          <p:nvPr userDrawn="1"/>
        </p:nvSpPr>
        <p:spPr>
          <a:xfrm>
            <a:off x="0" y="6176963"/>
            <a:ext cx="12192000" cy="681037"/>
          </a:xfrm>
          <a:prstGeom prst="rect">
            <a:avLst/>
          </a:prstGeom>
          <a:solidFill>
            <a:srgbClr val="2F518D"/>
          </a:solidFill>
          <a:ln>
            <a:solidFill>
              <a:srgbClr val="2F5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5DA346-5757-1048-8ED5-06E17FB045E5}"/>
              </a:ext>
            </a:extLst>
          </p:cNvPr>
          <p:cNvSpPr/>
          <p:nvPr userDrawn="1"/>
        </p:nvSpPr>
        <p:spPr>
          <a:xfrm>
            <a:off x="0" y="5965371"/>
            <a:ext cx="12192000" cy="211592"/>
          </a:xfrm>
          <a:prstGeom prst="rect">
            <a:avLst/>
          </a:prstGeom>
          <a:solidFill>
            <a:srgbClr val="FFDA7C"/>
          </a:solidFill>
          <a:ln>
            <a:solidFill>
              <a:srgbClr val="FFD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2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B5F243-387A-5149-B9E5-5ADA120B907E}"/>
              </a:ext>
            </a:extLst>
          </p:cNvPr>
          <p:cNvPicPr>
            <a:picLocks noChangeAspect="1"/>
          </p:cNvPicPr>
          <p:nvPr userDrawn="1"/>
        </p:nvPicPr>
        <p:blipFill rotWithShape="1">
          <a:blip r:embed="rId2">
            <a:alphaModFix amt="20000"/>
          </a:blip>
          <a:srcRect r="46615"/>
          <a:stretch/>
        </p:blipFill>
        <p:spPr>
          <a:xfrm>
            <a:off x="8511251" y="138896"/>
            <a:ext cx="3680749" cy="6858000"/>
          </a:xfrm>
          <a:prstGeom prst="rect">
            <a:avLst/>
          </a:prstGeom>
        </p:spPr>
      </p:pic>
      <p:sp>
        <p:nvSpPr>
          <p:cNvPr id="3" name="Content Placeholder 2">
            <a:extLst>
              <a:ext uri="{FF2B5EF4-FFF2-40B4-BE49-F238E27FC236}">
                <a16:creationId xmlns:a16="http://schemas.microsoft.com/office/drawing/2014/main" id="{3895C9E6-3373-534A-AC6B-8EDEE53A9FFD}"/>
              </a:ext>
            </a:extLst>
          </p:cNvPr>
          <p:cNvSpPr>
            <a:spLocks noGrp="1"/>
          </p:cNvSpPr>
          <p:nvPr>
            <p:ph idx="1"/>
          </p:nvPr>
        </p:nvSpPr>
        <p:spPr>
          <a:xfrm>
            <a:off x="838200" y="1824584"/>
            <a:ext cx="6172200" cy="4531766"/>
          </a:xfrm>
        </p:spPr>
        <p:txBody>
          <a:bodyPr/>
          <a:lstStyle>
            <a:lvl1pPr marL="228600" indent="-228600">
              <a:buFont typeface="Courier New" panose="02070309020205020404" pitchFamily="49" charset="0"/>
              <a:buChar char="o"/>
              <a:defRPr sz="3200"/>
            </a:lvl1pPr>
            <a:lvl2pPr marL="685800" indent="-228600">
              <a:buFont typeface="Courier New" panose="02070309020205020404" pitchFamily="49" charset="0"/>
              <a:buChar char="o"/>
              <a:defRPr sz="2800"/>
            </a:lvl2pPr>
            <a:lvl3pPr marL="1143000" indent="-228600">
              <a:buFont typeface="Courier New" panose="02070309020205020404" pitchFamily="49" charset="0"/>
              <a:buChar char="o"/>
              <a:defRPr sz="2400"/>
            </a:lvl3pPr>
            <a:lvl4pPr marL="1600200" indent="-228600">
              <a:buFont typeface="Courier New" panose="02070309020205020404" pitchFamily="49" charset="0"/>
              <a:buChar char="o"/>
              <a:defRPr sz="2000"/>
            </a:lvl4pPr>
            <a:lvl5pPr marL="2057400" indent="-228600">
              <a:buFont typeface="Courier New" panose="02070309020205020404" pitchFamily="49" charset="0"/>
              <a:buChar char="o"/>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695FDA14-7598-354D-80AB-D95007DFFF12}"/>
              </a:ext>
            </a:extLst>
          </p:cNvPr>
          <p:cNvSpPr>
            <a:spLocks noGrp="1"/>
          </p:cNvSpPr>
          <p:nvPr>
            <p:ph type="title"/>
          </p:nvPr>
        </p:nvSpPr>
        <p:spPr>
          <a:xfrm>
            <a:off x="838200" y="365125"/>
            <a:ext cx="10515600" cy="1325563"/>
          </a:xfrm>
        </p:spPr>
        <p:txBody>
          <a:bodyPr>
            <a:normAutofit/>
          </a:bodyPr>
          <a:lstStyle>
            <a:lvl1pPr>
              <a:defRPr sz="4000">
                <a:latin typeface="Arial" panose="020B0604020202020204" pitchFamily="34" charset="0"/>
                <a:cs typeface="Arial" panose="020B0604020202020204" pitchFamily="34" charset="0"/>
              </a:defRPr>
            </a:lvl1pPr>
          </a:lstStyle>
          <a:p>
            <a:r>
              <a:rPr lang="en-US" dirty="0"/>
              <a:t>Click to edit Master title style</a:t>
            </a:r>
          </a:p>
        </p:txBody>
      </p:sp>
      <p:pic>
        <p:nvPicPr>
          <p:cNvPr id="21" name="Picture 20">
            <a:extLst>
              <a:ext uri="{FF2B5EF4-FFF2-40B4-BE49-F238E27FC236}">
                <a16:creationId xmlns:a16="http://schemas.microsoft.com/office/drawing/2014/main" id="{74960557-FFF5-5D47-BBF2-F9CBB63F73AD}"/>
              </a:ext>
            </a:extLst>
          </p:cNvPr>
          <p:cNvPicPr>
            <a:picLocks noChangeAspect="1"/>
          </p:cNvPicPr>
          <p:nvPr userDrawn="1"/>
        </p:nvPicPr>
        <p:blipFill>
          <a:blip r:embed="rId3"/>
          <a:stretch>
            <a:fillRect/>
          </a:stretch>
        </p:blipFill>
        <p:spPr>
          <a:xfrm>
            <a:off x="11180061" y="5608644"/>
            <a:ext cx="880571" cy="1115390"/>
          </a:xfrm>
          <a:prstGeom prst="rect">
            <a:avLst/>
          </a:prstGeom>
        </p:spPr>
      </p:pic>
    </p:spTree>
    <p:extLst>
      <p:ext uri="{BB962C8B-B14F-4D97-AF65-F5344CB8AC3E}">
        <p14:creationId xmlns:p14="http://schemas.microsoft.com/office/powerpoint/2010/main" val="394769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C65734-FC10-7B44-A894-29D8B3FF99AD}"/>
              </a:ext>
            </a:extLst>
          </p:cNvPr>
          <p:cNvSpPr>
            <a:spLocks noGrp="1"/>
          </p:cNvSpPr>
          <p:nvPr>
            <p:ph type="title"/>
          </p:nvPr>
        </p:nvSpPr>
        <p:spPr>
          <a:xfrm>
            <a:off x="838200" y="365125"/>
            <a:ext cx="10515600" cy="1325563"/>
          </a:xfrm>
        </p:spPr>
        <p:txBody>
          <a:bodyPr>
            <a:normAutofit/>
          </a:bodyPr>
          <a:lstStyle>
            <a:lvl1pPr>
              <a:defRPr sz="4000">
                <a:latin typeface="Arial" panose="020B0604020202020204" pitchFamily="34" charset="0"/>
                <a:cs typeface="Arial" panose="020B0604020202020204" pitchFamily="34" charset="0"/>
              </a:defRPr>
            </a:lvl1pPr>
          </a:lstStyle>
          <a:p>
            <a:r>
              <a:rPr lang="en-US" dirty="0"/>
              <a:t>Click to edit Master title style</a:t>
            </a:r>
          </a:p>
        </p:txBody>
      </p:sp>
      <p:sp>
        <p:nvSpPr>
          <p:cNvPr id="9" name="Content Placeholder 3">
            <a:extLst>
              <a:ext uri="{FF2B5EF4-FFF2-40B4-BE49-F238E27FC236}">
                <a16:creationId xmlns:a16="http://schemas.microsoft.com/office/drawing/2014/main" id="{E119F89A-74D2-E148-A298-7C1B746DB5A1}"/>
              </a:ext>
            </a:extLst>
          </p:cNvPr>
          <p:cNvSpPr>
            <a:spLocks noGrp="1"/>
          </p:cNvSpPr>
          <p:nvPr>
            <p:ph sz="half" idx="2"/>
          </p:nvPr>
        </p:nvSpPr>
        <p:spPr>
          <a:xfrm>
            <a:off x="6552027" y="2055813"/>
            <a:ext cx="5181600" cy="3552831"/>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E8ECEE39-74CC-CF47-A321-07B2F90E3D81}"/>
              </a:ext>
            </a:extLst>
          </p:cNvPr>
          <p:cNvPicPr>
            <a:picLocks noChangeAspect="1"/>
          </p:cNvPicPr>
          <p:nvPr userDrawn="1"/>
        </p:nvPicPr>
        <p:blipFill rotWithShape="1">
          <a:blip r:embed="rId2">
            <a:alphaModFix amt="20000"/>
          </a:blip>
          <a:srcRect r="50038"/>
          <a:stretch/>
        </p:blipFill>
        <p:spPr>
          <a:xfrm>
            <a:off x="4689" y="0"/>
            <a:ext cx="6091311" cy="6858000"/>
          </a:xfrm>
          <a:prstGeom prst="rect">
            <a:avLst/>
          </a:prstGeom>
          <a:effectLst/>
        </p:spPr>
      </p:pic>
      <p:pic>
        <p:nvPicPr>
          <p:cNvPr id="7" name="Picture 6">
            <a:extLst>
              <a:ext uri="{FF2B5EF4-FFF2-40B4-BE49-F238E27FC236}">
                <a16:creationId xmlns:a16="http://schemas.microsoft.com/office/drawing/2014/main" id="{2780E8C3-FE59-9C46-A0B5-19428050C58E}"/>
              </a:ext>
            </a:extLst>
          </p:cNvPr>
          <p:cNvPicPr>
            <a:picLocks noChangeAspect="1"/>
          </p:cNvPicPr>
          <p:nvPr userDrawn="1"/>
        </p:nvPicPr>
        <p:blipFill>
          <a:blip r:embed="rId3"/>
          <a:stretch>
            <a:fillRect/>
          </a:stretch>
        </p:blipFill>
        <p:spPr>
          <a:xfrm>
            <a:off x="11180061" y="5608644"/>
            <a:ext cx="880571" cy="1115390"/>
          </a:xfrm>
          <a:prstGeom prst="rect">
            <a:avLst/>
          </a:prstGeom>
        </p:spPr>
      </p:pic>
    </p:spTree>
    <p:extLst>
      <p:ext uri="{BB962C8B-B14F-4D97-AF65-F5344CB8AC3E}">
        <p14:creationId xmlns:p14="http://schemas.microsoft.com/office/powerpoint/2010/main" val="14183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5316D-5015-3148-922F-89C5A0AF8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CB5E4-0323-C04F-A602-677165DB1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229DF-29A8-EF45-A061-B26A0F5BD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62DF4-0D6C-5B48-8974-53106DA97D77}" type="datetimeFigureOut">
              <a:rPr lang="en-US" smtClean="0"/>
              <a:t>1/27/21</a:t>
            </a:fld>
            <a:endParaRPr lang="en-US"/>
          </a:p>
        </p:txBody>
      </p:sp>
      <p:sp>
        <p:nvSpPr>
          <p:cNvPr id="5" name="Footer Placeholder 4">
            <a:extLst>
              <a:ext uri="{FF2B5EF4-FFF2-40B4-BE49-F238E27FC236}">
                <a16:creationId xmlns:a16="http://schemas.microsoft.com/office/drawing/2014/main" id="{FB06EB8D-C931-F64C-B30C-5C25856800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346EA-94BB-5F42-8E35-FEA571867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00FAF-8482-FE4F-A5D5-598B9637C2EE}" type="slidenum">
              <a:rPr lang="en-US" smtClean="0"/>
              <a:t>‹#›</a:t>
            </a:fld>
            <a:endParaRPr lang="en-US"/>
          </a:p>
        </p:txBody>
      </p:sp>
    </p:spTree>
    <p:extLst>
      <p:ext uri="{BB962C8B-B14F-4D97-AF65-F5344CB8AC3E}">
        <p14:creationId xmlns:p14="http://schemas.microsoft.com/office/powerpoint/2010/main" val="1935854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21.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6.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19.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0.jpg"/><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19.png"/><Relationship Id="rId7" Type="http://schemas.openxmlformats.org/officeDocument/2006/relationships/image" Target="../media/image8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21.jpg"/><Relationship Id="rId10" Type="http://schemas.openxmlformats.org/officeDocument/2006/relationships/image" Target="../media/image84.png"/><Relationship Id="rId4" Type="http://schemas.openxmlformats.org/officeDocument/2006/relationships/image" Target="../media/image20.jpg"/><Relationship Id="rId9" Type="http://schemas.openxmlformats.org/officeDocument/2006/relationships/image" Target="../media/image83.jpe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46.xml.rels><?xml version="1.0" encoding="UTF-8" standalone="yes"?>
<Relationships xmlns="http://schemas.openxmlformats.org/package/2006/relationships"><Relationship Id="rId3" Type="http://schemas.openxmlformats.org/officeDocument/2006/relationships/image" Target="../media/image90.jpg"/><Relationship Id="rId7"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20.jp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90.jpg"/><Relationship Id="rId7"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92.jpg"/><Relationship Id="rId10" Type="http://schemas.openxmlformats.org/officeDocument/2006/relationships/image" Target="../media/image91.png"/><Relationship Id="rId4" Type="http://schemas.openxmlformats.org/officeDocument/2006/relationships/image" Target="../media/image18.png"/><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1.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jpg"/></Relationships>
</file>

<file path=ppt/slides/_rels/slide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jpg"/><Relationship Id="rId7" Type="http://schemas.openxmlformats.org/officeDocument/2006/relationships/image" Target="../media/image105.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image" Target="../media/image20.jp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0.jpg"/><Relationship Id="rId4" Type="http://schemas.openxmlformats.org/officeDocument/2006/relationships/image" Target="../media/image56.jpg"/></Relationships>
</file>

<file path=ppt/slides/_rels/slide5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18.jp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diagramQuickStyle" Target="../diagrams/quickStyle1.xml"/><Relationship Id="rId3" Type="http://schemas.openxmlformats.org/officeDocument/2006/relationships/image" Target="../media/image19.png"/><Relationship Id="rId7" Type="http://schemas.openxmlformats.org/officeDocument/2006/relationships/image" Target="../media/image123.jpg"/><Relationship Id="rId12" Type="http://schemas.openxmlformats.org/officeDocument/2006/relationships/diagramLayout" Target="../diagrams/layout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diagramData" Target="../diagrams/data1.xml"/><Relationship Id="rId5" Type="http://schemas.openxmlformats.org/officeDocument/2006/relationships/image" Target="../media/image104.jpg"/><Relationship Id="rId15" Type="http://schemas.microsoft.com/office/2007/relationships/diagramDrawing" Target="../diagrams/drawing1.xml"/><Relationship Id="rId10" Type="http://schemas.openxmlformats.org/officeDocument/2006/relationships/image" Target="../media/image126.png"/><Relationship Id="rId4" Type="http://schemas.openxmlformats.org/officeDocument/2006/relationships/image" Target="../media/image20.jpg"/><Relationship Id="rId9" Type="http://schemas.openxmlformats.org/officeDocument/2006/relationships/image" Target="../media/image125.png"/><Relationship Id="rId14" Type="http://schemas.openxmlformats.org/officeDocument/2006/relationships/diagramColors" Target="../diagrams/colors1.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jp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AAA2-6482-B841-B5C4-66D6CD77F841}"/>
              </a:ext>
            </a:extLst>
          </p:cNvPr>
          <p:cNvSpPr>
            <a:spLocks noGrp="1"/>
          </p:cNvSpPr>
          <p:nvPr>
            <p:ph type="ctrTitle"/>
          </p:nvPr>
        </p:nvSpPr>
        <p:spPr>
          <a:xfrm>
            <a:off x="533400" y="1200445"/>
            <a:ext cx="11125200" cy="2387600"/>
          </a:xfrm>
        </p:spPr>
        <p:txBody>
          <a:bodyPr>
            <a:normAutofit fontScale="90000"/>
          </a:bodyPr>
          <a:lstStyle/>
          <a:p>
            <a:r>
              <a:rPr lang="en-US" dirty="0"/>
              <a:t>An Evidence-Based Approach to Concussion Care: Using Physiology to Advance Clinical Practice</a:t>
            </a:r>
          </a:p>
        </p:txBody>
      </p:sp>
      <p:sp>
        <p:nvSpPr>
          <p:cNvPr id="3" name="Subtitle 2">
            <a:extLst>
              <a:ext uri="{FF2B5EF4-FFF2-40B4-BE49-F238E27FC236}">
                <a16:creationId xmlns:a16="http://schemas.microsoft.com/office/drawing/2014/main" id="{629647AF-3D3E-0348-9592-62C55186C1E4}"/>
              </a:ext>
            </a:extLst>
          </p:cNvPr>
          <p:cNvSpPr>
            <a:spLocks noGrp="1"/>
          </p:cNvSpPr>
          <p:nvPr>
            <p:ph type="subTitle" idx="1"/>
          </p:nvPr>
        </p:nvSpPr>
        <p:spPr>
          <a:xfrm>
            <a:off x="1524000" y="3934550"/>
            <a:ext cx="9144000" cy="415780"/>
          </a:xfrm>
        </p:spPr>
        <p:txBody>
          <a:bodyPr>
            <a:normAutofit lnSpcReduction="10000"/>
          </a:bodyPr>
          <a:lstStyle/>
          <a:p>
            <a:r>
              <a:rPr lang="en-US" dirty="0"/>
              <a:t>Elizabeth Teel, PhD</a:t>
            </a:r>
          </a:p>
        </p:txBody>
      </p:sp>
      <p:sp>
        <p:nvSpPr>
          <p:cNvPr id="6" name="Subtitle 2">
            <a:extLst>
              <a:ext uri="{FF2B5EF4-FFF2-40B4-BE49-F238E27FC236}">
                <a16:creationId xmlns:a16="http://schemas.microsoft.com/office/drawing/2014/main" id="{B93E1C87-2132-F24B-B35F-80FCBED857AC}"/>
              </a:ext>
            </a:extLst>
          </p:cNvPr>
          <p:cNvSpPr txBox="1">
            <a:spLocks/>
          </p:cNvSpPr>
          <p:nvPr/>
        </p:nvSpPr>
        <p:spPr>
          <a:xfrm>
            <a:off x="1524000" y="4281055"/>
            <a:ext cx="9144000" cy="4157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Postdoctoral Fellow, McGill University</a:t>
            </a:r>
          </a:p>
        </p:txBody>
      </p:sp>
      <p:sp>
        <p:nvSpPr>
          <p:cNvPr id="7" name="Subtitle 2">
            <a:extLst>
              <a:ext uri="{FF2B5EF4-FFF2-40B4-BE49-F238E27FC236}">
                <a16:creationId xmlns:a16="http://schemas.microsoft.com/office/drawing/2014/main" id="{8CB87D54-03ED-EF41-A51B-7E7B833D9A17}"/>
              </a:ext>
            </a:extLst>
          </p:cNvPr>
          <p:cNvSpPr txBox="1">
            <a:spLocks/>
          </p:cNvSpPr>
          <p:nvPr/>
        </p:nvSpPr>
        <p:spPr>
          <a:xfrm>
            <a:off x="1634837" y="4580949"/>
            <a:ext cx="9144000" cy="4157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Research Associate, McGill University Health Centre</a:t>
            </a:r>
          </a:p>
        </p:txBody>
      </p:sp>
    </p:spTree>
    <p:extLst>
      <p:ext uri="{BB962C8B-B14F-4D97-AF65-F5344CB8AC3E}">
        <p14:creationId xmlns:p14="http://schemas.microsoft.com/office/powerpoint/2010/main" val="244897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1DC066D1-BB0E-7748-A408-0C2C59F6E192}"/>
              </a:ext>
            </a:extLst>
          </p:cNvPr>
          <p:cNvSpPr txBox="1"/>
          <p:nvPr/>
        </p:nvSpPr>
        <p:spPr>
          <a:xfrm>
            <a:off x="832017" y="5268659"/>
            <a:ext cx="2532185"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Control</a:t>
            </a:r>
          </a:p>
        </p:txBody>
      </p:sp>
      <p:sp>
        <p:nvSpPr>
          <p:cNvPr id="45" name="TextBox 44">
            <a:extLst>
              <a:ext uri="{FF2B5EF4-FFF2-40B4-BE49-F238E27FC236}">
                <a16:creationId xmlns:a16="http://schemas.microsoft.com/office/drawing/2014/main" id="{4556D83A-C8B3-3242-9ACF-674A70C13BE9}"/>
              </a:ext>
            </a:extLst>
          </p:cNvPr>
          <p:cNvSpPr txBox="1"/>
          <p:nvPr/>
        </p:nvSpPr>
        <p:spPr>
          <a:xfrm>
            <a:off x="4775460" y="5268659"/>
            <a:ext cx="2532185"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Concussed</a:t>
            </a:r>
          </a:p>
        </p:txBody>
      </p:sp>
      <p:sp>
        <p:nvSpPr>
          <p:cNvPr id="5" name="Title 4">
            <a:extLst>
              <a:ext uri="{FF2B5EF4-FFF2-40B4-BE49-F238E27FC236}">
                <a16:creationId xmlns:a16="http://schemas.microsoft.com/office/drawing/2014/main" id="{4266ECE5-AF35-A449-BF25-D7081487838E}"/>
              </a:ext>
            </a:extLst>
          </p:cNvPr>
          <p:cNvSpPr>
            <a:spLocks noGrp="1"/>
          </p:cNvSpPr>
          <p:nvPr>
            <p:ph type="title"/>
          </p:nvPr>
        </p:nvSpPr>
        <p:spPr>
          <a:xfrm>
            <a:off x="352165" y="157888"/>
            <a:ext cx="10515600" cy="1325563"/>
          </a:xfrm>
        </p:spPr>
        <p:txBody>
          <a:bodyPr>
            <a:normAutofit fontScale="90000"/>
          </a:bodyPr>
          <a:lstStyle/>
          <a:p>
            <a:r>
              <a:rPr lang="en-US" sz="3200" dirty="0"/>
              <a:t>Recently concussed patients showed differences in EEG outcomes compared to healthy volunteers, despite equivalent performance during clinical testing.</a:t>
            </a:r>
          </a:p>
        </p:txBody>
      </p:sp>
      <p:grpSp>
        <p:nvGrpSpPr>
          <p:cNvPr id="26" name="Group 25">
            <a:extLst>
              <a:ext uri="{FF2B5EF4-FFF2-40B4-BE49-F238E27FC236}">
                <a16:creationId xmlns:a16="http://schemas.microsoft.com/office/drawing/2014/main" id="{DCD83EB0-F75E-DD40-8CCC-0011C3FDBFE9}"/>
              </a:ext>
            </a:extLst>
          </p:cNvPr>
          <p:cNvGrpSpPr/>
          <p:nvPr/>
        </p:nvGrpSpPr>
        <p:grpSpPr>
          <a:xfrm>
            <a:off x="0" y="6198084"/>
            <a:ext cx="3390239" cy="659916"/>
            <a:chOff x="5917827" y="1854200"/>
            <a:chExt cx="5308973" cy="1562100"/>
          </a:xfrm>
        </p:grpSpPr>
        <p:grpSp>
          <p:nvGrpSpPr>
            <p:cNvPr id="27" name="Group 26">
              <a:extLst>
                <a:ext uri="{FF2B5EF4-FFF2-40B4-BE49-F238E27FC236}">
                  <a16:creationId xmlns:a16="http://schemas.microsoft.com/office/drawing/2014/main" id="{8012A2D5-1511-3D4A-80AE-21A2AC7A51EA}"/>
                </a:ext>
              </a:extLst>
            </p:cNvPr>
            <p:cNvGrpSpPr/>
            <p:nvPr/>
          </p:nvGrpSpPr>
          <p:grpSpPr>
            <a:xfrm>
              <a:off x="6134100" y="1854200"/>
              <a:ext cx="5092700" cy="1562100"/>
              <a:chOff x="4508500" y="2451100"/>
              <a:chExt cx="4318000" cy="1257300"/>
            </a:xfrm>
          </p:grpSpPr>
          <p:sp>
            <p:nvSpPr>
              <p:cNvPr id="29" name="Right Arrow 28">
                <a:extLst>
                  <a:ext uri="{FF2B5EF4-FFF2-40B4-BE49-F238E27FC236}">
                    <a16:creationId xmlns:a16="http://schemas.microsoft.com/office/drawing/2014/main" id="{61D319ED-040E-BD41-9F6A-D8DCC673BFB1}"/>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CC2EF7A-41AA-4949-99E5-4EFAC61741C8}"/>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CCA932B-D772-D34A-891B-EEE3C3C99C82}"/>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8349E2F2-F08A-8147-BFE4-7E42950155CB}"/>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14" name="Picture 13" descr="Macintosh HD:Users:lizt1624:Desktop:Control Power Images:EOSitBeta.png">
            <a:extLst>
              <a:ext uri="{FF2B5EF4-FFF2-40B4-BE49-F238E27FC236}">
                <a16:creationId xmlns:a16="http://schemas.microsoft.com/office/drawing/2014/main" id="{4E9479CD-5C03-B64A-8783-6F63B153BC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2070726"/>
            <a:ext cx="4610100" cy="3251554"/>
          </a:xfrm>
          <a:prstGeom prst="rect">
            <a:avLst/>
          </a:prstGeom>
          <a:noFill/>
          <a:ln>
            <a:noFill/>
          </a:ln>
        </p:spPr>
      </p:pic>
      <p:pic>
        <p:nvPicPr>
          <p:cNvPr id="15" name="Picture 14" descr="Macintosh HD:Users:lizt1624:Desktop:Concussed Power Images:EOSitBeta.png">
            <a:extLst>
              <a:ext uri="{FF2B5EF4-FFF2-40B4-BE49-F238E27FC236}">
                <a16:creationId xmlns:a16="http://schemas.microsoft.com/office/drawing/2014/main" id="{EA0DE76B-EABB-9041-95AE-26A7B884B0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05071" y="2156070"/>
            <a:ext cx="4450201" cy="3080866"/>
          </a:xfrm>
          <a:prstGeom prst="rect">
            <a:avLst/>
          </a:prstGeom>
          <a:noFill/>
          <a:ln>
            <a:noFill/>
          </a:ln>
        </p:spPr>
      </p:pic>
      <p:sp>
        <p:nvSpPr>
          <p:cNvPr id="2" name="Up Arrow 1">
            <a:extLst>
              <a:ext uri="{FF2B5EF4-FFF2-40B4-BE49-F238E27FC236}">
                <a16:creationId xmlns:a16="http://schemas.microsoft.com/office/drawing/2014/main" id="{7BC29781-FC37-5B48-ADD0-4BEFB776D224}"/>
              </a:ext>
            </a:extLst>
          </p:cNvPr>
          <p:cNvSpPr/>
          <p:nvPr/>
        </p:nvSpPr>
        <p:spPr>
          <a:xfrm rot="10800000">
            <a:off x="9006994" y="2635799"/>
            <a:ext cx="859536" cy="106070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Up Arrow 17">
            <a:extLst>
              <a:ext uri="{FF2B5EF4-FFF2-40B4-BE49-F238E27FC236}">
                <a16:creationId xmlns:a16="http://schemas.microsoft.com/office/drawing/2014/main" id="{5B6021C1-DD1B-9B48-98BB-76F5A9183533}"/>
              </a:ext>
            </a:extLst>
          </p:cNvPr>
          <p:cNvSpPr/>
          <p:nvPr/>
        </p:nvSpPr>
        <p:spPr>
          <a:xfrm>
            <a:off x="9006994" y="3932392"/>
            <a:ext cx="859536" cy="1060704"/>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TextBox 2">
            <a:extLst>
              <a:ext uri="{FF2B5EF4-FFF2-40B4-BE49-F238E27FC236}">
                <a16:creationId xmlns:a16="http://schemas.microsoft.com/office/drawing/2014/main" id="{A1E0C404-03B4-A84C-A2EC-B9DCA9850C80}"/>
              </a:ext>
            </a:extLst>
          </p:cNvPr>
          <p:cNvSpPr txBox="1"/>
          <p:nvPr/>
        </p:nvSpPr>
        <p:spPr>
          <a:xfrm>
            <a:off x="10094976" y="2950707"/>
            <a:ext cx="1572768"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Power</a:t>
            </a:r>
          </a:p>
        </p:txBody>
      </p:sp>
      <p:sp>
        <p:nvSpPr>
          <p:cNvPr id="20" name="TextBox 19">
            <a:extLst>
              <a:ext uri="{FF2B5EF4-FFF2-40B4-BE49-F238E27FC236}">
                <a16:creationId xmlns:a16="http://schemas.microsoft.com/office/drawing/2014/main" id="{44DF6E5C-B495-EF43-9D5B-93A7D2BDC76B}"/>
              </a:ext>
            </a:extLst>
          </p:cNvPr>
          <p:cNvSpPr txBox="1"/>
          <p:nvPr/>
        </p:nvSpPr>
        <p:spPr>
          <a:xfrm>
            <a:off x="10094976" y="4247300"/>
            <a:ext cx="1932432"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Coherence</a:t>
            </a:r>
          </a:p>
        </p:txBody>
      </p:sp>
    </p:spTree>
    <p:extLst>
      <p:ext uri="{BB962C8B-B14F-4D97-AF65-F5344CB8AC3E}">
        <p14:creationId xmlns:p14="http://schemas.microsoft.com/office/powerpoint/2010/main" val="49581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E25FD1-D9B8-494F-9BAC-375EA9C9FA93}"/>
              </a:ext>
            </a:extLst>
          </p:cNvPr>
          <p:cNvGrpSpPr/>
          <p:nvPr/>
        </p:nvGrpSpPr>
        <p:grpSpPr>
          <a:xfrm>
            <a:off x="9760717" y="154172"/>
            <a:ext cx="2110519" cy="740640"/>
            <a:chOff x="9696549" y="154172"/>
            <a:chExt cx="2110519" cy="740640"/>
          </a:xfrm>
        </p:grpSpPr>
        <p:grpSp>
          <p:nvGrpSpPr>
            <p:cNvPr id="7" name="Group 6">
              <a:extLst>
                <a:ext uri="{FF2B5EF4-FFF2-40B4-BE49-F238E27FC236}">
                  <a16:creationId xmlns:a16="http://schemas.microsoft.com/office/drawing/2014/main" id="{90FFC0DA-4044-4642-8E2B-830486CEB967}"/>
                </a:ext>
              </a:extLst>
            </p:cNvPr>
            <p:cNvGrpSpPr/>
            <p:nvPr/>
          </p:nvGrpSpPr>
          <p:grpSpPr>
            <a:xfrm>
              <a:off x="9696549" y="154172"/>
              <a:ext cx="695149" cy="687000"/>
              <a:chOff x="9742871" y="1034409"/>
              <a:chExt cx="695149" cy="687000"/>
            </a:xfrm>
          </p:grpSpPr>
          <p:pic>
            <p:nvPicPr>
              <p:cNvPr id="10" name="Picture 9">
                <a:extLst>
                  <a:ext uri="{FF2B5EF4-FFF2-40B4-BE49-F238E27FC236}">
                    <a16:creationId xmlns:a16="http://schemas.microsoft.com/office/drawing/2014/main" id="{CFD8AA95-F761-7844-B78F-1785B8DAFDAE}"/>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11" name="Group 10">
                <a:extLst>
                  <a:ext uri="{FF2B5EF4-FFF2-40B4-BE49-F238E27FC236}">
                    <a16:creationId xmlns:a16="http://schemas.microsoft.com/office/drawing/2014/main" id="{B9C6A1BE-3B9B-F04C-89F6-1318521B21F1}"/>
                  </a:ext>
                </a:extLst>
              </p:cNvPr>
              <p:cNvGrpSpPr/>
              <p:nvPr/>
            </p:nvGrpSpPr>
            <p:grpSpPr>
              <a:xfrm>
                <a:off x="9838580" y="1034409"/>
                <a:ext cx="599440" cy="687000"/>
                <a:chOff x="9838580" y="1031234"/>
                <a:chExt cx="599440" cy="687000"/>
              </a:xfrm>
            </p:grpSpPr>
            <p:grpSp>
              <p:nvGrpSpPr>
                <p:cNvPr id="12" name="Group 11">
                  <a:extLst>
                    <a:ext uri="{FF2B5EF4-FFF2-40B4-BE49-F238E27FC236}">
                      <a16:creationId xmlns:a16="http://schemas.microsoft.com/office/drawing/2014/main" id="{275C2E21-55C9-7A44-B9B0-6C84844882CA}"/>
                    </a:ext>
                  </a:extLst>
                </p:cNvPr>
                <p:cNvGrpSpPr/>
                <p:nvPr/>
              </p:nvGrpSpPr>
              <p:grpSpPr>
                <a:xfrm>
                  <a:off x="9947048" y="1083852"/>
                  <a:ext cx="373680" cy="588026"/>
                  <a:chOff x="9947048" y="1083852"/>
                  <a:chExt cx="373680" cy="588026"/>
                </a:xfrm>
              </p:grpSpPr>
              <p:sp>
                <p:nvSpPr>
                  <p:cNvPr id="14" name="Oval 13">
                    <a:extLst>
                      <a:ext uri="{FF2B5EF4-FFF2-40B4-BE49-F238E27FC236}">
                        <a16:creationId xmlns:a16="http://schemas.microsoft.com/office/drawing/2014/main" id="{AB931C41-76E7-C942-97B5-47D42CFF79DB}"/>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18E9E3-0BD3-F44C-AC1E-20244EA4FA77}"/>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BE6E05-0673-C64E-8425-4E72BA0E41C0}"/>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620E25-0BA8-D242-9BA7-41308B5297B6}"/>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0B7F78-231E-CE49-86FA-4173CEFC70F3}"/>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D36DBA-3DEC-2542-BCC0-D8722BCFD19C}"/>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EF97B5B-5C73-9242-BC96-A9D230A0C7CD}"/>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8" name="Picture 7">
              <a:extLst>
                <a:ext uri="{FF2B5EF4-FFF2-40B4-BE49-F238E27FC236}">
                  <a16:creationId xmlns:a16="http://schemas.microsoft.com/office/drawing/2014/main" id="{B9E8F48A-174D-F143-8436-46DFA13B1A9F}"/>
                </a:ext>
              </a:extLst>
            </p:cNvPr>
            <p:cNvPicPr>
              <a:picLocks noChangeAspect="1"/>
            </p:cNvPicPr>
            <p:nvPr/>
          </p:nvPicPr>
          <p:blipFill rotWithShape="1">
            <a:blip r:embed="rId4"/>
            <a:srcRect l="67301" t="4449" r="7064" b="57573"/>
            <a:stretch/>
          </p:blipFill>
          <p:spPr>
            <a:xfrm>
              <a:off x="10466156" y="154172"/>
              <a:ext cx="664699" cy="689317"/>
            </a:xfrm>
            <a:prstGeom prst="rect">
              <a:avLst/>
            </a:prstGeom>
          </p:spPr>
        </p:pic>
        <p:pic>
          <p:nvPicPr>
            <p:cNvPr id="9" name="Picture 8">
              <a:extLst>
                <a:ext uri="{FF2B5EF4-FFF2-40B4-BE49-F238E27FC236}">
                  <a16:creationId xmlns:a16="http://schemas.microsoft.com/office/drawing/2014/main" id="{63EB109B-6572-4E4D-85D9-F3D4983737D7}"/>
                </a:ext>
              </a:extLst>
            </p:cNvPr>
            <p:cNvPicPr>
              <a:picLocks noChangeAspect="1"/>
            </p:cNvPicPr>
            <p:nvPr/>
          </p:nvPicPr>
          <p:blipFill rotWithShape="1">
            <a:blip r:embed="rId5"/>
            <a:srcRect l="24432" t="21629" r="26640" b="21403"/>
            <a:stretch/>
          </p:blipFill>
          <p:spPr>
            <a:xfrm>
              <a:off x="11170950" y="154172"/>
              <a:ext cx="636118" cy="740640"/>
            </a:xfrm>
            <a:prstGeom prst="rect">
              <a:avLst/>
            </a:prstGeom>
          </p:spPr>
        </p:pic>
      </p:grpSp>
      <p:sp>
        <p:nvSpPr>
          <p:cNvPr id="25" name="TextBox 24">
            <a:extLst>
              <a:ext uri="{FF2B5EF4-FFF2-40B4-BE49-F238E27FC236}">
                <a16:creationId xmlns:a16="http://schemas.microsoft.com/office/drawing/2014/main" id="{E3690646-160E-5643-99BB-D2C840C3D426}"/>
              </a:ext>
            </a:extLst>
          </p:cNvPr>
          <p:cNvSpPr txBox="1"/>
          <p:nvPr/>
        </p:nvSpPr>
        <p:spPr>
          <a:xfrm>
            <a:off x="566929" y="4848226"/>
            <a:ext cx="11095762"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establish the test-retest reliability of EEG outcomes commonly used in the concussion literature over a clinically relevant time window.</a:t>
            </a:r>
          </a:p>
        </p:txBody>
      </p:sp>
      <p:grpSp>
        <p:nvGrpSpPr>
          <p:cNvPr id="29" name="Group 28">
            <a:extLst>
              <a:ext uri="{FF2B5EF4-FFF2-40B4-BE49-F238E27FC236}">
                <a16:creationId xmlns:a16="http://schemas.microsoft.com/office/drawing/2014/main" id="{EB31CC25-7F4A-5C4B-B5DA-4426A93DE659}"/>
              </a:ext>
            </a:extLst>
          </p:cNvPr>
          <p:cNvGrpSpPr/>
          <p:nvPr/>
        </p:nvGrpSpPr>
        <p:grpSpPr>
          <a:xfrm>
            <a:off x="730359" y="3697849"/>
            <a:ext cx="3606287" cy="518248"/>
            <a:chOff x="3404382" y="1505555"/>
            <a:chExt cx="4462867" cy="714486"/>
          </a:xfrm>
        </p:grpSpPr>
        <p:pic>
          <p:nvPicPr>
            <p:cNvPr id="27" name="Picture 26">
              <a:extLst>
                <a:ext uri="{FF2B5EF4-FFF2-40B4-BE49-F238E27FC236}">
                  <a16:creationId xmlns:a16="http://schemas.microsoft.com/office/drawing/2014/main" id="{EC54947F-B704-4C49-9760-277D7B92A939}"/>
                </a:ext>
              </a:extLst>
            </p:cNvPr>
            <p:cNvPicPr>
              <a:picLocks noChangeAspect="1"/>
            </p:cNvPicPr>
            <p:nvPr/>
          </p:nvPicPr>
          <p:blipFill rotWithShape="1">
            <a:blip r:embed="rId6">
              <a:clrChange>
                <a:clrFrom>
                  <a:srgbClr val="E6E6E6"/>
                </a:clrFrom>
                <a:clrTo>
                  <a:srgbClr val="E6E6E6">
                    <a:alpha val="0"/>
                  </a:srgbClr>
                </a:clrTo>
              </a:clrChange>
            </a:blip>
            <a:srcRect l="11983" t="8415" r="13760" b="66975"/>
            <a:stretch/>
          </p:blipFill>
          <p:spPr>
            <a:xfrm>
              <a:off x="3404382" y="1505555"/>
              <a:ext cx="2155764" cy="714486"/>
            </a:xfrm>
            <a:prstGeom prst="rect">
              <a:avLst/>
            </a:prstGeom>
          </p:spPr>
        </p:pic>
        <p:pic>
          <p:nvPicPr>
            <p:cNvPr id="28" name="Picture 27">
              <a:extLst>
                <a:ext uri="{FF2B5EF4-FFF2-40B4-BE49-F238E27FC236}">
                  <a16:creationId xmlns:a16="http://schemas.microsoft.com/office/drawing/2014/main" id="{DE47529D-52EA-A744-BE76-21628D9A68DA}"/>
                </a:ext>
              </a:extLst>
            </p:cNvPr>
            <p:cNvPicPr>
              <a:picLocks noChangeAspect="1"/>
            </p:cNvPicPr>
            <p:nvPr/>
          </p:nvPicPr>
          <p:blipFill rotWithShape="1">
            <a:blip r:embed="rId6">
              <a:clrChange>
                <a:clrFrom>
                  <a:srgbClr val="FFFFFF"/>
                </a:clrFrom>
                <a:clrTo>
                  <a:srgbClr val="FFFFFF">
                    <a:alpha val="0"/>
                  </a:srgbClr>
                </a:clrTo>
              </a:clrChange>
            </a:blip>
            <a:srcRect l="13242" t="64616" r="11065" b="11795"/>
            <a:stretch/>
          </p:blipFill>
          <p:spPr>
            <a:xfrm>
              <a:off x="5711485" y="1526875"/>
              <a:ext cx="2155764" cy="671845"/>
            </a:xfrm>
            <a:prstGeom prst="rect">
              <a:avLst/>
            </a:prstGeom>
          </p:spPr>
        </p:pic>
      </p:grpSp>
      <p:pic>
        <p:nvPicPr>
          <p:cNvPr id="31" name="Picture 30">
            <a:extLst>
              <a:ext uri="{FF2B5EF4-FFF2-40B4-BE49-F238E27FC236}">
                <a16:creationId xmlns:a16="http://schemas.microsoft.com/office/drawing/2014/main" id="{9F742EBE-0E31-AC45-AE06-D0A529EFAC62}"/>
              </a:ext>
            </a:extLst>
          </p:cNvPr>
          <p:cNvPicPr>
            <a:picLocks noChangeAspect="1"/>
          </p:cNvPicPr>
          <p:nvPr/>
        </p:nvPicPr>
        <p:blipFill>
          <a:blip r:embed="rId7"/>
          <a:stretch>
            <a:fillRect/>
          </a:stretch>
        </p:blipFill>
        <p:spPr>
          <a:xfrm>
            <a:off x="1109393" y="1484386"/>
            <a:ext cx="2879676" cy="2056911"/>
          </a:xfrm>
          <a:prstGeom prst="rect">
            <a:avLst/>
          </a:prstGeom>
        </p:spPr>
      </p:pic>
      <p:grpSp>
        <p:nvGrpSpPr>
          <p:cNvPr id="32" name="Group 31">
            <a:extLst>
              <a:ext uri="{FF2B5EF4-FFF2-40B4-BE49-F238E27FC236}">
                <a16:creationId xmlns:a16="http://schemas.microsoft.com/office/drawing/2014/main" id="{A2244F30-B9E8-444C-B40F-1D7ED67BD647}"/>
              </a:ext>
            </a:extLst>
          </p:cNvPr>
          <p:cNvGrpSpPr/>
          <p:nvPr/>
        </p:nvGrpSpPr>
        <p:grpSpPr>
          <a:xfrm>
            <a:off x="7812966" y="3776125"/>
            <a:ext cx="3606287" cy="518248"/>
            <a:chOff x="3404382" y="1505555"/>
            <a:chExt cx="4462867" cy="714486"/>
          </a:xfrm>
        </p:grpSpPr>
        <p:pic>
          <p:nvPicPr>
            <p:cNvPr id="33" name="Picture 32">
              <a:extLst>
                <a:ext uri="{FF2B5EF4-FFF2-40B4-BE49-F238E27FC236}">
                  <a16:creationId xmlns:a16="http://schemas.microsoft.com/office/drawing/2014/main" id="{54F9D36E-79EA-9348-B42D-4FB9B324CB8B}"/>
                </a:ext>
              </a:extLst>
            </p:cNvPr>
            <p:cNvPicPr>
              <a:picLocks noChangeAspect="1"/>
            </p:cNvPicPr>
            <p:nvPr/>
          </p:nvPicPr>
          <p:blipFill rotWithShape="1">
            <a:blip r:embed="rId6">
              <a:clrChange>
                <a:clrFrom>
                  <a:srgbClr val="E6E6E6"/>
                </a:clrFrom>
                <a:clrTo>
                  <a:srgbClr val="E6E6E6">
                    <a:alpha val="0"/>
                  </a:srgbClr>
                </a:clrTo>
              </a:clrChange>
            </a:blip>
            <a:srcRect l="11983" t="8415" r="13760" b="66975"/>
            <a:stretch/>
          </p:blipFill>
          <p:spPr>
            <a:xfrm>
              <a:off x="3404382" y="1505555"/>
              <a:ext cx="2155764" cy="714486"/>
            </a:xfrm>
            <a:prstGeom prst="rect">
              <a:avLst/>
            </a:prstGeom>
          </p:spPr>
        </p:pic>
        <p:pic>
          <p:nvPicPr>
            <p:cNvPr id="34" name="Picture 33">
              <a:extLst>
                <a:ext uri="{FF2B5EF4-FFF2-40B4-BE49-F238E27FC236}">
                  <a16:creationId xmlns:a16="http://schemas.microsoft.com/office/drawing/2014/main" id="{5F498D3C-5F78-354F-9723-4A333EAE1675}"/>
                </a:ext>
              </a:extLst>
            </p:cNvPr>
            <p:cNvPicPr>
              <a:picLocks noChangeAspect="1"/>
            </p:cNvPicPr>
            <p:nvPr/>
          </p:nvPicPr>
          <p:blipFill rotWithShape="1">
            <a:blip r:embed="rId6">
              <a:clrChange>
                <a:clrFrom>
                  <a:srgbClr val="FFFFFF"/>
                </a:clrFrom>
                <a:clrTo>
                  <a:srgbClr val="FFFFFF">
                    <a:alpha val="0"/>
                  </a:srgbClr>
                </a:clrTo>
              </a:clrChange>
            </a:blip>
            <a:srcRect l="13242" t="64616" r="11065" b="11795"/>
            <a:stretch/>
          </p:blipFill>
          <p:spPr>
            <a:xfrm>
              <a:off x="5711485" y="1526875"/>
              <a:ext cx="2155764" cy="671845"/>
            </a:xfrm>
            <a:prstGeom prst="rect">
              <a:avLst/>
            </a:prstGeom>
          </p:spPr>
        </p:pic>
      </p:grpSp>
      <p:pic>
        <p:nvPicPr>
          <p:cNvPr id="35" name="Picture 34">
            <a:extLst>
              <a:ext uri="{FF2B5EF4-FFF2-40B4-BE49-F238E27FC236}">
                <a16:creationId xmlns:a16="http://schemas.microsoft.com/office/drawing/2014/main" id="{4E801B01-B86E-AD45-B64D-7AF9F7E1AF3D}"/>
              </a:ext>
            </a:extLst>
          </p:cNvPr>
          <p:cNvPicPr>
            <a:picLocks noChangeAspect="1"/>
          </p:cNvPicPr>
          <p:nvPr/>
        </p:nvPicPr>
        <p:blipFill>
          <a:blip r:embed="rId7"/>
          <a:stretch>
            <a:fillRect/>
          </a:stretch>
        </p:blipFill>
        <p:spPr>
          <a:xfrm>
            <a:off x="8192000" y="1562662"/>
            <a:ext cx="2879676" cy="2056911"/>
          </a:xfrm>
          <a:prstGeom prst="rect">
            <a:avLst/>
          </a:prstGeom>
        </p:spPr>
      </p:pic>
      <p:sp>
        <p:nvSpPr>
          <p:cNvPr id="36" name="Right Arrow 35">
            <a:extLst>
              <a:ext uri="{FF2B5EF4-FFF2-40B4-BE49-F238E27FC236}">
                <a16:creationId xmlns:a16="http://schemas.microsoft.com/office/drawing/2014/main" id="{CE1004C9-C073-2F42-81C8-4A06CFDAC7CA}"/>
              </a:ext>
            </a:extLst>
          </p:cNvPr>
          <p:cNvSpPr/>
          <p:nvPr/>
        </p:nvSpPr>
        <p:spPr>
          <a:xfrm>
            <a:off x="4336646" y="2739833"/>
            <a:ext cx="3476320" cy="4783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1053CBA-471B-B649-8A98-1554CF5E4897}"/>
              </a:ext>
            </a:extLst>
          </p:cNvPr>
          <p:cNvSpPr/>
          <p:nvPr/>
        </p:nvSpPr>
        <p:spPr>
          <a:xfrm>
            <a:off x="5549360" y="2435814"/>
            <a:ext cx="1082348"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2-weeks</a:t>
            </a:r>
          </a:p>
        </p:txBody>
      </p:sp>
      <p:sp>
        <p:nvSpPr>
          <p:cNvPr id="3" name="Rectangle 2">
            <a:extLst>
              <a:ext uri="{FF2B5EF4-FFF2-40B4-BE49-F238E27FC236}">
                <a16:creationId xmlns:a16="http://schemas.microsoft.com/office/drawing/2014/main" id="{2711877A-FE68-9641-8321-AE7419F67540}"/>
              </a:ext>
            </a:extLst>
          </p:cNvPr>
          <p:cNvSpPr/>
          <p:nvPr/>
        </p:nvSpPr>
        <p:spPr>
          <a:xfrm>
            <a:off x="7902301" y="683449"/>
            <a:ext cx="957943" cy="448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a:extLst>
              <a:ext uri="{FF2B5EF4-FFF2-40B4-BE49-F238E27FC236}">
                <a16:creationId xmlns:a16="http://schemas.microsoft.com/office/drawing/2014/main" id="{37140828-016F-A548-8E78-DDFA5A9D8FA4}"/>
              </a:ext>
            </a:extLst>
          </p:cNvPr>
          <p:cNvPicPr>
            <a:picLocks noGrp="1" noChangeAspect="1"/>
          </p:cNvPicPr>
          <p:nvPr>
            <p:ph idx="1"/>
          </p:nvPr>
        </p:nvPicPr>
        <p:blipFill>
          <a:blip r:embed="rId8"/>
          <a:stretch>
            <a:fillRect/>
          </a:stretch>
        </p:blipFill>
        <p:spPr>
          <a:xfrm>
            <a:off x="88616" y="109428"/>
            <a:ext cx="9664700" cy="1219200"/>
          </a:xfrm>
        </p:spPr>
      </p:pic>
      <p:grpSp>
        <p:nvGrpSpPr>
          <p:cNvPr id="56" name="Group 55">
            <a:extLst>
              <a:ext uri="{FF2B5EF4-FFF2-40B4-BE49-F238E27FC236}">
                <a16:creationId xmlns:a16="http://schemas.microsoft.com/office/drawing/2014/main" id="{49DAEDFA-DCDC-A949-9A19-2F5919B023F8}"/>
              </a:ext>
            </a:extLst>
          </p:cNvPr>
          <p:cNvGrpSpPr/>
          <p:nvPr/>
        </p:nvGrpSpPr>
        <p:grpSpPr>
          <a:xfrm>
            <a:off x="138109" y="6198084"/>
            <a:ext cx="3252130" cy="659916"/>
            <a:chOff x="138109" y="6198084"/>
            <a:chExt cx="3252130" cy="659916"/>
          </a:xfrm>
        </p:grpSpPr>
        <p:grpSp>
          <p:nvGrpSpPr>
            <p:cNvPr id="57" name="Group 56">
              <a:extLst>
                <a:ext uri="{FF2B5EF4-FFF2-40B4-BE49-F238E27FC236}">
                  <a16:creationId xmlns:a16="http://schemas.microsoft.com/office/drawing/2014/main" id="{7A883409-C500-E845-9164-2415C7E1D993}"/>
                </a:ext>
              </a:extLst>
            </p:cNvPr>
            <p:cNvGrpSpPr/>
            <p:nvPr/>
          </p:nvGrpSpPr>
          <p:grpSpPr>
            <a:xfrm>
              <a:off x="138109" y="6198084"/>
              <a:ext cx="3252130" cy="659916"/>
              <a:chOff x="4508500" y="2451100"/>
              <a:chExt cx="4318000" cy="1257300"/>
            </a:xfrm>
          </p:grpSpPr>
          <p:sp>
            <p:nvSpPr>
              <p:cNvPr id="59" name="Right Arrow 58">
                <a:extLst>
                  <a:ext uri="{FF2B5EF4-FFF2-40B4-BE49-F238E27FC236}">
                    <a16:creationId xmlns:a16="http://schemas.microsoft.com/office/drawing/2014/main" id="{489A24AE-5CC5-A240-90D0-7283C7880D9C}"/>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BE537B6-A76C-FB41-8770-1B35E6AEF8D5}"/>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38C786E-EE7F-274F-B9E5-79FBA1ECF646}"/>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A21A7881-DC4A-C541-A593-54D933025AD6}"/>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spTree>
    <p:extLst>
      <p:ext uri="{BB962C8B-B14F-4D97-AF65-F5344CB8AC3E}">
        <p14:creationId xmlns:p14="http://schemas.microsoft.com/office/powerpoint/2010/main" val="188135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AB3B3DA-1E84-3F40-98CA-60BE9DC4C1C1}"/>
              </a:ext>
            </a:extLst>
          </p:cNvPr>
          <p:cNvGrpSpPr/>
          <p:nvPr/>
        </p:nvGrpSpPr>
        <p:grpSpPr>
          <a:xfrm>
            <a:off x="633033" y="558748"/>
            <a:ext cx="6625389" cy="5216410"/>
            <a:chOff x="1844040" y="1936652"/>
            <a:chExt cx="5200772" cy="4436012"/>
          </a:xfrm>
        </p:grpSpPr>
        <p:pic>
          <p:nvPicPr>
            <p:cNvPr id="6" name="Picture 5">
              <a:extLst>
                <a:ext uri="{FF2B5EF4-FFF2-40B4-BE49-F238E27FC236}">
                  <a16:creationId xmlns:a16="http://schemas.microsoft.com/office/drawing/2014/main" id="{D54BC9AD-70D0-484F-BA6C-59B19A9C394B}"/>
                </a:ext>
              </a:extLst>
            </p:cNvPr>
            <p:cNvPicPr>
              <a:picLocks noChangeAspect="1"/>
            </p:cNvPicPr>
            <p:nvPr/>
          </p:nvPicPr>
          <p:blipFill rotWithShape="1">
            <a:blip r:embed="rId3"/>
            <a:srcRect r="48896"/>
            <a:stretch/>
          </p:blipFill>
          <p:spPr>
            <a:xfrm>
              <a:off x="1844040" y="1936652"/>
              <a:ext cx="5200772" cy="4436012"/>
            </a:xfrm>
            <a:prstGeom prst="rect">
              <a:avLst/>
            </a:prstGeom>
          </p:spPr>
        </p:pic>
        <p:cxnSp>
          <p:nvCxnSpPr>
            <p:cNvPr id="8" name="Straight Connector 7">
              <a:extLst>
                <a:ext uri="{FF2B5EF4-FFF2-40B4-BE49-F238E27FC236}">
                  <a16:creationId xmlns:a16="http://schemas.microsoft.com/office/drawing/2014/main" id="{9983D002-39AD-A546-AFC0-B48DF00A45FE}"/>
                </a:ext>
              </a:extLst>
            </p:cNvPr>
            <p:cNvCxnSpPr>
              <a:cxnSpLocks/>
            </p:cNvCxnSpPr>
            <p:nvPr/>
          </p:nvCxnSpPr>
          <p:spPr>
            <a:xfrm flipV="1">
              <a:off x="1858108" y="1936652"/>
              <a:ext cx="0" cy="41687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B5AF993C-8E15-9342-9D3A-5FC030E0C328}"/>
              </a:ext>
            </a:extLst>
          </p:cNvPr>
          <p:cNvSpPr/>
          <p:nvPr/>
        </p:nvSpPr>
        <p:spPr>
          <a:xfrm>
            <a:off x="4587371" y="2692965"/>
            <a:ext cx="2519279" cy="932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1CE67-454F-1A40-9C98-32D8FC0FC0A0}"/>
              </a:ext>
            </a:extLst>
          </p:cNvPr>
          <p:cNvSpPr/>
          <p:nvPr/>
        </p:nvSpPr>
        <p:spPr>
          <a:xfrm>
            <a:off x="4587370" y="1759076"/>
            <a:ext cx="2519279" cy="933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BFD3824-409F-064E-AD16-2DC983974499}"/>
              </a:ext>
            </a:extLst>
          </p:cNvPr>
          <p:cNvSpPr txBox="1"/>
          <p:nvPr/>
        </p:nvSpPr>
        <p:spPr>
          <a:xfrm>
            <a:off x="7511716" y="2194191"/>
            <a:ext cx="4279231" cy="163121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Psychometric soundness varies widely based on which EEG outcome, brain region, and condition (eyes open vs. eyes closed) is studied.</a:t>
            </a:r>
          </a:p>
        </p:txBody>
      </p:sp>
      <p:grpSp>
        <p:nvGrpSpPr>
          <p:cNvPr id="33" name="Group 32">
            <a:extLst>
              <a:ext uri="{FF2B5EF4-FFF2-40B4-BE49-F238E27FC236}">
                <a16:creationId xmlns:a16="http://schemas.microsoft.com/office/drawing/2014/main" id="{E8338827-783E-2640-8730-F25F9419E0DF}"/>
              </a:ext>
            </a:extLst>
          </p:cNvPr>
          <p:cNvGrpSpPr/>
          <p:nvPr/>
        </p:nvGrpSpPr>
        <p:grpSpPr>
          <a:xfrm>
            <a:off x="138109" y="6198084"/>
            <a:ext cx="3252130" cy="659916"/>
            <a:chOff x="138109" y="6198084"/>
            <a:chExt cx="3252130" cy="659916"/>
          </a:xfrm>
        </p:grpSpPr>
        <p:grpSp>
          <p:nvGrpSpPr>
            <p:cNvPr id="34" name="Group 33">
              <a:extLst>
                <a:ext uri="{FF2B5EF4-FFF2-40B4-BE49-F238E27FC236}">
                  <a16:creationId xmlns:a16="http://schemas.microsoft.com/office/drawing/2014/main" id="{C06E9E28-3975-C748-86A8-F494987C5B01}"/>
                </a:ext>
              </a:extLst>
            </p:cNvPr>
            <p:cNvGrpSpPr/>
            <p:nvPr/>
          </p:nvGrpSpPr>
          <p:grpSpPr>
            <a:xfrm>
              <a:off x="138109" y="6198084"/>
              <a:ext cx="3252130" cy="659916"/>
              <a:chOff x="4508500" y="2451100"/>
              <a:chExt cx="4318000" cy="1257300"/>
            </a:xfrm>
          </p:grpSpPr>
          <p:sp>
            <p:nvSpPr>
              <p:cNvPr id="36" name="Right Arrow 35">
                <a:extLst>
                  <a:ext uri="{FF2B5EF4-FFF2-40B4-BE49-F238E27FC236}">
                    <a16:creationId xmlns:a16="http://schemas.microsoft.com/office/drawing/2014/main" id="{9140671E-80FB-384A-83D1-E976F8DDF2BA}"/>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4B4CFCF-545E-164F-AF20-B636F0A29E5F}"/>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AD1913C-2F29-D248-A149-08DCD1FBC3A0}"/>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F306198F-3F4D-1642-A69B-8596341120F1}"/>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spTree>
    <p:extLst>
      <p:ext uri="{BB962C8B-B14F-4D97-AF65-F5344CB8AC3E}">
        <p14:creationId xmlns:p14="http://schemas.microsoft.com/office/powerpoint/2010/main" val="6566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E2AE8-B423-044D-BF8C-3C255F71C24F}"/>
              </a:ext>
            </a:extLst>
          </p:cNvPr>
          <p:cNvSpPr>
            <a:spLocks noGrp="1"/>
          </p:cNvSpPr>
          <p:nvPr>
            <p:ph type="title"/>
          </p:nvPr>
        </p:nvSpPr>
        <p:spPr>
          <a:xfrm>
            <a:off x="633033" y="345012"/>
            <a:ext cx="11125760" cy="1325563"/>
          </a:xfrm>
        </p:spPr>
        <p:txBody>
          <a:bodyPr>
            <a:noAutofit/>
          </a:bodyPr>
          <a:lstStyle/>
          <a:p>
            <a:r>
              <a:rPr lang="en-US" sz="3200" dirty="0"/>
              <a:t>EEG can detect changes post-concussion and psychometric properties vary between outcomes. The optimal EEG measures for concussion diagnosis and management remain unknown.</a:t>
            </a:r>
          </a:p>
        </p:txBody>
      </p:sp>
      <p:sp>
        <p:nvSpPr>
          <p:cNvPr id="6" name="TextBox 5">
            <a:extLst>
              <a:ext uri="{FF2B5EF4-FFF2-40B4-BE49-F238E27FC236}">
                <a16:creationId xmlns:a16="http://schemas.microsoft.com/office/drawing/2014/main" id="{CC80B24C-E058-9248-96A1-04E71BA7B9C1}"/>
              </a:ext>
            </a:extLst>
          </p:cNvPr>
          <p:cNvSpPr txBox="1"/>
          <p:nvPr/>
        </p:nvSpPr>
        <p:spPr>
          <a:xfrm>
            <a:off x="1601566" y="4182704"/>
            <a:ext cx="91059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What are the optimal (sensitivity/specificity) EEG biomarkers for concussion?</a:t>
            </a:r>
          </a:p>
        </p:txBody>
      </p:sp>
      <p:sp>
        <p:nvSpPr>
          <p:cNvPr id="7" name="TextBox 6">
            <a:extLst>
              <a:ext uri="{FF2B5EF4-FFF2-40B4-BE49-F238E27FC236}">
                <a16:creationId xmlns:a16="http://schemas.microsoft.com/office/drawing/2014/main" id="{322C0F76-0621-0C4D-9F71-D815308F246C}"/>
              </a:ext>
            </a:extLst>
          </p:cNvPr>
          <p:cNvSpPr txBox="1"/>
          <p:nvPr/>
        </p:nvSpPr>
        <p:spPr>
          <a:xfrm>
            <a:off x="1642963" y="4702377"/>
            <a:ext cx="91059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Do EEG biomarkers change over the course of clinical concussion recovery?</a:t>
            </a:r>
          </a:p>
        </p:txBody>
      </p:sp>
      <p:pic>
        <p:nvPicPr>
          <p:cNvPr id="11" name="Picture 10">
            <a:extLst>
              <a:ext uri="{FF2B5EF4-FFF2-40B4-BE49-F238E27FC236}">
                <a16:creationId xmlns:a16="http://schemas.microsoft.com/office/drawing/2014/main" id="{C03FE59C-27B4-5142-81AE-1BDAF4F01BDB}"/>
              </a:ext>
            </a:extLst>
          </p:cNvPr>
          <p:cNvPicPr>
            <a:picLocks noChangeAspect="1"/>
          </p:cNvPicPr>
          <p:nvPr/>
        </p:nvPicPr>
        <p:blipFill>
          <a:blip r:embed="rId3"/>
          <a:stretch>
            <a:fillRect/>
          </a:stretch>
        </p:blipFill>
        <p:spPr>
          <a:xfrm>
            <a:off x="4639308" y="1759513"/>
            <a:ext cx="3030415" cy="2278684"/>
          </a:xfrm>
          <a:prstGeom prst="rect">
            <a:avLst/>
          </a:prstGeom>
        </p:spPr>
      </p:pic>
      <p:sp>
        <p:nvSpPr>
          <p:cNvPr id="10" name="TextBox 9">
            <a:extLst>
              <a:ext uri="{FF2B5EF4-FFF2-40B4-BE49-F238E27FC236}">
                <a16:creationId xmlns:a16="http://schemas.microsoft.com/office/drawing/2014/main" id="{F4E8E82A-50FB-4547-89C1-B4728AA38D54}"/>
              </a:ext>
            </a:extLst>
          </p:cNvPr>
          <p:cNvSpPr txBox="1"/>
          <p:nvPr/>
        </p:nvSpPr>
        <p:spPr>
          <a:xfrm>
            <a:off x="991966" y="5200946"/>
            <a:ext cx="10325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Do significant relationships exist between EEG biomarkers and clinical outcomes exist?</a:t>
            </a:r>
          </a:p>
        </p:txBody>
      </p:sp>
      <p:grpSp>
        <p:nvGrpSpPr>
          <p:cNvPr id="17" name="Group 16">
            <a:extLst>
              <a:ext uri="{FF2B5EF4-FFF2-40B4-BE49-F238E27FC236}">
                <a16:creationId xmlns:a16="http://schemas.microsoft.com/office/drawing/2014/main" id="{6BE4CFAC-D039-0444-9A6A-451A488F1A4D}"/>
              </a:ext>
            </a:extLst>
          </p:cNvPr>
          <p:cNvGrpSpPr/>
          <p:nvPr/>
        </p:nvGrpSpPr>
        <p:grpSpPr>
          <a:xfrm>
            <a:off x="171449" y="6198084"/>
            <a:ext cx="3218789" cy="659916"/>
            <a:chOff x="6186310" y="1854200"/>
            <a:chExt cx="5040490" cy="1562100"/>
          </a:xfrm>
        </p:grpSpPr>
        <p:grpSp>
          <p:nvGrpSpPr>
            <p:cNvPr id="18" name="Group 17">
              <a:extLst>
                <a:ext uri="{FF2B5EF4-FFF2-40B4-BE49-F238E27FC236}">
                  <a16:creationId xmlns:a16="http://schemas.microsoft.com/office/drawing/2014/main" id="{AB62817D-0F51-934C-B017-65B1C285631B}"/>
                </a:ext>
              </a:extLst>
            </p:cNvPr>
            <p:cNvGrpSpPr/>
            <p:nvPr/>
          </p:nvGrpSpPr>
          <p:grpSpPr>
            <a:xfrm>
              <a:off x="6186310" y="1854200"/>
              <a:ext cx="5040490" cy="1562100"/>
              <a:chOff x="4552768" y="2451100"/>
              <a:chExt cx="4273732" cy="1257300"/>
            </a:xfrm>
          </p:grpSpPr>
          <p:sp>
            <p:nvSpPr>
              <p:cNvPr id="20" name="Right Arrow 19">
                <a:extLst>
                  <a:ext uri="{FF2B5EF4-FFF2-40B4-BE49-F238E27FC236}">
                    <a16:creationId xmlns:a16="http://schemas.microsoft.com/office/drawing/2014/main" id="{26422CC3-C65F-804A-AD50-DA50D480BFAF}"/>
                  </a:ext>
                </a:extLst>
              </p:cNvPr>
              <p:cNvSpPr/>
              <p:nvPr/>
            </p:nvSpPr>
            <p:spPr>
              <a:xfrm>
                <a:off x="7124700" y="2451100"/>
                <a:ext cx="1701800" cy="1257300"/>
              </a:xfrm>
              <a:prstGeom prst="rightArrow">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AE1A27D-F050-DD45-8263-FE65AA87AC1C}"/>
                  </a:ext>
                </a:extLst>
              </p:cNvPr>
              <p:cNvSpPr/>
              <p:nvPr/>
            </p:nvSpPr>
            <p:spPr>
              <a:xfrm>
                <a:off x="5816600" y="2768599"/>
                <a:ext cx="1270000" cy="6043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BFC523-700E-0E4A-9512-0A8D873A1C39}"/>
                  </a:ext>
                </a:extLst>
              </p:cNvPr>
              <p:cNvSpPr/>
              <p:nvPr/>
            </p:nvSpPr>
            <p:spPr>
              <a:xfrm>
                <a:off x="4552768" y="2768599"/>
                <a:ext cx="1225732" cy="60433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44BE7CEE-62D9-1F4B-BD00-580BA3FC893F}"/>
                </a:ext>
              </a:extLst>
            </p:cNvPr>
            <p:cNvSpPr txBox="1"/>
            <p:nvPr/>
          </p:nvSpPr>
          <p:spPr>
            <a:xfrm>
              <a:off x="9074257" y="2275251"/>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Future</a:t>
              </a:r>
            </a:p>
          </p:txBody>
        </p:sp>
      </p:grpSp>
      <p:grpSp>
        <p:nvGrpSpPr>
          <p:cNvPr id="13" name="Group 12">
            <a:extLst>
              <a:ext uri="{FF2B5EF4-FFF2-40B4-BE49-F238E27FC236}">
                <a16:creationId xmlns:a16="http://schemas.microsoft.com/office/drawing/2014/main" id="{CDDB4F50-48C7-F140-90F1-829509DE7F24}"/>
              </a:ext>
            </a:extLst>
          </p:cNvPr>
          <p:cNvGrpSpPr/>
          <p:nvPr/>
        </p:nvGrpSpPr>
        <p:grpSpPr>
          <a:xfrm>
            <a:off x="138109" y="6198084"/>
            <a:ext cx="3252130" cy="659916"/>
            <a:chOff x="138109" y="6198084"/>
            <a:chExt cx="3252130" cy="659916"/>
          </a:xfrm>
        </p:grpSpPr>
        <p:grpSp>
          <p:nvGrpSpPr>
            <p:cNvPr id="14" name="Group 13">
              <a:extLst>
                <a:ext uri="{FF2B5EF4-FFF2-40B4-BE49-F238E27FC236}">
                  <a16:creationId xmlns:a16="http://schemas.microsoft.com/office/drawing/2014/main" id="{BD7DA1B8-6B98-3244-BAB3-D6EFA613CB4F}"/>
                </a:ext>
              </a:extLst>
            </p:cNvPr>
            <p:cNvGrpSpPr/>
            <p:nvPr/>
          </p:nvGrpSpPr>
          <p:grpSpPr>
            <a:xfrm>
              <a:off x="138109" y="6198084"/>
              <a:ext cx="3252130" cy="659916"/>
              <a:chOff x="4508500" y="2451100"/>
              <a:chExt cx="4318000" cy="1257300"/>
            </a:xfrm>
          </p:grpSpPr>
          <p:sp>
            <p:nvSpPr>
              <p:cNvPr id="16" name="Right Arrow 15">
                <a:extLst>
                  <a:ext uri="{FF2B5EF4-FFF2-40B4-BE49-F238E27FC236}">
                    <a16:creationId xmlns:a16="http://schemas.microsoft.com/office/drawing/2014/main" id="{8050EDC3-5EE6-FF41-81B7-7EF0EB531045}"/>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3A0C41-BCE4-934E-9083-2463A5696BA8}"/>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CC4F81-6BFB-3742-B6B2-B86245901E3E}"/>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84326E8-2916-B948-BBAB-DF6202B1E6F5}"/>
                </a:ext>
              </a:extLst>
            </p:cNvPr>
            <p:cNvSpPr txBox="1"/>
            <p:nvPr/>
          </p:nvSpPr>
          <p:spPr>
            <a:xfrm>
              <a:off x="2015653" y="6383577"/>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Future</a:t>
              </a:r>
            </a:p>
          </p:txBody>
        </p:sp>
      </p:grpSp>
    </p:spTree>
    <p:extLst>
      <p:ext uri="{BB962C8B-B14F-4D97-AF65-F5344CB8AC3E}">
        <p14:creationId xmlns:p14="http://schemas.microsoft.com/office/powerpoint/2010/main" val="147575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F4EE-73CB-664E-B6E8-070DC29EFCBB}"/>
              </a:ext>
            </a:extLst>
          </p:cNvPr>
          <p:cNvSpPr>
            <a:spLocks noGrp="1"/>
          </p:cNvSpPr>
          <p:nvPr>
            <p:ph type="title"/>
          </p:nvPr>
        </p:nvSpPr>
        <p:spPr/>
        <p:txBody>
          <a:bodyPr>
            <a:normAutofit fontScale="90000"/>
          </a:bodyPr>
          <a:lstStyle/>
          <a:p>
            <a:r>
              <a:rPr lang="en-US" dirty="0"/>
              <a:t>The goal of my postdoctoral work in the BIAPT lab is to enhance my EEG analytical skills, with a particular focus on functional connectivity measures. </a:t>
            </a:r>
          </a:p>
        </p:txBody>
      </p:sp>
      <p:pic>
        <p:nvPicPr>
          <p:cNvPr id="4" name="Picture 3">
            <a:extLst>
              <a:ext uri="{FF2B5EF4-FFF2-40B4-BE49-F238E27FC236}">
                <a16:creationId xmlns:a16="http://schemas.microsoft.com/office/drawing/2014/main" id="{9B3EE960-9DD6-3843-AF28-DB755AA340A5}"/>
              </a:ext>
            </a:extLst>
          </p:cNvPr>
          <p:cNvPicPr>
            <a:picLocks noChangeAspect="1"/>
          </p:cNvPicPr>
          <p:nvPr/>
        </p:nvPicPr>
        <p:blipFill rotWithShape="1">
          <a:blip r:embed="rId3"/>
          <a:srcRect l="8158" t="4837" b="1040"/>
          <a:stretch/>
        </p:blipFill>
        <p:spPr>
          <a:xfrm>
            <a:off x="1274010" y="1957256"/>
            <a:ext cx="4127286" cy="3745718"/>
          </a:xfrm>
          <a:prstGeom prst="rect">
            <a:avLst/>
          </a:prstGeom>
        </p:spPr>
      </p:pic>
      <p:sp>
        <p:nvSpPr>
          <p:cNvPr id="6" name="TextBox 5">
            <a:extLst>
              <a:ext uri="{FF2B5EF4-FFF2-40B4-BE49-F238E27FC236}">
                <a16:creationId xmlns:a16="http://schemas.microsoft.com/office/drawing/2014/main" id="{FB2C4B3F-5077-954A-B4E2-8DED2CF25BA7}"/>
              </a:ext>
            </a:extLst>
          </p:cNvPr>
          <p:cNvSpPr txBox="1"/>
          <p:nvPr/>
        </p:nvSpPr>
        <p:spPr>
          <a:xfrm rot="16200000">
            <a:off x="5759220" y="2701610"/>
            <a:ext cx="1826122" cy="430887"/>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Anesthesia</a:t>
            </a:r>
            <a:r>
              <a:rPr lang="en-US" sz="2000" b="1"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BB4638E4-19A7-FB4B-AD37-8CAD89590A97}"/>
              </a:ext>
            </a:extLst>
          </p:cNvPr>
          <p:cNvSpPr txBox="1"/>
          <p:nvPr/>
        </p:nvSpPr>
        <p:spPr>
          <a:xfrm>
            <a:off x="7434207" y="1718273"/>
            <a:ext cx="1257668"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Pre</a:t>
            </a:r>
          </a:p>
        </p:txBody>
      </p:sp>
      <p:sp>
        <p:nvSpPr>
          <p:cNvPr id="9" name="TextBox 8">
            <a:extLst>
              <a:ext uri="{FF2B5EF4-FFF2-40B4-BE49-F238E27FC236}">
                <a16:creationId xmlns:a16="http://schemas.microsoft.com/office/drawing/2014/main" id="{46A66431-8291-604C-A65C-D04B5254DB9E}"/>
              </a:ext>
            </a:extLst>
          </p:cNvPr>
          <p:cNvSpPr txBox="1"/>
          <p:nvPr/>
        </p:nvSpPr>
        <p:spPr>
          <a:xfrm>
            <a:off x="10031452" y="1690688"/>
            <a:ext cx="1257668"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Post</a:t>
            </a:r>
          </a:p>
        </p:txBody>
      </p:sp>
      <p:pic>
        <p:nvPicPr>
          <p:cNvPr id="14" name="Picture 13">
            <a:extLst>
              <a:ext uri="{FF2B5EF4-FFF2-40B4-BE49-F238E27FC236}">
                <a16:creationId xmlns:a16="http://schemas.microsoft.com/office/drawing/2014/main" id="{A8B530C0-48A7-D243-8B72-443B536480A2}"/>
              </a:ext>
            </a:extLst>
          </p:cNvPr>
          <p:cNvPicPr>
            <a:picLocks noChangeAspect="1"/>
          </p:cNvPicPr>
          <p:nvPr/>
        </p:nvPicPr>
        <p:blipFill rotWithShape="1">
          <a:blip r:embed="rId4">
            <a:clrChange>
              <a:clrFrom>
                <a:srgbClr val="EAF4FF"/>
              </a:clrFrom>
              <a:clrTo>
                <a:srgbClr val="EAF4FF">
                  <a:alpha val="0"/>
                </a:srgbClr>
              </a:clrTo>
            </a:clrChange>
          </a:blip>
          <a:srcRect b="4677"/>
          <a:stretch/>
        </p:blipFill>
        <p:spPr>
          <a:xfrm>
            <a:off x="7163024" y="2155008"/>
            <a:ext cx="1957764" cy="1763343"/>
          </a:xfrm>
          <a:prstGeom prst="rect">
            <a:avLst/>
          </a:prstGeom>
        </p:spPr>
      </p:pic>
      <p:pic>
        <p:nvPicPr>
          <p:cNvPr id="15" name="Picture 14">
            <a:extLst>
              <a:ext uri="{FF2B5EF4-FFF2-40B4-BE49-F238E27FC236}">
                <a16:creationId xmlns:a16="http://schemas.microsoft.com/office/drawing/2014/main" id="{04C654AC-A656-4843-9697-5F3C3E8BC0D0}"/>
              </a:ext>
            </a:extLst>
          </p:cNvPr>
          <p:cNvPicPr>
            <a:picLocks noChangeAspect="1"/>
          </p:cNvPicPr>
          <p:nvPr/>
        </p:nvPicPr>
        <p:blipFill>
          <a:blip r:embed="rId5">
            <a:clrChange>
              <a:clrFrom>
                <a:srgbClr val="EBF5FF"/>
              </a:clrFrom>
              <a:clrTo>
                <a:srgbClr val="EBF5FF">
                  <a:alpha val="0"/>
                </a:srgbClr>
              </a:clrTo>
            </a:clrChange>
          </a:blip>
          <a:stretch>
            <a:fillRect/>
          </a:stretch>
        </p:blipFill>
        <p:spPr>
          <a:xfrm>
            <a:off x="7191970" y="3928376"/>
            <a:ext cx="1911707" cy="1816373"/>
          </a:xfrm>
          <a:prstGeom prst="rect">
            <a:avLst/>
          </a:prstGeom>
        </p:spPr>
      </p:pic>
      <p:pic>
        <p:nvPicPr>
          <p:cNvPr id="16" name="Picture 15">
            <a:extLst>
              <a:ext uri="{FF2B5EF4-FFF2-40B4-BE49-F238E27FC236}">
                <a16:creationId xmlns:a16="http://schemas.microsoft.com/office/drawing/2014/main" id="{0C2D5631-0FA3-5440-9E2A-C1BCD19D9244}"/>
              </a:ext>
            </a:extLst>
          </p:cNvPr>
          <p:cNvPicPr>
            <a:picLocks noChangeAspect="1"/>
          </p:cNvPicPr>
          <p:nvPr/>
        </p:nvPicPr>
        <p:blipFill>
          <a:blip r:embed="rId6">
            <a:clrChange>
              <a:clrFrom>
                <a:srgbClr val="EBF5FF"/>
              </a:clrFrom>
              <a:clrTo>
                <a:srgbClr val="EBF5FF">
                  <a:alpha val="0"/>
                </a:srgbClr>
              </a:clrTo>
            </a:clrChange>
          </a:blip>
          <a:stretch>
            <a:fillRect/>
          </a:stretch>
        </p:blipFill>
        <p:spPr>
          <a:xfrm>
            <a:off x="9787422" y="2155389"/>
            <a:ext cx="1957434" cy="1870550"/>
          </a:xfrm>
          <a:prstGeom prst="rect">
            <a:avLst/>
          </a:prstGeom>
        </p:spPr>
      </p:pic>
      <p:pic>
        <p:nvPicPr>
          <p:cNvPr id="17" name="Picture 16">
            <a:extLst>
              <a:ext uri="{FF2B5EF4-FFF2-40B4-BE49-F238E27FC236}">
                <a16:creationId xmlns:a16="http://schemas.microsoft.com/office/drawing/2014/main" id="{C033451A-5E35-5544-B63B-418AFA180D25}"/>
              </a:ext>
            </a:extLst>
          </p:cNvPr>
          <p:cNvPicPr>
            <a:picLocks noChangeAspect="1"/>
          </p:cNvPicPr>
          <p:nvPr/>
        </p:nvPicPr>
        <p:blipFill rotWithShape="1">
          <a:blip r:embed="rId7">
            <a:clrChange>
              <a:clrFrom>
                <a:srgbClr val="E7F1FC"/>
              </a:clrFrom>
              <a:clrTo>
                <a:srgbClr val="E7F1FC">
                  <a:alpha val="0"/>
                </a:srgbClr>
              </a:clrTo>
            </a:clrChange>
            <a:extLst>
              <a:ext uri="{BEBA8EAE-BF5A-486C-A8C5-ECC9F3942E4B}">
                <a14:imgProps xmlns:a14="http://schemas.microsoft.com/office/drawing/2010/main">
                  <a14:imgLayer r:embed="rId8">
                    <a14:imgEffect>
                      <a14:backgroundRemoval t="5000" b="98750" l="653" r="97911"/>
                    </a14:imgEffect>
                  </a14:imgLayer>
                </a14:imgProps>
              </a:ext>
            </a:extLst>
          </a:blip>
          <a:srcRect b="1602"/>
          <a:stretch/>
        </p:blipFill>
        <p:spPr>
          <a:xfrm>
            <a:off x="9826243" y="3915538"/>
            <a:ext cx="1901932" cy="1759086"/>
          </a:xfrm>
          <a:prstGeom prst="rect">
            <a:avLst/>
          </a:prstGeom>
        </p:spPr>
      </p:pic>
      <p:pic>
        <p:nvPicPr>
          <p:cNvPr id="18" name="Picture 17">
            <a:extLst>
              <a:ext uri="{FF2B5EF4-FFF2-40B4-BE49-F238E27FC236}">
                <a16:creationId xmlns:a16="http://schemas.microsoft.com/office/drawing/2014/main" id="{E15BFEF1-BD5A-8141-98AC-D0E337B9BE77}"/>
              </a:ext>
            </a:extLst>
          </p:cNvPr>
          <p:cNvPicPr>
            <a:picLocks noChangeAspect="1"/>
          </p:cNvPicPr>
          <p:nvPr/>
        </p:nvPicPr>
        <p:blipFill rotWithShape="1">
          <a:blip r:embed="rId6">
            <a:clrChange>
              <a:clrFrom>
                <a:srgbClr val="EBF5FF"/>
              </a:clrFrom>
              <a:clrTo>
                <a:srgbClr val="EBF5FF">
                  <a:alpha val="0"/>
                </a:srgbClr>
              </a:clrTo>
            </a:clrChange>
          </a:blip>
          <a:srcRect l="87872"/>
          <a:stretch/>
        </p:blipFill>
        <p:spPr>
          <a:xfrm>
            <a:off x="11517094" y="3991394"/>
            <a:ext cx="227762" cy="1794694"/>
          </a:xfrm>
          <a:prstGeom prst="rect">
            <a:avLst/>
          </a:prstGeom>
        </p:spPr>
      </p:pic>
      <p:sp>
        <p:nvSpPr>
          <p:cNvPr id="19" name="TextBox 18">
            <a:extLst>
              <a:ext uri="{FF2B5EF4-FFF2-40B4-BE49-F238E27FC236}">
                <a16:creationId xmlns:a16="http://schemas.microsoft.com/office/drawing/2014/main" id="{F1BE100F-444E-FF4E-BE8A-5969599F940C}"/>
              </a:ext>
            </a:extLst>
          </p:cNvPr>
          <p:cNvSpPr txBox="1"/>
          <p:nvPr/>
        </p:nvSpPr>
        <p:spPr>
          <a:xfrm rot="16200000">
            <a:off x="5652112" y="4584015"/>
            <a:ext cx="2110154" cy="430887"/>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Control</a:t>
            </a:r>
          </a:p>
        </p:txBody>
      </p:sp>
    </p:spTree>
    <p:extLst>
      <p:ext uri="{BB962C8B-B14F-4D97-AF65-F5344CB8AC3E}">
        <p14:creationId xmlns:p14="http://schemas.microsoft.com/office/powerpoint/2010/main" val="129752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5FCD267-6D2C-A24C-8517-D2084C767DE4}"/>
              </a:ext>
            </a:extLst>
          </p:cNvPr>
          <p:cNvGrpSpPr/>
          <p:nvPr/>
        </p:nvGrpSpPr>
        <p:grpSpPr>
          <a:xfrm>
            <a:off x="1266092" y="182877"/>
            <a:ext cx="9495696" cy="506440"/>
            <a:chOff x="1153550" y="182877"/>
            <a:chExt cx="9495696" cy="506440"/>
          </a:xfrm>
          <a:solidFill>
            <a:schemeClr val="accent3">
              <a:alpha val="50000"/>
            </a:schemeClr>
          </a:solidFill>
        </p:grpSpPr>
        <p:grpSp>
          <p:nvGrpSpPr>
            <p:cNvPr id="10" name="Group 9">
              <a:extLst>
                <a:ext uri="{FF2B5EF4-FFF2-40B4-BE49-F238E27FC236}">
                  <a16:creationId xmlns:a16="http://schemas.microsoft.com/office/drawing/2014/main" id="{737B70AF-EE9B-4447-8176-6608BC2926C7}"/>
                </a:ext>
              </a:extLst>
            </p:cNvPr>
            <p:cNvGrpSpPr/>
            <p:nvPr/>
          </p:nvGrpSpPr>
          <p:grpSpPr>
            <a:xfrm>
              <a:off x="1153550" y="182877"/>
              <a:ext cx="9495696" cy="506440"/>
              <a:chOff x="717452" y="633043"/>
              <a:chExt cx="9495696" cy="506440"/>
            </a:xfrm>
            <a:grpFill/>
          </p:grpSpPr>
          <p:sp>
            <p:nvSpPr>
              <p:cNvPr id="5" name="Chevron 4">
                <a:extLst>
                  <a:ext uri="{FF2B5EF4-FFF2-40B4-BE49-F238E27FC236}">
                    <a16:creationId xmlns:a16="http://schemas.microsoft.com/office/drawing/2014/main" id="{49483CBC-1AF7-8046-80D5-D564A968D4F5}"/>
                  </a:ext>
                </a:extLst>
              </p:cNvPr>
              <p:cNvSpPr/>
              <p:nvPr/>
            </p:nvSpPr>
            <p:spPr>
              <a:xfrm>
                <a:off x="717452" y="633046"/>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6" name="Chevron 5">
                <a:extLst>
                  <a:ext uri="{FF2B5EF4-FFF2-40B4-BE49-F238E27FC236}">
                    <a16:creationId xmlns:a16="http://schemas.microsoft.com/office/drawing/2014/main" id="{C071BFFD-FADF-6B49-AC7D-B26125122E74}"/>
                  </a:ext>
                </a:extLst>
              </p:cNvPr>
              <p:cNvSpPr/>
              <p:nvPr/>
            </p:nvSpPr>
            <p:spPr>
              <a:xfrm>
                <a:off x="267286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7" name="Chevron 6">
                <a:extLst>
                  <a:ext uri="{FF2B5EF4-FFF2-40B4-BE49-F238E27FC236}">
                    <a16:creationId xmlns:a16="http://schemas.microsoft.com/office/drawing/2014/main" id="{DD75C60A-CE7E-F846-955E-8CC0F5ACFF81}"/>
                  </a:ext>
                </a:extLst>
              </p:cNvPr>
              <p:cNvSpPr/>
              <p:nvPr/>
            </p:nvSpPr>
            <p:spPr>
              <a:xfrm>
                <a:off x="462827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Chevron 7">
                <a:extLst>
                  <a:ext uri="{FF2B5EF4-FFF2-40B4-BE49-F238E27FC236}">
                    <a16:creationId xmlns:a16="http://schemas.microsoft.com/office/drawing/2014/main" id="{792C8038-841C-E54A-A5E8-2DB885831C93}"/>
                  </a:ext>
                </a:extLst>
              </p:cNvPr>
              <p:cNvSpPr/>
              <p:nvPr/>
            </p:nvSpPr>
            <p:spPr>
              <a:xfrm>
                <a:off x="658368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9" name="Chevron 8">
                <a:extLst>
                  <a:ext uri="{FF2B5EF4-FFF2-40B4-BE49-F238E27FC236}">
                    <a16:creationId xmlns:a16="http://schemas.microsoft.com/office/drawing/2014/main" id="{62177718-C03A-5640-BAA6-BC24EC6E98D4}"/>
                  </a:ext>
                </a:extLst>
              </p:cNvPr>
              <p:cNvSpPr/>
              <p:nvPr/>
            </p:nvSpPr>
            <p:spPr>
              <a:xfrm>
                <a:off x="8539092" y="633043"/>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93F02AB1-008F-8042-BE55-59A5C36BC23A}"/>
                </a:ext>
              </a:extLst>
            </p:cNvPr>
            <p:cNvSpPr txBox="1"/>
            <p:nvPr/>
          </p:nvSpPr>
          <p:spPr>
            <a:xfrm>
              <a:off x="150524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1</a:t>
              </a:r>
            </a:p>
          </p:txBody>
        </p:sp>
        <p:sp>
          <p:nvSpPr>
            <p:cNvPr id="12" name="TextBox 11">
              <a:extLst>
                <a:ext uri="{FF2B5EF4-FFF2-40B4-BE49-F238E27FC236}">
                  <a16:creationId xmlns:a16="http://schemas.microsoft.com/office/drawing/2014/main" id="{74654A0D-A509-8848-AA9C-D9C47DF811C0}"/>
                </a:ext>
              </a:extLst>
            </p:cNvPr>
            <p:cNvSpPr txBox="1"/>
            <p:nvPr/>
          </p:nvSpPr>
          <p:spPr>
            <a:xfrm>
              <a:off x="3467686"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2</a:t>
              </a:r>
            </a:p>
          </p:txBody>
        </p:sp>
        <p:sp>
          <p:nvSpPr>
            <p:cNvPr id="13" name="TextBox 12">
              <a:extLst>
                <a:ext uri="{FF2B5EF4-FFF2-40B4-BE49-F238E27FC236}">
                  <a16:creationId xmlns:a16="http://schemas.microsoft.com/office/drawing/2014/main" id="{A8DFAA5A-3FF5-E747-BF35-1B319239ADBC}"/>
                </a:ext>
              </a:extLst>
            </p:cNvPr>
            <p:cNvSpPr txBox="1"/>
            <p:nvPr/>
          </p:nvSpPr>
          <p:spPr>
            <a:xfrm>
              <a:off x="541606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3</a:t>
              </a:r>
            </a:p>
          </p:txBody>
        </p:sp>
        <p:sp>
          <p:nvSpPr>
            <p:cNvPr id="14" name="TextBox 13">
              <a:extLst>
                <a:ext uri="{FF2B5EF4-FFF2-40B4-BE49-F238E27FC236}">
                  <a16:creationId xmlns:a16="http://schemas.microsoft.com/office/drawing/2014/main" id="{65C9AD3D-87AC-584F-9D16-09879C9E32FC}"/>
                </a:ext>
              </a:extLst>
            </p:cNvPr>
            <p:cNvSpPr txBox="1"/>
            <p:nvPr/>
          </p:nvSpPr>
          <p:spPr>
            <a:xfrm>
              <a:off x="737147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4</a:t>
              </a:r>
            </a:p>
          </p:txBody>
        </p:sp>
        <p:sp>
          <p:nvSpPr>
            <p:cNvPr id="15" name="TextBox 14">
              <a:extLst>
                <a:ext uri="{FF2B5EF4-FFF2-40B4-BE49-F238E27FC236}">
                  <a16:creationId xmlns:a16="http://schemas.microsoft.com/office/drawing/2014/main" id="{0B4A0FEC-A795-2D42-AED6-AF5A156A8F56}"/>
                </a:ext>
              </a:extLst>
            </p:cNvPr>
            <p:cNvSpPr txBox="1"/>
            <p:nvPr/>
          </p:nvSpPr>
          <p:spPr>
            <a:xfrm>
              <a:off x="932688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5</a:t>
              </a:r>
            </a:p>
          </p:txBody>
        </p:sp>
      </p:grpSp>
      <p:sp>
        <p:nvSpPr>
          <p:cNvPr id="39" name="Rectangle 38">
            <a:extLst>
              <a:ext uri="{FF2B5EF4-FFF2-40B4-BE49-F238E27FC236}">
                <a16:creationId xmlns:a16="http://schemas.microsoft.com/office/drawing/2014/main" id="{EDC37D79-B16D-B24E-8601-8082019D0096}"/>
              </a:ext>
            </a:extLst>
          </p:cNvPr>
          <p:cNvSpPr/>
          <p:nvPr/>
        </p:nvSpPr>
        <p:spPr>
          <a:xfrm>
            <a:off x="2375642" y="2098330"/>
            <a:ext cx="5780315" cy="505668"/>
          </a:xfrm>
          <a:prstGeom prst="rect">
            <a:avLst/>
          </a:prstGeom>
          <a:solidFill>
            <a:schemeClr val="accent3">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74E1F0-1AB0-7C4B-AF93-99EEB8CD239F}"/>
              </a:ext>
            </a:extLst>
          </p:cNvPr>
          <p:cNvSpPr/>
          <p:nvPr/>
        </p:nvSpPr>
        <p:spPr>
          <a:xfrm>
            <a:off x="8155957" y="2098330"/>
            <a:ext cx="1037746"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DF2B340-CBD9-B846-9C3A-DF76426B9E11}"/>
              </a:ext>
            </a:extLst>
          </p:cNvPr>
          <p:cNvSpPr txBox="1"/>
          <p:nvPr/>
        </p:nvSpPr>
        <p:spPr>
          <a:xfrm>
            <a:off x="8541715" y="3462329"/>
            <a:ext cx="2766087" cy="132343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Funding Sources:</a:t>
            </a:r>
          </a:p>
          <a:p>
            <a:pPr algn="ctr"/>
            <a:r>
              <a:rPr lang="en-US" sz="2000" dirty="0">
                <a:latin typeface="Arial" panose="020B0604020202020204" pitchFamily="34" charset="0"/>
                <a:cs typeface="Arial" panose="020B0604020202020204" pitchFamily="34" charset="0"/>
              </a:rPr>
              <a:t>CIHR Project Grant</a:t>
            </a:r>
          </a:p>
          <a:p>
            <a:pPr algn="ctr"/>
            <a:r>
              <a:rPr lang="en-US" sz="2000" dirty="0">
                <a:latin typeface="Arial" panose="020B0604020202020204" pitchFamily="34" charset="0"/>
                <a:cs typeface="Arial" panose="020B0604020202020204" pitchFamily="34" charset="0"/>
              </a:rPr>
              <a:t>CHIRP Grant</a:t>
            </a:r>
          </a:p>
          <a:p>
            <a:pPr algn="ctr"/>
            <a:r>
              <a:rPr lang="en-US" sz="2000" dirty="0">
                <a:latin typeface="Arial" panose="020B0604020202020204" pitchFamily="34" charset="0"/>
                <a:cs typeface="Arial" panose="020B0604020202020204" pitchFamily="34" charset="0"/>
              </a:rPr>
              <a:t>NIH K01</a:t>
            </a:r>
          </a:p>
        </p:txBody>
      </p:sp>
      <p:sp>
        <p:nvSpPr>
          <p:cNvPr id="38" name="Rectangle 37">
            <a:extLst>
              <a:ext uri="{FF2B5EF4-FFF2-40B4-BE49-F238E27FC236}">
                <a16:creationId xmlns:a16="http://schemas.microsoft.com/office/drawing/2014/main" id="{953231FF-6461-974C-B447-ED1159E24B8B}"/>
              </a:ext>
            </a:extLst>
          </p:cNvPr>
          <p:cNvSpPr/>
          <p:nvPr/>
        </p:nvSpPr>
        <p:spPr>
          <a:xfrm>
            <a:off x="1372063" y="2098330"/>
            <a:ext cx="1003579"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92C9C-F893-6941-A1B6-4A5CDDD03EF7}"/>
              </a:ext>
            </a:extLst>
          </p:cNvPr>
          <p:cNvSpPr txBox="1"/>
          <p:nvPr/>
        </p:nvSpPr>
        <p:spPr>
          <a:xfrm>
            <a:off x="2019177" y="1602717"/>
            <a:ext cx="8496889"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Concussion Biomarkers Over the First 6-Months Post-injury</a:t>
            </a:r>
          </a:p>
        </p:txBody>
      </p:sp>
      <p:sp>
        <p:nvSpPr>
          <p:cNvPr id="29" name="Rectangle 28">
            <a:extLst>
              <a:ext uri="{FF2B5EF4-FFF2-40B4-BE49-F238E27FC236}">
                <a16:creationId xmlns:a16="http://schemas.microsoft.com/office/drawing/2014/main" id="{C62B6A6A-1CB6-D040-AD5F-4B608B85961B}"/>
              </a:ext>
            </a:extLst>
          </p:cNvPr>
          <p:cNvSpPr/>
          <p:nvPr/>
        </p:nvSpPr>
        <p:spPr>
          <a:xfrm>
            <a:off x="687499" y="5852933"/>
            <a:ext cx="578593"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5B457A9-BFD7-3141-8F55-D5BC3960F9BF}"/>
              </a:ext>
            </a:extLst>
          </p:cNvPr>
          <p:cNvSpPr/>
          <p:nvPr/>
        </p:nvSpPr>
        <p:spPr>
          <a:xfrm>
            <a:off x="4514127" y="5874153"/>
            <a:ext cx="578593" cy="505668"/>
          </a:xfrm>
          <a:prstGeom prst="rect">
            <a:avLst/>
          </a:prstGeom>
          <a:solidFill>
            <a:schemeClr val="accent3">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04B6DED-F124-C744-A85E-CD17AEA792D0}"/>
              </a:ext>
            </a:extLst>
          </p:cNvPr>
          <p:cNvSpPr/>
          <p:nvPr/>
        </p:nvSpPr>
        <p:spPr>
          <a:xfrm>
            <a:off x="7856400" y="5852933"/>
            <a:ext cx="578593"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581B0E2-CA07-534A-9AA2-75D0DD887E0B}"/>
              </a:ext>
            </a:extLst>
          </p:cNvPr>
          <p:cNvSpPr txBox="1"/>
          <p:nvPr/>
        </p:nvSpPr>
        <p:spPr>
          <a:xfrm>
            <a:off x="1132846" y="5644102"/>
            <a:ext cx="297270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Preparation </a:t>
            </a:r>
          </a:p>
          <a:p>
            <a:pPr algn="ctr"/>
            <a:r>
              <a:rPr lang="en-US" dirty="0">
                <a:latin typeface="Arial" panose="020B0604020202020204" pitchFamily="34" charset="0"/>
                <a:cs typeface="Arial" panose="020B0604020202020204" pitchFamily="34" charset="0"/>
              </a:rPr>
              <a:t>(grant submission, </a:t>
            </a:r>
          </a:p>
          <a:p>
            <a:pPr algn="ctr"/>
            <a:r>
              <a:rPr lang="en-US" dirty="0">
                <a:latin typeface="Arial" panose="020B0604020202020204" pitchFamily="34" charset="0"/>
                <a:cs typeface="Arial" panose="020B0604020202020204" pitchFamily="34" charset="0"/>
              </a:rPr>
              <a:t>ethics approval, etc.)</a:t>
            </a:r>
          </a:p>
        </p:txBody>
      </p:sp>
      <p:sp>
        <p:nvSpPr>
          <p:cNvPr id="35" name="TextBox 34">
            <a:extLst>
              <a:ext uri="{FF2B5EF4-FFF2-40B4-BE49-F238E27FC236}">
                <a16:creationId xmlns:a16="http://schemas.microsoft.com/office/drawing/2014/main" id="{FF47ABDD-019D-AA45-BD89-FBA59A38BD5F}"/>
              </a:ext>
            </a:extLst>
          </p:cNvPr>
          <p:cNvSpPr txBox="1"/>
          <p:nvPr/>
        </p:nvSpPr>
        <p:spPr>
          <a:xfrm>
            <a:off x="4726051" y="5778650"/>
            <a:ext cx="297270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In Progress</a:t>
            </a:r>
          </a:p>
          <a:p>
            <a:pPr algn="ctr"/>
            <a:r>
              <a:rPr lang="en-US" dirty="0">
                <a:latin typeface="Arial" panose="020B0604020202020204" pitchFamily="34" charset="0"/>
                <a:cs typeface="Arial" panose="020B0604020202020204" pitchFamily="34" charset="0"/>
              </a:rPr>
              <a:t>(data collection)</a:t>
            </a:r>
          </a:p>
        </p:txBody>
      </p:sp>
      <p:sp>
        <p:nvSpPr>
          <p:cNvPr id="36" name="TextBox 35">
            <a:extLst>
              <a:ext uri="{FF2B5EF4-FFF2-40B4-BE49-F238E27FC236}">
                <a16:creationId xmlns:a16="http://schemas.microsoft.com/office/drawing/2014/main" id="{604D6139-E82D-3A47-ABB9-ED10D619AD63}"/>
              </a:ext>
            </a:extLst>
          </p:cNvPr>
          <p:cNvSpPr txBox="1"/>
          <p:nvPr/>
        </p:nvSpPr>
        <p:spPr>
          <a:xfrm>
            <a:off x="8454685" y="5644102"/>
            <a:ext cx="320261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Termination</a:t>
            </a:r>
          </a:p>
          <a:p>
            <a:pPr algn="ctr"/>
            <a:r>
              <a:rPr lang="en-US" dirty="0">
                <a:latin typeface="Arial" panose="020B0604020202020204" pitchFamily="34" charset="0"/>
                <a:cs typeface="Arial" panose="020B0604020202020204" pitchFamily="34" charset="0"/>
              </a:rPr>
              <a:t>(data analysis/interpretation, manuscript submission)</a:t>
            </a:r>
          </a:p>
        </p:txBody>
      </p:sp>
      <p:sp>
        <p:nvSpPr>
          <p:cNvPr id="2" name="TextBox 1">
            <a:extLst>
              <a:ext uri="{FF2B5EF4-FFF2-40B4-BE49-F238E27FC236}">
                <a16:creationId xmlns:a16="http://schemas.microsoft.com/office/drawing/2014/main" id="{DF5BCC63-7818-C045-897D-63AB2E8A14BE}"/>
              </a:ext>
            </a:extLst>
          </p:cNvPr>
          <p:cNvSpPr txBox="1"/>
          <p:nvPr/>
        </p:nvSpPr>
        <p:spPr>
          <a:xfrm>
            <a:off x="687499" y="3301694"/>
            <a:ext cx="6163469"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The </a:t>
            </a:r>
            <a:r>
              <a:rPr lang="en-US" sz="2000" u="sng" dirty="0">
                <a:latin typeface="Arial" panose="020B0604020202020204" pitchFamily="34" charset="0"/>
                <a:cs typeface="Arial" panose="020B0604020202020204" pitchFamily="34" charset="0"/>
              </a:rPr>
              <a:t>overall objective </a:t>
            </a:r>
            <a:r>
              <a:rPr lang="en-US" sz="2000" dirty="0">
                <a:latin typeface="Arial" panose="020B0604020202020204" pitchFamily="34" charset="0"/>
                <a:cs typeface="Arial" panose="020B0604020202020204" pitchFamily="34" charset="0"/>
              </a:rPr>
              <a:t>of this project is to determine the optimal EEG markers to observe electrophysiological changes following pediatric concussion and how these markers evolve over time and relate to clinical presentation. </a:t>
            </a:r>
          </a:p>
        </p:txBody>
      </p:sp>
    </p:spTree>
    <p:extLst>
      <p:ext uri="{BB962C8B-B14F-4D97-AF65-F5344CB8AC3E}">
        <p14:creationId xmlns:p14="http://schemas.microsoft.com/office/powerpoint/2010/main" val="151484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798714-9801-1441-8352-85598B5D04C2}"/>
              </a:ext>
            </a:extLst>
          </p:cNvPr>
          <p:cNvPicPr>
            <a:picLocks noChangeAspect="1"/>
          </p:cNvPicPr>
          <p:nvPr/>
        </p:nvPicPr>
        <p:blipFill>
          <a:blip r:embed="rId3"/>
          <a:stretch>
            <a:fillRect/>
          </a:stretch>
        </p:blipFill>
        <p:spPr>
          <a:xfrm>
            <a:off x="1887244" y="249011"/>
            <a:ext cx="8485748" cy="4773233"/>
          </a:xfrm>
          <a:prstGeom prst="rect">
            <a:avLst/>
          </a:prstGeom>
        </p:spPr>
      </p:pic>
      <p:sp>
        <p:nvSpPr>
          <p:cNvPr id="7" name="TextBox 6">
            <a:extLst>
              <a:ext uri="{FF2B5EF4-FFF2-40B4-BE49-F238E27FC236}">
                <a16:creationId xmlns:a16="http://schemas.microsoft.com/office/drawing/2014/main" id="{EEA16F38-141A-5544-A398-6E35F6E9F073}"/>
              </a:ext>
            </a:extLst>
          </p:cNvPr>
          <p:cNvSpPr txBox="1"/>
          <p:nvPr/>
        </p:nvSpPr>
        <p:spPr>
          <a:xfrm>
            <a:off x="398789" y="5186810"/>
            <a:ext cx="11462657"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To determine if EEG may have clinical utility for concussion diagnosis, prognosis, and clinical recovery in adolescents.</a:t>
            </a:r>
          </a:p>
          <a:p>
            <a:pPr algn="ctr"/>
            <a:endParaRPr lang="en-US" dirty="0"/>
          </a:p>
        </p:txBody>
      </p:sp>
    </p:spTree>
    <p:extLst>
      <p:ext uri="{BB962C8B-B14F-4D97-AF65-F5344CB8AC3E}">
        <p14:creationId xmlns:p14="http://schemas.microsoft.com/office/powerpoint/2010/main" val="99328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bwMode="auto">
          <a:xfrm>
            <a:off x="304800" y="161925"/>
            <a:ext cx="11663680" cy="11430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pPr eaLnBrk="1" hangingPunct="1"/>
            <a:r>
              <a:rPr lang="en-US" sz="3400" dirty="0">
                <a:latin typeface="Arial" charset="0"/>
                <a:cs typeface="Arial" charset="0"/>
              </a:rPr>
              <a:t>Research efforts have recently begin to focus on active treatments for concussion, with many avenues being explored.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7727" y="2294589"/>
            <a:ext cx="3079250" cy="20419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97420" y="2256351"/>
            <a:ext cx="3298601" cy="2061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5289" y="2034096"/>
            <a:ext cx="2289920" cy="2283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3" name="TextBox 2"/>
          <p:cNvSpPr txBox="1">
            <a:spLocks noChangeArrowheads="1"/>
          </p:cNvSpPr>
          <p:nvPr/>
        </p:nvSpPr>
        <p:spPr bwMode="auto">
          <a:xfrm>
            <a:off x="1971040" y="5700300"/>
            <a:ext cx="1022096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r" eaLnBrk="1" hangingPunct="1"/>
            <a:r>
              <a:rPr lang="en-US" sz="1200" dirty="0">
                <a:latin typeface="Arial" charset="0"/>
                <a:cs typeface="Arial" charset="0"/>
              </a:rPr>
              <a:t>Schneider et al. 2014; Alsalaheen et al. 2010;  Thiagarajan et al. 2011/2013/2014a/2014b;  Cicerone et al. 2002; Gagnon et al. 2009/2015</a:t>
            </a:r>
          </a:p>
        </p:txBody>
      </p:sp>
    </p:spTree>
    <p:extLst>
      <p:ext uri="{BB962C8B-B14F-4D97-AF65-F5344CB8AC3E}">
        <p14:creationId xmlns:p14="http://schemas.microsoft.com/office/powerpoint/2010/main" val="184276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8" name="Group 757">
            <a:extLst>
              <a:ext uri="{FF2B5EF4-FFF2-40B4-BE49-F238E27FC236}">
                <a16:creationId xmlns:a16="http://schemas.microsoft.com/office/drawing/2014/main" id="{A3DBDD46-7585-9641-ACCF-392A3E2FB8AA}"/>
              </a:ext>
            </a:extLst>
          </p:cNvPr>
          <p:cNvGrpSpPr>
            <a:grpSpLocks noChangeAspect="1"/>
          </p:cNvGrpSpPr>
          <p:nvPr/>
        </p:nvGrpSpPr>
        <p:grpSpPr>
          <a:xfrm>
            <a:off x="4672472" y="1815223"/>
            <a:ext cx="2788237" cy="3840480"/>
            <a:chOff x="8261587" y="2010884"/>
            <a:chExt cx="3066685" cy="4224010"/>
          </a:xfrm>
        </p:grpSpPr>
        <p:sp>
          <p:nvSpPr>
            <p:cNvPr id="748" name="Freeform 747">
              <a:extLst>
                <a:ext uri="{FF2B5EF4-FFF2-40B4-BE49-F238E27FC236}">
                  <a16:creationId xmlns:a16="http://schemas.microsoft.com/office/drawing/2014/main" id="{52DC685B-4105-124C-879A-8824AF8ECC32}"/>
                </a:ext>
              </a:extLst>
            </p:cNvPr>
            <p:cNvSpPr/>
            <p:nvPr/>
          </p:nvSpPr>
          <p:spPr>
            <a:xfrm flipH="1">
              <a:off x="8261587" y="2730173"/>
              <a:ext cx="1598341" cy="3316345"/>
            </a:xfrm>
            <a:custGeom>
              <a:avLst/>
              <a:gdLst>
                <a:gd name="connsiteX0" fmla="*/ 612117 w 1122827"/>
                <a:gd name="connsiteY0" fmla="*/ 0 h 2604457"/>
                <a:gd name="connsiteX1" fmla="*/ 860808 w 1122827"/>
                <a:gd name="connsiteY1" fmla="*/ 58449 h 2604457"/>
                <a:gd name="connsiteX2" fmla="*/ 786582 w 1122827"/>
                <a:gd name="connsiteY2" fmla="*/ 374268 h 2604457"/>
                <a:gd name="connsiteX3" fmla="*/ 1061966 w 1122827"/>
                <a:gd name="connsiteY3" fmla="*/ 374268 h 2604457"/>
                <a:gd name="connsiteX4" fmla="*/ 1062995 w 1122827"/>
                <a:gd name="connsiteY4" fmla="*/ 374110 h 2604457"/>
                <a:gd name="connsiteX5" fmla="*/ 1064025 w 1122827"/>
                <a:gd name="connsiteY5" fmla="*/ 374268 h 2604457"/>
                <a:gd name="connsiteX6" fmla="*/ 1073276 w 1122827"/>
                <a:gd name="connsiteY6" fmla="*/ 374268 h 2604457"/>
                <a:gd name="connsiteX7" fmla="*/ 1073276 w 1122827"/>
                <a:gd name="connsiteY7" fmla="*/ 375688 h 2604457"/>
                <a:gd name="connsiteX8" fmla="*/ 1086284 w 1122827"/>
                <a:gd name="connsiteY8" fmla="*/ 377685 h 2604457"/>
                <a:gd name="connsiteX9" fmla="*/ 1122827 w 1122827"/>
                <a:gd name="connsiteY9" fmla="*/ 419594 h 2604457"/>
                <a:gd name="connsiteX10" fmla="*/ 1086284 w 1122827"/>
                <a:gd name="connsiteY10" fmla="*/ 461504 h 2604457"/>
                <a:gd name="connsiteX11" fmla="*/ 1073276 w 1122827"/>
                <a:gd name="connsiteY11" fmla="*/ 463500 h 2604457"/>
                <a:gd name="connsiteX12" fmla="*/ 1073276 w 1122827"/>
                <a:gd name="connsiteY12" fmla="*/ 468052 h 2604457"/>
                <a:gd name="connsiteX13" fmla="*/ 764540 w 1122827"/>
                <a:gd name="connsiteY13" fmla="*/ 468052 h 2604457"/>
                <a:gd name="connsiteX14" fmla="*/ 262428 w 1122827"/>
                <a:gd name="connsiteY14" fmla="*/ 2604457 h 2604457"/>
                <a:gd name="connsiteX15" fmla="*/ 0 w 1122827"/>
                <a:gd name="connsiteY15" fmla="*/ 2604457 h 2604457"/>
                <a:gd name="connsiteX16" fmla="*/ 612117 w 1122827"/>
                <a:gd name="connsiteY16" fmla="*/ 0 h 26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2827" h="2604457">
                  <a:moveTo>
                    <a:pt x="612117" y="0"/>
                  </a:moveTo>
                  <a:lnTo>
                    <a:pt x="860808" y="58449"/>
                  </a:lnTo>
                  <a:lnTo>
                    <a:pt x="786582" y="374268"/>
                  </a:lnTo>
                  <a:lnTo>
                    <a:pt x="1061966" y="374268"/>
                  </a:lnTo>
                  <a:lnTo>
                    <a:pt x="1062995" y="374110"/>
                  </a:lnTo>
                  <a:lnTo>
                    <a:pt x="1064025" y="374268"/>
                  </a:lnTo>
                  <a:lnTo>
                    <a:pt x="1073276" y="374268"/>
                  </a:lnTo>
                  <a:lnTo>
                    <a:pt x="1073276" y="375688"/>
                  </a:lnTo>
                  <a:lnTo>
                    <a:pt x="1086284" y="377685"/>
                  </a:lnTo>
                  <a:cubicBezTo>
                    <a:pt x="1107759" y="384589"/>
                    <a:pt x="1122827" y="400754"/>
                    <a:pt x="1122827" y="419594"/>
                  </a:cubicBezTo>
                  <a:cubicBezTo>
                    <a:pt x="1122827" y="438434"/>
                    <a:pt x="1107759" y="454599"/>
                    <a:pt x="1086284" y="461504"/>
                  </a:cubicBezTo>
                  <a:lnTo>
                    <a:pt x="1073276" y="463500"/>
                  </a:lnTo>
                  <a:lnTo>
                    <a:pt x="1073276" y="468052"/>
                  </a:lnTo>
                  <a:lnTo>
                    <a:pt x="764540" y="468052"/>
                  </a:lnTo>
                  <a:lnTo>
                    <a:pt x="262428" y="2604457"/>
                  </a:lnTo>
                  <a:lnTo>
                    <a:pt x="0" y="2604457"/>
                  </a:lnTo>
                  <a:lnTo>
                    <a:pt x="612117" y="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Freeform 748">
              <a:extLst>
                <a:ext uri="{FF2B5EF4-FFF2-40B4-BE49-F238E27FC236}">
                  <a16:creationId xmlns:a16="http://schemas.microsoft.com/office/drawing/2014/main" id="{A72B8293-0E32-C849-8234-03F1C90ADFC8}"/>
                </a:ext>
              </a:extLst>
            </p:cNvPr>
            <p:cNvSpPr/>
            <p:nvPr/>
          </p:nvSpPr>
          <p:spPr>
            <a:xfrm flipH="1">
              <a:off x="9359478" y="2635290"/>
              <a:ext cx="1968794" cy="3599604"/>
            </a:xfrm>
            <a:custGeom>
              <a:avLst/>
              <a:gdLst>
                <a:gd name="connsiteX0" fmla="*/ 664399 w 1383069"/>
                <a:gd name="connsiteY0" fmla="*/ 0 h 2826911"/>
                <a:gd name="connsiteX1" fmla="*/ 926878 w 1383069"/>
                <a:gd name="connsiteY1" fmla="*/ 61690 h 2826911"/>
                <a:gd name="connsiteX2" fmla="*/ 821901 w 1383069"/>
                <a:gd name="connsiteY2" fmla="*/ 508348 h 2826911"/>
                <a:gd name="connsiteX3" fmla="*/ 1275188 w 1383069"/>
                <a:gd name="connsiteY3" fmla="*/ 508348 h 2826911"/>
                <a:gd name="connsiteX4" fmla="*/ 1276133 w 1383069"/>
                <a:gd name="connsiteY4" fmla="*/ 507741 h 2826911"/>
                <a:gd name="connsiteX5" fmla="*/ 1306095 w 1383069"/>
                <a:gd name="connsiteY5" fmla="*/ 501972 h 2826911"/>
                <a:gd name="connsiteX6" fmla="*/ 1383069 w 1383069"/>
                <a:gd name="connsiteY6" fmla="*/ 575376 h 2826911"/>
                <a:gd name="connsiteX7" fmla="*/ 1336057 w 1383069"/>
                <a:gd name="connsiteY7" fmla="*/ 643012 h 2826911"/>
                <a:gd name="connsiteX8" fmla="*/ 1317881 w 1383069"/>
                <a:gd name="connsiteY8" fmla="*/ 646511 h 2826911"/>
                <a:gd name="connsiteX9" fmla="*/ 1317881 w 1383069"/>
                <a:gd name="connsiteY9" fmla="*/ 648779 h 2826911"/>
                <a:gd name="connsiteX10" fmla="*/ 1306100 w 1383069"/>
                <a:gd name="connsiteY10" fmla="*/ 648779 h 2826911"/>
                <a:gd name="connsiteX11" fmla="*/ 1306095 w 1383069"/>
                <a:gd name="connsiteY11" fmla="*/ 648780 h 2826911"/>
                <a:gd name="connsiteX12" fmla="*/ 1306090 w 1383069"/>
                <a:gd name="connsiteY12" fmla="*/ 648779 h 2826911"/>
                <a:gd name="connsiteX13" fmla="*/ 788896 w 1383069"/>
                <a:gd name="connsiteY13" fmla="*/ 648779 h 2826911"/>
                <a:gd name="connsiteX14" fmla="*/ 276977 w 1383069"/>
                <a:gd name="connsiteY14" fmla="*/ 2826911 h 2826911"/>
                <a:gd name="connsiteX15" fmla="*/ 0 w 1383069"/>
                <a:gd name="connsiteY15" fmla="*/ 2826911 h 2826911"/>
                <a:gd name="connsiteX16" fmla="*/ 664399 w 1383069"/>
                <a:gd name="connsiteY16" fmla="*/ 0 h 2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3069" h="2826911">
                  <a:moveTo>
                    <a:pt x="664399" y="0"/>
                  </a:moveTo>
                  <a:lnTo>
                    <a:pt x="926878" y="61690"/>
                  </a:lnTo>
                  <a:lnTo>
                    <a:pt x="821901" y="508348"/>
                  </a:lnTo>
                  <a:lnTo>
                    <a:pt x="1275188" y="508348"/>
                  </a:lnTo>
                  <a:lnTo>
                    <a:pt x="1276133" y="507741"/>
                  </a:lnTo>
                  <a:cubicBezTo>
                    <a:pt x="1285342" y="504026"/>
                    <a:pt x="1295467" y="501972"/>
                    <a:pt x="1306095" y="501972"/>
                  </a:cubicBezTo>
                  <a:cubicBezTo>
                    <a:pt x="1348607" y="501972"/>
                    <a:pt x="1383069" y="534836"/>
                    <a:pt x="1383069" y="575376"/>
                  </a:cubicBezTo>
                  <a:cubicBezTo>
                    <a:pt x="1383069" y="605781"/>
                    <a:pt x="1363684" y="631868"/>
                    <a:pt x="1336057" y="643012"/>
                  </a:cubicBezTo>
                  <a:lnTo>
                    <a:pt x="1317881" y="646511"/>
                  </a:lnTo>
                  <a:lnTo>
                    <a:pt x="1317881" y="648779"/>
                  </a:lnTo>
                  <a:lnTo>
                    <a:pt x="1306100" y="648779"/>
                  </a:lnTo>
                  <a:lnTo>
                    <a:pt x="1306095" y="648780"/>
                  </a:lnTo>
                  <a:lnTo>
                    <a:pt x="1306090" y="648779"/>
                  </a:lnTo>
                  <a:lnTo>
                    <a:pt x="788896" y="648779"/>
                  </a:lnTo>
                  <a:lnTo>
                    <a:pt x="276977" y="2826911"/>
                  </a:lnTo>
                  <a:lnTo>
                    <a:pt x="0" y="2826911"/>
                  </a:lnTo>
                  <a:lnTo>
                    <a:pt x="664399" y="0"/>
                  </a:ln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0" name="Group 749">
              <a:extLst>
                <a:ext uri="{FF2B5EF4-FFF2-40B4-BE49-F238E27FC236}">
                  <a16:creationId xmlns:a16="http://schemas.microsoft.com/office/drawing/2014/main" id="{A44231A6-CC43-F041-A7EE-3C13992A5063}"/>
                </a:ext>
              </a:extLst>
            </p:cNvPr>
            <p:cNvGrpSpPr/>
            <p:nvPr/>
          </p:nvGrpSpPr>
          <p:grpSpPr>
            <a:xfrm flipH="1">
              <a:off x="8378375" y="2010884"/>
              <a:ext cx="2738276" cy="936184"/>
              <a:chOff x="894042" y="1850234"/>
              <a:chExt cx="1923626" cy="735222"/>
            </a:xfrm>
          </p:grpSpPr>
          <p:sp>
            <p:nvSpPr>
              <p:cNvPr id="751" name="Freeform 750">
                <a:extLst>
                  <a:ext uri="{FF2B5EF4-FFF2-40B4-BE49-F238E27FC236}">
                    <a16:creationId xmlns:a16="http://schemas.microsoft.com/office/drawing/2014/main" id="{949B389C-B10D-494C-9A3B-2CBE4DDA2A4A}"/>
                  </a:ext>
                </a:extLst>
              </p:cNvPr>
              <p:cNvSpPr/>
              <p:nvPr/>
            </p:nvSpPr>
            <p:spPr>
              <a:xfrm>
                <a:off x="1021734" y="1867859"/>
                <a:ext cx="1746818" cy="545276"/>
              </a:xfrm>
              <a:custGeom>
                <a:avLst/>
                <a:gdLst>
                  <a:gd name="connsiteX0" fmla="*/ 125114 w 1746818"/>
                  <a:gd name="connsiteY0" fmla="*/ 0 h 545276"/>
                  <a:gd name="connsiteX1" fmla="*/ 229384 w 1746818"/>
                  <a:gd name="connsiteY1" fmla="*/ 0 h 545276"/>
                  <a:gd name="connsiteX2" fmla="*/ 1159917 w 1746818"/>
                  <a:gd name="connsiteY2" fmla="*/ 5870 h 545276"/>
                  <a:gd name="connsiteX3" fmla="*/ 1159658 w 1746818"/>
                  <a:gd name="connsiteY3" fmla="*/ 16301 h 545276"/>
                  <a:gd name="connsiteX4" fmla="*/ 1159502 w 1746818"/>
                  <a:gd name="connsiteY4" fmla="*/ 22673 h 545276"/>
                  <a:gd name="connsiteX5" fmla="*/ 1165052 w 1746818"/>
                  <a:gd name="connsiteY5" fmla="*/ 27640 h 545276"/>
                  <a:gd name="connsiteX6" fmla="*/ 1165483 w 1746818"/>
                  <a:gd name="connsiteY6" fmla="*/ 27011 h 545276"/>
                  <a:gd name="connsiteX7" fmla="*/ 1205802 w 1746818"/>
                  <a:gd name="connsiteY7" fmla="*/ 0 h 545276"/>
                  <a:gd name="connsiteX8" fmla="*/ 1321179 w 1746818"/>
                  <a:gd name="connsiteY8" fmla="*/ 0 h 545276"/>
                  <a:gd name="connsiteX9" fmla="*/ 1321578 w 1746818"/>
                  <a:gd name="connsiteY9" fmla="*/ 9022 h 545276"/>
                  <a:gd name="connsiteX10" fmla="*/ 1358412 w 1746818"/>
                  <a:gd name="connsiteY10" fmla="*/ 45719 h 545276"/>
                  <a:gd name="connsiteX11" fmla="*/ 125114 w 1746818"/>
                  <a:gd name="connsiteY11" fmla="*/ 45719 h 545276"/>
                  <a:gd name="connsiteX12" fmla="*/ 125114 w 1746818"/>
                  <a:gd name="connsiteY12" fmla="*/ 53811 h 545276"/>
                  <a:gd name="connsiteX13" fmla="*/ 1358412 w 1746818"/>
                  <a:gd name="connsiteY13" fmla="*/ 53811 h 545276"/>
                  <a:gd name="connsiteX14" fmla="*/ 1504916 w 1746818"/>
                  <a:gd name="connsiteY14" fmla="*/ 199773 h 545276"/>
                  <a:gd name="connsiteX15" fmla="*/ 1504916 w 1746818"/>
                  <a:gd name="connsiteY15" fmla="*/ 199772 h 545276"/>
                  <a:gd name="connsiteX16" fmla="*/ 1746818 w 1746818"/>
                  <a:gd name="connsiteY16" fmla="*/ 440779 h 545276"/>
                  <a:gd name="connsiteX17" fmla="*/ 1743150 w 1746818"/>
                  <a:gd name="connsiteY17" fmla="*/ 443363 h 545276"/>
                  <a:gd name="connsiteX18" fmla="*/ 1684046 w 1746818"/>
                  <a:gd name="connsiteY18" fmla="*/ 505724 h 545276"/>
                  <a:gd name="connsiteX19" fmla="*/ 1659014 w 1746818"/>
                  <a:gd name="connsiteY19" fmla="*/ 521943 h 545276"/>
                  <a:gd name="connsiteX20" fmla="*/ 1655343 w 1746818"/>
                  <a:gd name="connsiteY20" fmla="*/ 524322 h 545276"/>
                  <a:gd name="connsiteX21" fmla="*/ 1600585 w 1746818"/>
                  <a:gd name="connsiteY21" fmla="*/ 543820 h 545276"/>
                  <a:gd name="connsiteX22" fmla="*/ 1549031 w 1746818"/>
                  <a:gd name="connsiteY22" fmla="*/ 492456 h 545276"/>
                  <a:gd name="connsiteX23" fmla="*/ 339352 w 1746818"/>
                  <a:gd name="connsiteY23" fmla="*/ 484825 h 545276"/>
                  <a:gd name="connsiteX24" fmla="*/ 366017 w 1746818"/>
                  <a:gd name="connsiteY24" fmla="*/ 466621 h 545276"/>
                  <a:gd name="connsiteX25" fmla="*/ 403684 w 1746818"/>
                  <a:gd name="connsiteY25" fmla="*/ 424386 h 545276"/>
                  <a:gd name="connsiteX26" fmla="*/ 407803 w 1746818"/>
                  <a:gd name="connsiteY26" fmla="*/ 421790 h 545276"/>
                  <a:gd name="connsiteX27" fmla="*/ 166084 w 1746818"/>
                  <a:gd name="connsiteY27" fmla="*/ 175719 h 545276"/>
                  <a:gd name="connsiteX28" fmla="*/ 166085 w 1746818"/>
                  <a:gd name="connsiteY28" fmla="*/ 175719 h 545276"/>
                  <a:gd name="connsiteX29" fmla="*/ 0 w 1746818"/>
                  <a:gd name="connsiteY29" fmla="*/ 6645 h 545276"/>
                  <a:gd name="connsiteX30" fmla="*/ 125114 w 1746818"/>
                  <a:gd name="connsiteY30" fmla="*/ 7434 h 54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6818" h="545276">
                    <a:moveTo>
                      <a:pt x="125114" y="0"/>
                    </a:moveTo>
                    <a:lnTo>
                      <a:pt x="229384" y="0"/>
                    </a:lnTo>
                    <a:lnTo>
                      <a:pt x="1159917" y="5870"/>
                    </a:lnTo>
                    <a:lnTo>
                      <a:pt x="1159658" y="16301"/>
                    </a:lnTo>
                    <a:lnTo>
                      <a:pt x="1159502" y="22673"/>
                    </a:lnTo>
                    <a:lnTo>
                      <a:pt x="1165052" y="27640"/>
                    </a:lnTo>
                    <a:lnTo>
                      <a:pt x="1165483" y="27011"/>
                    </a:lnTo>
                    <a:lnTo>
                      <a:pt x="1205802" y="0"/>
                    </a:lnTo>
                    <a:lnTo>
                      <a:pt x="1321179" y="0"/>
                    </a:lnTo>
                    <a:lnTo>
                      <a:pt x="1321578" y="9022"/>
                    </a:lnTo>
                    <a:lnTo>
                      <a:pt x="1358412" y="45719"/>
                    </a:lnTo>
                    <a:lnTo>
                      <a:pt x="125114" y="45719"/>
                    </a:lnTo>
                    <a:lnTo>
                      <a:pt x="125114" y="53811"/>
                    </a:lnTo>
                    <a:lnTo>
                      <a:pt x="1358412" y="53811"/>
                    </a:lnTo>
                    <a:lnTo>
                      <a:pt x="1504916" y="199773"/>
                    </a:lnTo>
                    <a:lnTo>
                      <a:pt x="1504916" y="199772"/>
                    </a:lnTo>
                    <a:lnTo>
                      <a:pt x="1746818" y="440779"/>
                    </a:lnTo>
                    <a:lnTo>
                      <a:pt x="1743150" y="443363"/>
                    </a:lnTo>
                    <a:cubicBezTo>
                      <a:pt x="1749877" y="450064"/>
                      <a:pt x="1723414" y="477984"/>
                      <a:pt x="1684046" y="505724"/>
                    </a:cubicBezTo>
                    <a:lnTo>
                      <a:pt x="1659014" y="521943"/>
                    </a:lnTo>
                    <a:lnTo>
                      <a:pt x="1655343" y="524322"/>
                    </a:lnTo>
                    <a:cubicBezTo>
                      <a:pt x="1627910" y="540508"/>
                      <a:pt x="1605630" y="548845"/>
                      <a:pt x="1600585" y="543820"/>
                    </a:cubicBezTo>
                    <a:lnTo>
                      <a:pt x="1549031" y="492456"/>
                    </a:lnTo>
                    <a:lnTo>
                      <a:pt x="339352" y="484825"/>
                    </a:lnTo>
                    <a:lnTo>
                      <a:pt x="366017" y="466621"/>
                    </a:lnTo>
                    <a:cubicBezTo>
                      <a:pt x="392895" y="446629"/>
                      <a:pt x="408725" y="429518"/>
                      <a:pt x="403684" y="424386"/>
                    </a:cubicBezTo>
                    <a:lnTo>
                      <a:pt x="407803" y="421790"/>
                    </a:lnTo>
                    <a:lnTo>
                      <a:pt x="166084" y="175719"/>
                    </a:lnTo>
                    <a:lnTo>
                      <a:pt x="166085" y="175719"/>
                    </a:lnTo>
                    <a:lnTo>
                      <a:pt x="0" y="6645"/>
                    </a:lnTo>
                    <a:lnTo>
                      <a:pt x="125114" y="7434"/>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2" name="Group 751">
                <a:extLst>
                  <a:ext uri="{FF2B5EF4-FFF2-40B4-BE49-F238E27FC236}">
                    <a16:creationId xmlns:a16="http://schemas.microsoft.com/office/drawing/2014/main" id="{98569E97-3A48-024E-A411-309564046D2E}"/>
                  </a:ext>
                </a:extLst>
              </p:cNvPr>
              <p:cNvGrpSpPr/>
              <p:nvPr/>
            </p:nvGrpSpPr>
            <p:grpSpPr>
              <a:xfrm>
                <a:off x="894042" y="1850234"/>
                <a:ext cx="1923626" cy="735222"/>
                <a:chOff x="894042" y="1850234"/>
                <a:chExt cx="1923626" cy="735222"/>
              </a:xfrm>
            </p:grpSpPr>
            <p:sp>
              <p:nvSpPr>
                <p:cNvPr id="753" name="Freeform 752">
                  <a:extLst>
                    <a:ext uri="{FF2B5EF4-FFF2-40B4-BE49-F238E27FC236}">
                      <a16:creationId xmlns:a16="http://schemas.microsoft.com/office/drawing/2014/main" id="{074FD3F8-007D-F245-BD75-26109689A710}"/>
                    </a:ext>
                  </a:extLst>
                </p:cNvPr>
                <p:cNvSpPr/>
                <p:nvPr/>
              </p:nvSpPr>
              <p:spPr>
                <a:xfrm rot="447647">
                  <a:off x="1295830" y="2192582"/>
                  <a:ext cx="1521838" cy="392874"/>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4" name="Group 753">
                  <a:extLst>
                    <a:ext uri="{FF2B5EF4-FFF2-40B4-BE49-F238E27FC236}">
                      <a16:creationId xmlns:a16="http://schemas.microsoft.com/office/drawing/2014/main" id="{248DBF03-334A-F840-BBCD-19C438C6F6BA}"/>
                    </a:ext>
                  </a:extLst>
                </p:cNvPr>
                <p:cNvGrpSpPr/>
                <p:nvPr/>
              </p:nvGrpSpPr>
              <p:grpSpPr>
                <a:xfrm>
                  <a:off x="894042" y="1850234"/>
                  <a:ext cx="482956" cy="661893"/>
                  <a:chOff x="894042" y="1850234"/>
                  <a:chExt cx="482956" cy="661893"/>
                </a:xfrm>
              </p:grpSpPr>
              <p:sp>
                <p:nvSpPr>
                  <p:cNvPr id="755" name="Freeform 754">
                    <a:extLst>
                      <a:ext uri="{FF2B5EF4-FFF2-40B4-BE49-F238E27FC236}">
                        <a16:creationId xmlns:a16="http://schemas.microsoft.com/office/drawing/2014/main" id="{9088CD1B-BACB-514C-B2A4-2C652E6A57C0}"/>
                      </a:ext>
                    </a:extLst>
                  </p:cNvPr>
                  <p:cNvSpPr/>
                  <p:nvPr/>
                </p:nvSpPr>
                <p:spPr>
                  <a:xfrm rot="14666252">
                    <a:off x="849614" y="1984744"/>
                    <a:ext cx="661893" cy="392874"/>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8D1DD48E-FA6A-4341-9FCD-B4EE53F7C090}"/>
                      </a:ext>
                    </a:extLst>
                  </p:cNvPr>
                  <p:cNvSpPr/>
                  <p:nvPr/>
                </p:nvSpPr>
                <p:spPr>
                  <a:xfrm>
                    <a:off x="894042" y="1868731"/>
                    <a:ext cx="160152" cy="17497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757" name="Freeform 756">
              <a:extLst>
                <a:ext uri="{FF2B5EF4-FFF2-40B4-BE49-F238E27FC236}">
                  <a16:creationId xmlns:a16="http://schemas.microsoft.com/office/drawing/2014/main" id="{640E438A-2B2A-C047-A767-1C9D63A040D3}"/>
                </a:ext>
              </a:extLst>
            </p:cNvPr>
            <p:cNvSpPr/>
            <p:nvPr/>
          </p:nvSpPr>
          <p:spPr>
            <a:xfrm flipH="1">
              <a:off x="8718552" y="2120873"/>
              <a:ext cx="1946070" cy="366576"/>
            </a:xfrm>
            <a:custGeom>
              <a:avLst/>
              <a:gdLst>
                <a:gd name="connsiteX0" fmla="*/ 0 w 1653457"/>
                <a:gd name="connsiteY0" fmla="*/ 0 h 339722"/>
                <a:gd name="connsiteX1" fmla="*/ 1312472 w 1653457"/>
                <a:gd name="connsiteY1" fmla="*/ 0 h 339722"/>
                <a:gd name="connsiteX2" fmla="*/ 1440582 w 1653457"/>
                <a:gd name="connsiteY2" fmla="*/ 127636 h 339722"/>
                <a:gd name="connsiteX3" fmla="*/ 1440582 w 1653457"/>
                <a:gd name="connsiteY3" fmla="*/ 127635 h 339722"/>
                <a:gd name="connsiteX4" fmla="*/ 1653457 w 1653457"/>
                <a:gd name="connsiteY4" fmla="*/ 339722 h 339722"/>
                <a:gd name="connsiteX5" fmla="*/ 333714 w 1653457"/>
                <a:gd name="connsiteY5" fmla="*/ 339722 h 339722"/>
                <a:gd name="connsiteX6" fmla="*/ 101750 w 1653457"/>
                <a:gd name="connsiteY6" fmla="*/ 103582 h 339722"/>
                <a:gd name="connsiteX7" fmla="*/ 101751 w 1653457"/>
                <a:gd name="connsiteY7" fmla="*/ 103582 h 339722"/>
                <a:gd name="connsiteX8" fmla="*/ 0 w 1653457"/>
                <a:gd name="connsiteY8" fmla="*/ 0 h 3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457" h="339722">
                  <a:moveTo>
                    <a:pt x="0" y="0"/>
                  </a:moveTo>
                  <a:lnTo>
                    <a:pt x="1312472" y="0"/>
                  </a:lnTo>
                  <a:lnTo>
                    <a:pt x="1440582" y="127636"/>
                  </a:lnTo>
                  <a:lnTo>
                    <a:pt x="1440582" y="127635"/>
                  </a:lnTo>
                  <a:lnTo>
                    <a:pt x="1653457" y="339722"/>
                  </a:lnTo>
                  <a:lnTo>
                    <a:pt x="333714" y="339722"/>
                  </a:lnTo>
                  <a:lnTo>
                    <a:pt x="101750" y="103582"/>
                  </a:lnTo>
                  <a:lnTo>
                    <a:pt x="101751" y="103582"/>
                  </a:lnTo>
                  <a:lnTo>
                    <a:pt x="0" y="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C85873E9-8554-F041-94C9-26A73B923E50}"/>
              </a:ext>
            </a:extLst>
          </p:cNvPr>
          <p:cNvGrpSpPr>
            <a:grpSpLocks noChangeAspect="1"/>
          </p:cNvGrpSpPr>
          <p:nvPr/>
        </p:nvGrpSpPr>
        <p:grpSpPr>
          <a:xfrm>
            <a:off x="-5476566" y="536942"/>
            <a:ext cx="12636315" cy="5486400"/>
            <a:chOff x="-2989895" y="466772"/>
            <a:chExt cx="14434618" cy="6267182"/>
          </a:xfrm>
        </p:grpSpPr>
        <p:grpSp>
          <p:nvGrpSpPr>
            <p:cNvPr id="2" name="Group 1">
              <a:extLst>
                <a:ext uri="{FF2B5EF4-FFF2-40B4-BE49-F238E27FC236}">
                  <a16:creationId xmlns:a16="http://schemas.microsoft.com/office/drawing/2014/main" id="{CF2E5B94-646E-9547-88EE-61DFFD69FA84}"/>
                </a:ext>
              </a:extLst>
            </p:cNvPr>
            <p:cNvGrpSpPr/>
            <p:nvPr/>
          </p:nvGrpSpPr>
          <p:grpSpPr>
            <a:xfrm>
              <a:off x="-2989895" y="4589430"/>
              <a:ext cx="14434618" cy="2144524"/>
              <a:chOff x="-3344737" y="4589430"/>
              <a:chExt cx="14434618" cy="2144524"/>
            </a:xfrm>
          </p:grpSpPr>
          <p:grpSp>
            <p:nvGrpSpPr>
              <p:cNvPr id="3" name="Group 2">
                <a:extLst>
                  <a:ext uri="{FF2B5EF4-FFF2-40B4-BE49-F238E27FC236}">
                    <a16:creationId xmlns:a16="http://schemas.microsoft.com/office/drawing/2014/main" id="{5C092CDD-8502-D247-B7A3-2746D0729FDD}"/>
                  </a:ext>
                </a:extLst>
              </p:cNvPr>
              <p:cNvGrpSpPr/>
              <p:nvPr/>
            </p:nvGrpSpPr>
            <p:grpSpPr>
              <a:xfrm flipH="1">
                <a:off x="3106509" y="4602271"/>
                <a:ext cx="7983372" cy="2131683"/>
                <a:chOff x="766169" y="3989498"/>
                <a:chExt cx="6396752" cy="1344663"/>
              </a:xfrm>
            </p:grpSpPr>
            <p:sp>
              <p:nvSpPr>
                <p:cNvPr id="8" name="Freeform 7">
                  <a:extLst>
                    <a:ext uri="{FF2B5EF4-FFF2-40B4-BE49-F238E27FC236}">
                      <a16:creationId xmlns:a16="http://schemas.microsoft.com/office/drawing/2014/main" id="{9E901A1F-1A70-6F49-AC8C-3784455683A7}"/>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B645A108-6B4F-4A4C-BD3A-D242264ED7BF}"/>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7E7A6BB4-7A6F-DD4B-9F8C-2F560FECA3E0}"/>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52BFCB7-7318-5247-BF60-CEEF334150C5}"/>
                  </a:ext>
                </a:extLst>
              </p:cNvPr>
              <p:cNvGrpSpPr/>
              <p:nvPr/>
            </p:nvGrpSpPr>
            <p:grpSpPr>
              <a:xfrm flipH="1">
                <a:off x="-3344737" y="4589430"/>
                <a:ext cx="7983372" cy="2131683"/>
                <a:chOff x="766169" y="3989498"/>
                <a:chExt cx="6396752" cy="1344663"/>
              </a:xfrm>
            </p:grpSpPr>
            <p:sp>
              <p:nvSpPr>
                <p:cNvPr id="5" name="Freeform 4">
                  <a:extLst>
                    <a:ext uri="{FF2B5EF4-FFF2-40B4-BE49-F238E27FC236}">
                      <a16:creationId xmlns:a16="http://schemas.microsoft.com/office/drawing/2014/main" id="{1F5C356B-CB91-5747-A154-D6D3891F16F4}"/>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4C3DEEB-76D5-A945-BA87-B924228BA9A6}"/>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E0E6413D-A1C0-5748-BDCE-A60E952F6DF9}"/>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AB6BA3C3-91F6-CA49-889F-AB667E45905C}"/>
                </a:ext>
              </a:extLst>
            </p:cNvPr>
            <p:cNvGrpSpPr/>
            <p:nvPr/>
          </p:nvGrpSpPr>
          <p:grpSpPr>
            <a:xfrm>
              <a:off x="5538295" y="466772"/>
              <a:ext cx="3079841" cy="5149434"/>
              <a:chOff x="523690" y="974641"/>
              <a:chExt cx="3079841" cy="5149434"/>
            </a:xfrm>
          </p:grpSpPr>
          <p:grpSp>
            <p:nvGrpSpPr>
              <p:cNvPr id="12" name="Group 11">
                <a:extLst>
                  <a:ext uri="{FF2B5EF4-FFF2-40B4-BE49-F238E27FC236}">
                    <a16:creationId xmlns:a16="http://schemas.microsoft.com/office/drawing/2014/main" id="{935E1CA0-C862-5043-B632-FB4F7F87C48A}"/>
                  </a:ext>
                </a:extLst>
              </p:cNvPr>
              <p:cNvGrpSpPr/>
              <p:nvPr/>
            </p:nvGrpSpPr>
            <p:grpSpPr>
              <a:xfrm>
                <a:off x="523690" y="974641"/>
                <a:ext cx="2662867" cy="5052308"/>
                <a:chOff x="523690" y="974641"/>
                <a:chExt cx="2662867" cy="5052308"/>
              </a:xfrm>
            </p:grpSpPr>
            <p:grpSp>
              <p:nvGrpSpPr>
                <p:cNvPr id="31" name="Group 30">
                  <a:extLst>
                    <a:ext uri="{FF2B5EF4-FFF2-40B4-BE49-F238E27FC236}">
                      <a16:creationId xmlns:a16="http://schemas.microsoft.com/office/drawing/2014/main" id="{143D9CE0-1057-2449-AD97-5967587E8D74}"/>
                    </a:ext>
                  </a:extLst>
                </p:cNvPr>
                <p:cNvGrpSpPr/>
                <p:nvPr/>
              </p:nvGrpSpPr>
              <p:grpSpPr>
                <a:xfrm rot="3830598" flipH="1">
                  <a:off x="885396" y="1504800"/>
                  <a:ext cx="1964500" cy="1789707"/>
                  <a:chOff x="8358582" y="2140669"/>
                  <a:chExt cx="1964500" cy="1789707"/>
                </a:xfrm>
              </p:grpSpPr>
              <p:grpSp>
                <p:nvGrpSpPr>
                  <p:cNvPr id="89" name="Group 88">
                    <a:extLst>
                      <a:ext uri="{FF2B5EF4-FFF2-40B4-BE49-F238E27FC236}">
                        <a16:creationId xmlns:a16="http://schemas.microsoft.com/office/drawing/2014/main" id="{F73E0B09-7788-3345-8153-5C7CC981C577}"/>
                      </a:ext>
                    </a:extLst>
                  </p:cNvPr>
                  <p:cNvGrpSpPr/>
                  <p:nvPr/>
                </p:nvGrpSpPr>
                <p:grpSpPr>
                  <a:xfrm rot="3644139">
                    <a:off x="8461617" y="2699096"/>
                    <a:ext cx="1128245" cy="1334316"/>
                    <a:chOff x="9366160" y="1720600"/>
                    <a:chExt cx="1128245" cy="1334316"/>
                  </a:xfrm>
                </p:grpSpPr>
                <p:sp>
                  <p:nvSpPr>
                    <p:cNvPr id="93" name="Freeform 92">
                      <a:extLst>
                        <a:ext uri="{FF2B5EF4-FFF2-40B4-BE49-F238E27FC236}">
                          <a16:creationId xmlns:a16="http://schemas.microsoft.com/office/drawing/2014/main" id="{BDB73F81-1C6E-7E42-ADFC-ECFC2A059537}"/>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03CCAF67-2E35-FC49-BBF4-590AB6B54BF5}"/>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CDAA9E2-0CA7-8148-831D-CC99BFC00F09}"/>
                      </a:ext>
                    </a:extLst>
                  </p:cNvPr>
                  <p:cNvGrpSpPr/>
                  <p:nvPr/>
                </p:nvGrpSpPr>
                <p:grpSpPr>
                  <a:xfrm rot="14496087">
                    <a:off x="9091801" y="2037634"/>
                    <a:ext cx="1128245" cy="1334316"/>
                    <a:chOff x="9366160" y="1720600"/>
                    <a:chExt cx="1128245" cy="1334316"/>
                  </a:xfrm>
                </p:grpSpPr>
                <p:sp>
                  <p:nvSpPr>
                    <p:cNvPr id="91" name="Freeform 90">
                      <a:extLst>
                        <a:ext uri="{FF2B5EF4-FFF2-40B4-BE49-F238E27FC236}">
                          <a16:creationId xmlns:a16="http://schemas.microsoft.com/office/drawing/2014/main" id="{D3AB14CF-0E3A-0D4C-9AF5-3D6798365D0F}"/>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6DA37B59-13A0-1142-B60F-DAA857A41E8B}"/>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Freeform 31">
                  <a:extLst>
                    <a:ext uri="{FF2B5EF4-FFF2-40B4-BE49-F238E27FC236}">
                      <a16:creationId xmlns:a16="http://schemas.microsoft.com/office/drawing/2014/main" id="{441E2F06-A960-1D4E-ADF2-E535241D5248}"/>
                    </a:ext>
                  </a:extLst>
                </p:cNvPr>
                <p:cNvSpPr/>
                <p:nvPr/>
              </p:nvSpPr>
              <p:spPr>
                <a:xfrm rot="4312550" flipH="1">
                  <a:off x="902155" y="4914816"/>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A07A861F-4495-3143-9A27-FE32CC9B03F3}"/>
                    </a:ext>
                  </a:extLst>
                </p:cNvPr>
                <p:cNvSpPr/>
                <p:nvPr/>
              </p:nvSpPr>
              <p:spPr>
                <a:xfrm rot="3056894" flipH="1">
                  <a:off x="1224513" y="3574850"/>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8D2326AB-C11E-854D-9E68-E854E21A8D21}"/>
                    </a:ext>
                  </a:extLst>
                </p:cNvPr>
                <p:cNvSpPr/>
                <p:nvPr/>
              </p:nvSpPr>
              <p:spPr>
                <a:xfrm flipH="1">
                  <a:off x="1738215" y="3584566"/>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4489182-94F9-7742-9A25-26143ED97048}"/>
                    </a:ext>
                  </a:extLst>
                </p:cNvPr>
                <p:cNvGrpSpPr/>
                <p:nvPr/>
              </p:nvGrpSpPr>
              <p:grpSpPr>
                <a:xfrm flipH="1">
                  <a:off x="573153" y="974641"/>
                  <a:ext cx="1884751" cy="2612329"/>
                  <a:chOff x="6034425" y="644672"/>
                  <a:chExt cx="1884751" cy="2612329"/>
                </a:xfrm>
              </p:grpSpPr>
              <p:grpSp>
                <p:nvGrpSpPr>
                  <p:cNvPr id="62" name="Group 61">
                    <a:extLst>
                      <a:ext uri="{FF2B5EF4-FFF2-40B4-BE49-F238E27FC236}">
                        <a16:creationId xmlns:a16="http://schemas.microsoft.com/office/drawing/2014/main" id="{9F61947F-61C2-EF42-8693-28227872DF4D}"/>
                      </a:ext>
                    </a:extLst>
                  </p:cNvPr>
                  <p:cNvGrpSpPr/>
                  <p:nvPr/>
                </p:nvGrpSpPr>
                <p:grpSpPr>
                  <a:xfrm>
                    <a:off x="6196998" y="644672"/>
                    <a:ext cx="1722178" cy="1086334"/>
                    <a:chOff x="3612837" y="1421659"/>
                    <a:chExt cx="2817966" cy="1724497"/>
                  </a:xfrm>
                </p:grpSpPr>
                <p:sp>
                  <p:nvSpPr>
                    <p:cNvPr id="71" name="Oval 70">
                      <a:extLst>
                        <a:ext uri="{FF2B5EF4-FFF2-40B4-BE49-F238E27FC236}">
                          <a16:creationId xmlns:a16="http://schemas.microsoft.com/office/drawing/2014/main" id="{B0BE5817-BA0E-6C4D-ABC0-36157098F3C0}"/>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CF79D3F6-44C8-464D-991F-72F26C746134}"/>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D832F60-50A6-DC4A-9F81-78D96633BC2D}"/>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DF0A63D-C82E-9C40-8AC5-CF5B5005655F}"/>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3FA3571-D74C-864C-B095-E6F8ED6AAAA0}"/>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4CC22CE-1269-6F4B-8124-93E6EB29DA36}"/>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2996FB7-E402-E44C-9529-89F3207B583A}"/>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1611D9C-2A44-A546-8666-26DEF55E0A61}"/>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225E18-8BAC-6D4F-85C1-9BB6935B034D}"/>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9BDD2FF-8B3E-AA40-8E5C-7BFFB75913D7}"/>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AC8C64C-A9F8-CD45-83EF-1CD69A957505}"/>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C501BD78-5BAC-AE46-99A4-811E3EE20061}"/>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21E85487-1116-E14F-8D5E-45D567E660CA}"/>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Freeform 83">
                      <a:extLst>
                        <a:ext uri="{FF2B5EF4-FFF2-40B4-BE49-F238E27FC236}">
                          <a16:creationId xmlns:a16="http://schemas.microsoft.com/office/drawing/2014/main" id="{4A281825-5EC4-3C4A-A365-790C8F34778D}"/>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16801BB3-8D6B-7347-B26C-A0419E7518E1}"/>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E0FDC00F-BEF2-FF41-AA9A-B8FFD0DA845B}"/>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18A4FA27-39FE-1647-9EFF-06FFA4A36B54}"/>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2766046D-7734-114D-854F-E6794A9C4266}"/>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9484D31-B179-5948-B4D0-01BD9512333E}"/>
                      </a:ext>
                    </a:extLst>
                  </p:cNvPr>
                  <p:cNvGrpSpPr/>
                  <p:nvPr/>
                </p:nvGrpSpPr>
                <p:grpSpPr>
                  <a:xfrm>
                    <a:off x="6034425" y="1706665"/>
                    <a:ext cx="857219" cy="1550336"/>
                    <a:chOff x="7406025" y="1843653"/>
                    <a:chExt cx="857219" cy="1550336"/>
                  </a:xfrm>
                </p:grpSpPr>
                <p:grpSp>
                  <p:nvGrpSpPr>
                    <p:cNvPr id="64" name="Group 63">
                      <a:extLst>
                        <a:ext uri="{FF2B5EF4-FFF2-40B4-BE49-F238E27FC236}">
                          <a16:creationId xmlns:a16="http://schemas.microsoft.com/office/drawing/2014/main" id="{5ACF8027-260E-5142-B463-0E83EB76B634}"/>
                        </a:ext>
                      </a:extLst>
                    </p:cNvPr>
                    <p:cNvGrpSpPr/>
                    <p:nvPr/>
                  </p:nvGrpSpPr>
                  <p:grpSpPr>
                    <a:xfrm>
                      <a:off x="7406025" y="1843653"/>
                      <a:ext cx="857219" cy="1547161"/>
                      <a:chOff x="7428794" y="1840478"/>
                      <a:chExt cx="737706" cy="1547161"/>
                    </a:xfrm>
                  </p:grpSpPr>
                  <p:sp>
                    <p:nvSpPr>
                      <p:cNvPr id="66" name="Arc 65">
                        <a:extLst>
                          <a:ext uri="{FF2B5EF4-FFF2-40B4-BE49-F238E27FC236}">
                            <a16:creationId xmlns:a16="http://schemas.microsoft.com/office/drawing/2014/main" id="{D4F288BC-188E-2149-9990-84D027D68653}"/>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7" name="Group 66">
                        <a:extLst>
                          <a:ext uri="{FF2B5EF4-FFF2-40B4-BE49-F238E27FC236}">
                            <a16:creationId xmlns:a16="http://schemas.microsoft.com/office/drawing/2014/main" id="{970EFF9B-1FA6-7D4C-9565-EBAD9076CEC7}"/>
                          </a:ext>
                        </a:extLst>
                      </p:cNvPr>
                      <p:cNvGrpSpPr/>
                      <p:nvPr/>
                    </p:nvGrpSpPr>
                    <p:grpSpPr>
                      <a:xfrm>
                        <a:off x="7428794" y="1840478"/>
                        <a:ext cx="676987" cy="1547161"/>
                        <a:chOff x="7428794" y="1840478"/>
                        <a:chExt cx="676987" cy="1547161"/>
                      </a:xfrm>
                    </p:grpSpPr>
                    <p:sp>
                      <p:nvSpPr>
                        <p:cNvPr id="69" name="Freeform 68">
                          <a:extLst>
                            <a:ext uri="{FF2B5EF4-FFF2-40B4-BE49-F238E27FC236}">
                              <a16:creationId xmlns:a16="http://schemas.microsoft.com/office/drawing/2014/main" id="{B0B0DF14-A3A4-224B-AABC-5D0C1A683F25}"/>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B3D4B96-C03D-A14A-B282-B9218116B472}"/>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Arc 67">
                        <a:extLst>
                          <a:ext uri="{FF2B5EF4-FFF2-40B4-BE49-F238E27FC236}">
                            <a16:creationId xmlns:a16="http://schemas.microsoft.com/office/drawing/2014/main" id="{98B5EED9-2FCE-3D4A-ACB9-3B689540085E}"/>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05EC200C-9BCC-4A4E-BE08-10B2C73F4314}"/>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A970A96C-CC76-214A-9BC2-EC84F9264A1D}"/>
                    </a:ext>
                  </a:extLst>
                </p:cNvPr>
                <p:cNvGrpSpPr/>
                <p:nvPr/>
              </p:nvGrpSpPr>
              <p:grpSpPr>
                <a:xfrm rot="2632362" flipH="1">
                  <a:off x="523690" y="5746679"/>
                  <a:ext cx="619118" cy="280270"/>
                  <a:chOff x="6745184" y="5358640"/>
                  <a:chExt cx="1002074" cy="389018"/>
                </a:xfrm>
              </p:grpSpPr>
              <p:grpSp>
                <p:nvGrpSpPr>
                  <p:cNvPr id="45" name="Group 44">
                    <a:extLst>
                      <a:ext uri="{FF2B5EF4-FFF2-40B4-BE49-F238E27FC236}">
                        <a16:creationId xmlns:a16="http://schemas.microsoft.com/office/drawing/2014/main" id="{91604ADC-3BE1-4E4B-94FC-CF89F582F078}"/>
                      </a:ext>
                    </a:extLst>
                  </p:cNvPr>
                  <p:cNvGrpSpPr/>
                  <p:nvPr/>
                </p:nvGrpSpPr>
                <p:grpSpPr>
                  <a:xfrm>
                    <a:off x="6745184" y="5358640"/>
                    <a:ext cx="1002074" cy="389018"/>
                    <a:chOff x="6745184" y="5358640"/>
                    <a:chExt cx="1002074" cy="389018"/>
                  </a:xfrm>
                </p:grpSpPr>
                <p:grpSp>
                  <p:nvGrpSpPr>
                    <p:cNvPr id="56" name="Group 55">
                      <a:extLst>
                        <a:ext uri="{FF2B5EF4-FFF2-40B4-BE49-F238E27FC236}">
                          <a16:creationId xmlns:a16="http://schemas.microsoft.com/office/drawing/2014/main" id="{DBB618BC-BB7B-F44B-BDE7-5FF9F8D960A8}"/>
                        </a:ext>
                      </a:extLst>
                    </p:cNvPr>
                    <p:cNvGrpSpPr/>
                    <p:nvPr/>
                  </p:nvGrpSpPr>
                  <p:grpSpPr>
                    <a:xfrm>
                      <a:off x="6745184" y="5358640"/>
                      <a:ext cx="1002074" cy="389018"/>
                      <a:chOff x="6745184" y="5358640"/>
                      <a:chExt cx="1002074" cy="389018"/>
                    </a:xfrm>
                  </p:grpSpPr>
                  <p:grpSp>
                    <p:nvGrpSpPr>
                      <p:cNvPr id="58" name="Group 57">
                        <a:extLst>
                          <a:ext uri="{FF2B5EF4-FFF2-40B4-BE49-F238E27FC236}">
                            <a16:creationId xmlns:a16="http://schemas.microsoft.com/office/drawing/2014/main" id="{8A07DF09-F569-D44F-954A-A4977875AC34}"/>
                          </a:ext>
                        </a:extLst>
                      </p:cNvPr>
                      <p:cNvGrpSpPr/>
                      <p:nvPr/>
                    </p:nvGrpSpPr>
                    <p:grpSpPr>
                      <a:xfrm>
                        <a:off x="6745184" y="5521402"/>
                        <a:ext cx="1002074" cy="226256"/>
                        <a:chOff x="6745184" y="5521402"/>
                        <a:chExt cx="1002074" cy="226256"/>
                      </a:xfrm>
                    </p:grpSpPr>
                    <p:sp>
                      <p:nvSpPr>
                        <p:cNvPr id="60" name="Oval 59">
                          <a:extLst>
                            <a:ext uri="{FF2B5EF4-FFF2-40B4-BE49-F238E27FC236}">
                              <a16:creationId xmlns:a16="http://schemas.microsoft.com/office/drawing/2014/main" id="{8C60BC64-0A2E-1143-BBC7-E806A33273D8}"/>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92008CD-06B4-4841-8326-5E32BA98AEE2}"/>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58">
                        <a:extLst>
                          <a:ext uri="{FF2B5EF4-FFF2-40B4-BE49-F238E27FC236}">
                            <a16:creationId xmlns:a16="http://schemas.microsoft.com/office/drawing/2014/main" id="{39D36899-B2AC-A343-A3BE-58B868ED5A25}"/>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56">
                      <a:extLst>
                        <a:ext uri="{FF2B5EF4-FFF2-40B4-BE49-F238E27FC236}">
                          <a16:creationId xmlns:a16="http://schemas.microsoft.com/office/drawing/2014/main" id="{03E81A63-2083-0E41-8833-0A9859050DE8}"/>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9B947C0-30C9-3C41-83BB-1C6B1DEB618E}"/>
                      </a:ext>
                    </a:extLst>
                  </p:cNvPr>
                  <p:cNvGrpSpPr/>
                  <p:nvPr/>
                </p:nvGrpSpPr>
                <p:grpSpPr>
                  <a:xfrm rot="3605345">
                    <a:off x="7146217" y="5353406"/>
                    <a:ext cx="99514" cy="223347"/>
                    <a:chOff x="8142783" y="5187730"/>
                    <a:chExt cx="99514" cy="223347"/>
                  </a:xfrm>
                </p:grpSpPr>
                <p:grpSp>
                  <p:nvGrpSpPr>
                    <p:cNvPr id="47" name="Group 46">
                      <a:extLst>
                        <a:ext uri="{FF2B5EF4-FFF2-40B4-BE49-F238E27FC236}">
                          <a16:creationId xmlns:a16="http://schemas.microsoft.com/office/drawing/2014/main" id="{E90FA8B5-FB04-794D-A760-EFE2886F66F6}"/>
                        </a:ext>
                      </a:extLst>
                    </p:cNvPr>
                    <p:cNvGrpSpPr/>
                    <p:nvPr/>
                  </p:nvGrpSpPr>
                  <p:grpSpPr>
                    <a:xfrm>
                      <a:off x="8146057" y="5187730"/>
                      <a:ext cx="90792" cy="75391"/>
                      <a:chOff x="8307421" y="5466589"/>
                      <a:chExt cx="90792" cy="75391"/>
                    </a:xfrm>
                  </p:grpSpPr>
                  <p:cxnSp>
                    <p:nvCxnSpPr>
                      <p:cNvPr id="54" name="Straight Connector 53">
                        <a:extLst>
                          <a:ext uri="{FF2B5EF4-FFF2-40B4-BE49-F238E27FC236}">
                            <a16:creationId xmlns:a16="http://schemas.microsoft.com/office/drawing/2014/main" id="{4938A2AD-32A6-9E47-A770-3D43049EB0A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E1F2D5-BAFB-874E-9530-E3C26D91B27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1AC79AB-D7E5-5048-977A-1944B7DAD853}"/>
                        </a:ext>
                      </a:extLst>
                    </p:cNvPr>
                    <p:cNvGrpSpPr/>
                    <p:nvPr/>
                  </p:nvGrpSpPr>
                  <p:grpSpPr>
                    <a:xfrm>
                      <a:off x="8142783" y="5262451"/>
                      <a:ext cx="90792" cy="75391"/>
                      <a:chOff x="8307421" y="5466589"/>
                      <a:chExt cx="90792" cy="75391"/>
                    </a:xfrm>
                  </p:grpSpPr>
                  <p:cxnSp>
                    <p:nvCxnSpPr>
                      <p:cNvPr id="52" name="Straight Connector 51">
                        <a:extLst>
                          <a:ext uri="{FF2B5EF4-FFF2-40B4-BE49-F238E27FC236}">
                            <a16:creationId xmlns:a16="http://schemas.microsoft.com/office/drawing/2014/main" id="{C8C85017-87B2-184D-9A84-8BB21FEBD4A1}"/>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708290-B37B-C645-9B41-9F244B131751}"/>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2B182A2-1286-444B-9402-C324BA95FEC5}"/>
                        </a:ext>
                      </a:extLst>
                    </p:cNvPr>
                    <p:cNvGrpSpPr/>
                    <p:nvPr/>
                  </p:nvGrpSpPr>
                  <p:grpSpPr>
                    <a:xfrm>
                      <a:off x="8151505" y="5335686"/>
                      <a:ext cx="90792" cy="75391"/>
                      <a:chOff x="8307421" y="5466589"/>
                      <a:chExt cx="90792" cy="75391"/>
                    </a:xfrm>
                  </p:grpSpPr>
                  <p:cxnSp>
                    <p:nvCxnSpPr>
                      <p:cNvPr id="50" name="Straight Connector 49">
                        <a:extLst>
                          <a:ext uri="{FF2B5EF4-FFF2-40B4-BE49-F238E27FC236}">
                            <a16:creationId xmlns:a16="http://schemas.microsoft.com/office/drawing/2014/main" id="{5650B2A3-6A85-3A47-889E-8ED63FEC474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AF268D-C200-0243-9E55-6F54695BD7C5}"/>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37" name="Group 36">
                  <a:extLst>
                    <a:ext uri="{FF2B5EF4-FFF2-40B4-BE49-F238E27FC236}">
                      <a16:creationId xmlns:a16="http://schemas.microsoft.com/office/drawing/2014/main" id="{38ADC4BB-28FA-C545-A7CB-22098354B6E9}"/>
                    </a:ext>
                  </a:extLst>
                </p:cNvPr>
                <p:cNvGrpSpPr/>
                <p:nvPr/>
              </p:nvGrpSpPr>
              <p:grpSpPr>
                <a:xfrm rot="20928989" flipH="1">
                  <a:off x="912713" y="1606675"/>
                  <a:ext cx="1964500" cy="1789707"/>
                  <a:chOff x="8358582" y="2140669"/>
                  <a:chExt cx="1964500" cy="1789707"/>
                </a:xfrm>
              </p:grpSpPr>
              <p:grpSp>
                <p:nvGrpSpPr>
                  <p:cNvPr id="39" name="Group 38">
                    <a:extLst>
                      <a:ext uri="{FF2B5EF4-FFF2-40B4-BE49-F238E27FC236}">
                        <a16:creationId xmlns:a16="http://schemas.microsoft.com/office/drawing/2014/main" id="{C2FD2D39-8ED8-B640-843F-AC801D472F82}"/>
                      </a:ext>
                    </a:extLst>
                  </p:cNvPr>
                  <p:cNvGrpSpPr/>
                  <p:nvPr/>
                </p:nvGrpSpPr>
                <p:grpSpPr>
                  <a:xfrm rot="3644139">
                    <a:off x="8461617" y="2699096"/>
                    <a:ext cx="1128245" cy="1334316"/>
                    <a:chOff x="9366160" y="1720600"/>
                    <a:chExt cx="1128245" cy="1334316"/>
                  </a:xfrm>
                </p:grpSpPr>
                <p:sp>
                  <p:nvSpPr>
                    <p:cNvPr id="43" name="Freeform 42">
                      <a:extLst>
                        <a:ext uri="{FF2B5EF4-FFF2-40B4-BE49-F238E27FC236}">
                          <a16:creationId xmlns:a16="http://schemas.microsoft.com/office/drawing/2014/main" id="{6A9FF3D0-4E87-C94F-A5AF-71BA20A62610}"/>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C96CC88-D9E7-3047-8ABD-B37B6159ACD1}"/>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1C84EB4-B0F6-D942-9B92-E4E6D3129921}"/>
                      </a:ext>
                    </a:extLst>
                  </p:cNvPr>
                  <p:cNvGrpSpPr/>
                  <p:nvPr/>
                </p:nvGrpSpPr>
                <p:grpSpPr>
                  <a:xfrm rot="14496087">
                    <a:off x="9091801" y="2037634"/>
                    <a:ext cx="1128245" cy="1334316"/>
                    <a:chOff x="9366160" y="1720600"/>
                    <a:chExt cx="1128245" cy="1334316"/>
                  </a:xfrm>
                </p:grpSpPr>
                <p:sp>
                  <p:nvSpPr>
                    <p:cNvPr id="41" name="Freeform 40">
                      <a:extLst>
                        <a:ext uri="{FF2B5EF4-FFF2-40B4-BE49-F238E27FC236}">
                          <a16:creationId xmlns:a16="http://schemas.microsoft.com/office/drawing/2014/main" id="{4F619B83-0C19-1841-AC1C-DD29DD8BF626}"/>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BCA5681A-321F-3D4E-90C8-85AE5F43EB94}"/>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Freeform 37">
                  <a:extLst>
                    <a:ext uri="{FF2B5EF4-FFF2-40B4-BE49-F238E27FC236}">
                      <a16:creationId xmlns:a16="http://schemas.microsoft.com/office/drawing/2014/main" id="{E45BCBEF-5F4B-FF4C-870C-8BD0338F8772}"/>
                    </a:ext>
                  </a:extLst>
                </p:cNvPr>
                <p:cNvSpPr/>
                <p:nvPr/>
              </p:nvSpPr>
              <p:spPr>
                <a:xfrm flipH="1">
                  <a:off x="2661823" y="4971683"/>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E79B0474-1B36-F140-A168-2435EA494196}"/>
                  </a:ext>
                </a:extLst>
              </p:cNvPr>
              <p:cNvGrpSpPr/>
              <p:nvPr/>
            </p:nvGrpSpPr>
            <p:grpSpPr>
              <a:xfrm rot="20302718" flipH="1">
                <a:off x="2984413" y="5843805"/>
                <a:ext cx="619118" cy="280270"/>
                <a:chOff x="6745184" y="5358640"/>
                <a:chExt cx="1002074" cy="389018"/>
              </a:xfrm>
            </p:grpSpPr>
            <p:grpSp>
              <p:nvGrpSpPr>
                <p:cNvPr id="14" name="Group 13">
                  <a:extLst>
                    <a:ext uri="{FF2B5EF4-FFF2-40B4-BE49-F238E27FC236}">
                      <a16:creationId xmlns:a16="http://schemas.microsoft.com/office/drawing/2014/main" id="{D8712CC1-5391-DC47-BD24-4FDB65001BBA}"/>
                    </a:ext>
                  </a:extLst>
                </p:cNvPr>
                <p:cNvGrpSpPr/>
                <p:nvPr/>
              </p:nvGrpSpPr>
              <p:grpSpPr>
                <a:xfrm>
                  <a:off x="6745184" y="5358640"/>
                  <a:ext cx="1002074" cy="389018"/>
                  <a:chOff x="6745184" y="5358640"/>
                  <a:chExt cx="1002074" cy="389018"/>
                </a:xfrm>
              </p:grpSpPr>
              <p:grpSp>
                <p:nvGrpSpPr>
                  <p:cNvPr id="25" name="Group 24">
                    <a:extLst>
                      <a:ext uri="{FF2B5EF4-FFF2-40B4-BE49-F238E27FC236}">
                        <a16:creationId xmlns:a16="http://schemas.microsoft.com/office/drawing/2014/main" id="{BF6B5807-399B-DA44-A0C3-E20D78F2DC90}"/>
                      </a:ext>
                    </a:extLst>
                  </p:cNvPr>
                  <p:cNvGrpSpPr/>
                  <p:nvPr/>
                </p:nvGrpSpPr>
                <p:grpSpPr>
                  <a:xfrm>
                    <a:off x="6745184" y="5358640"/>
                    <a:ext cx="1002074" cy="389018"/>
                    <a:chOff x="6745184" y="5358640"/>
                    <a:chExt cx="1002074" cy="389018"/>
                  </a:xfrm>
                </p:grpSpPr>
                <p:grpSp>
                  <p:nvGrpSpPr>
                    <p:cNvPr id="27" name="Group 26">
                      <a:extLst>
                        <a:ext uri="{FF2B5EF4-FFF2-40B4-BE49-F238E27FC236}">
                          <a16:creationId xmlns:a16="http://schemas.microsoft.com/office/drawing/2014/main" id="{ADD70216-438F-C34B-AF7E-3C128CDCA153}"/>
                        </a:ext>
                      </a:extLst>
                    </p:cNvPr>
                    <p:cNvGrpSpPr/>
                    <p:nvPr/>
                  </p:nvGrpSpPr>
                  <p:grpSpPr>
                    <a:xfrm>
                      <a:off x="6745184" y="5521402"/>
                      <a:ext cx="1002074" cy="226256"/>
                      <a:chOff x="6745184" y="5521402"/>
                      <a:chExt cx="1002074" cy="226256"/>
                    </a:xfrm>
                  </p:grpSpPr>
                  <p:sp>
                    <p:nvSpPr>
                      <p:cNvPr id="29" name="Oval 28">
                        <a:extLst>
                          <a:ext uri="{FF2B5EF4-FFF2-40B4-BE49-F238E27FC236}">
                            <a16:creationId xmlns:a16="http://schemas.microsoft.com/office/drawing/2014/main" id="{FDB881A6-57C4-8E43-BAC5-8BFFF17533B6}"/>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825894B-F6AF-F24A-9A8C-6E28C1D926B7}"/>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a:extLst>
                        <a:ext uri="{FF2B5EF4-FFF2-40B4-BE49-F238E27FC236}">
                          <a16:creationId xmlns:a16="http://schemas.microsoft.com/office/drawing/2014/main" id="{453ABAE4-5D64-5949-9C34-BDBC29DD752E}"/>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a:extLst>
                      <a:ext uri="{FF2B5EF4-FFF2-40B4-BE49-F238E27FC236}">
                        <a16:creationId xmlns:a16="http://schemas.microsoft.com/office/drawing/2014/main" id="{BC032F52-7C94-8C40-A2E8-6E02D747B944}"/>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2FBCD69-B881-734F-9530-35F78D921DD4}"/>
                    </a:ext>
                  </a:extLst>
                </p:cNvPr>
                <p:cNvGrpSpPr/>
                <p:nvPr/>
              </p:nvGrpSpPr>
              <p:grpSpPr>
                <a:xfrm rot="3605345">
                  <a:off x="7146217" y="5353406"/>
                  <a:ext cx="99514" cy="223347"/>
                  <a:chOff x="8142783" y="5187730"/>
                  <a:chExt cx="99514" cy="223347"/>
                </a:xfrm>
              </p:grpSpPr>
              <p:grpSp>
                <p:nvGrpSpPr>
                  <p:cNvPr id="16" name="Group 15">
                    <a:extLst>
                      <a:ext uri="{FF2B5EF4-FFF2-40B4-BE49-F238E27FC236}">
                        <a16:creationId xmlns:a16="http://schemas.microsoft.com/office/drawing/2014/main" id="{A7457807-F7FA-3042-88F3-F5DB392DB397}"/>
                      </a:ext>
                    </a:extLst>
                  </p:cNvPr>
                  <p:cNvGrpSpPr/>
                  <p:nvPr/>
                </p:nvGrpSpPr>
                <p:grpSpPr>
                  <a:xfrm>
                    <a:off x="8146057" y="5187730"/>
                    <a:ext cx="90792" cy="75391"/>
                    <a:chOff x="8307421" y="5466589"/>
                    <a:chExt cx="90792" cy="75391"/>
                  </a:xfrm>
                </p:grpSpPr>
                <p:cxnSp>
                  <p:nvCxnSpPr>
                    <p:cNvPr id="23" name="Straight Connector 22">
                      <a:extLst>
                        <a:ext uri="{FF2B5EF4-FFF2-40B4-BE49-F238E27FC236}">
                          <a16:creationId xmlns:a16="http://schemas.microsoft.com/office/drawing/2014/main" id="{766F3546-6BEF-9A44-83EE-4AAAAE19476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5EC27F-0122-764E-9786-6E2B60AA2E3E}"/>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C78119-E67A-B84E-8A84-361EA49746DE}"/>
                      </a:ext>
                    </a:extLst>
                  </p:cNvPr>
                  <p:cNvGrpSpPr/>
                  <p:nvPr/>
                </p:nvGrpSpPr>
                <p:grpSpPr>
                  <a:xfrm>
                    <a:off x="8142783" y="5262451"/>
                    <a:ext cx="90792" cy="75391"/>
                    <a:chOff x="8307421" y="5466589"/>
                    <a:chExt cx="90792" cy="75391"/>
                  </a:xfrm>
                </p:grpSpPr>
                <p:cxnSp>
                  <p:nvCxnSpPr>
                    <p:cNvPr id="21" name="Straight Connector 20">
                      <a:extLst>
                        <a:ext uri="{FF2B5EF4-FFF2-40B4-BE49-F238E27FC236}">
                          <a16:creationId xmlns:a16="http://schemas.microsoft.com/office/drawing/2014/main" id="{9B65ACD1-798C-0242-B5DF-2AF8555D06B1}"/>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AED349-A247-0544-B5BF-25273DD5AD2A}"/>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C1A5F8D-3E80-6E47-9B87-FDFBCDF871FE}"/>
                      </a:ext>
                    </a:extLst>
                  </p:cNvPr>
                  <p:cNvGrpSpPr/>
                  <p:nvPr/>
                </p:nvGrpSpPr>
                <p:grpSpPr>
                  <a:xfrm>
                    <a:off x="8151505" y="5335686"/>
                    <a:ext cx="90792" cy="75391"/>
                    <a:chOff x="8307421" y="5466589"/>
                    <a:chExt cx="90792" cy="75391"/>
                  </a:xfrm>
                </p:grpSpPr>
                <p:cxnSp>
                  <p:nvCxnSpPr>
                    <p:cNvPr id="19" name="Straight Connector 18">
                      <a:extLst>
                        <a:ext uri="{FF2B5EF4-FFF2-40B4-BE49-F238E27FC236}">
                          <a16:creationId xmlns:a16="http://schemas.microsoft.com/office/drawing/2014/main" id="{88918653-F500-CD42-B544-7791CD79EF7C}"/>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1D0012-4504-6F44-A51A-41BC36105DC8}"/>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96" name="Group 95">
            <a:extLst>
              <a:ext uri="{FF2B5EF4-FFF2-40B4-BE49-F238E27FC236}">
                <a16:creationId xmlns:a16="http://schemas.microsoft.com/office/drawing/2014/main" id="{F108951A-B465-754B-9FC2-081D3A9F61FC}"/>
              </a:ext>
            </a:extLst>
          </p:cNvPr>
          <p:cNvGrpSpPr>
            <a:grpSpLocks noChangeAspect="1"/>
          </p:cNvGrpSpPr>
          <p:nvPr/>
        </p:nvGrpSpPr>
        <p:grpSpPr>
          <a:xfrm>
            <a:off x="-5469236" y="536942"/>
            <a:ext cx="12635606" cy="5486400"/>
            <a:chOff x="-3344737" y="466420"/>
            <a:chExt cx="14434618" cy="6267534"/>
          </a:xfrm>
        </p:grpSpPr>
        <p:grpSp>
          <p:nvGrpSpPr>
            <p:cNvPr id="97" name="Group 96">
              <a:extLst>
                <a:ext uri="{FF2B5EF4-FFF2-40B4-BE49-F238E27FC236}">
                  <a16:creationId xmlns:a16="http://schemas.microsoft.com/office/drawing/2014/main" id="{877CA818-FBE3-E740-9BF7-92DC31C0490B}"/>
                </a:ext>
              </a:extLst>
            </p:cNvPr>
            <p:cNvGrpSpPr/>
            <p:nvPr/>
          </p:nvGrpSpPr>
          <p:grpSpPr>
            <a:xfrm>
              <a:off x="-3344737" y="4589430"/>
              <a:ext cx="14434618" cy="2144524"/>
              <a:chOff x="-3344737" y="4589430"/>
              <a:chExt cx="14434618" cy="2144524"/>
            </a:xfrm>
          </p:grpSpPr>
          <p:grpSp>
            <p:nvGrpSpPr>
              <p:cNvPr id="181" name="Group 180">
                <a:extLst>
                  <a:ext uri="{FF2B5EF4-FFF2-40B4-BE49-F238E27FC236}">
                    <a16:creationId xmlns:a16="http://schemas.microsoft.com/office/drawing/2014/main" id="{F50CA251-7AFC-BB46-8951-F41053D66E75}"/>
                  </a:ext>
                </a:extLst>
              </p:cNvPr>
              <p:cNvGrpSpPr/>
              <p:nvPr/>
            </p:nvGrpSpPr>
            <p:grpSpPr>
              <a:xfrm flipH="1">
                <a:off x="3106509" y="4602271"/>
                <a:ext cx="7983372" cy="2131683"/>
                <a:chOff x="766169" y="3989498"/>
                <a:chExt cx="6396752" cy="1344663"/>
              </a:xfrm>
            </p:grpSpPr>
            <p:sp>
              <p:nvSpPr>
                <p:cNvPr id="186" name="Freeform 185">
                  <a:extLst>
                    <a:ext uri="{FF2B5EF4-FFF2-40B4-BE49-F238E27FC236}">
                      <a16:creationId xmlns:a16="http://schemas.microsoft.com/office/drawing/2014/main" id="{FA4EC091-F44B-EF41-BC50-967793907638}"/>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a:extLst>
                    <a:ext uri="{FF2B5EF4-FFF2-40B4-BE49-F238E27FC236}">
                      <a16:creationId xmlns:a16="http://schemas.microsoft.com/office/drawing/2014/main" id="{A73E2E11-5A3A-6E4B-A23C-0A9332810579}"/>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187">
                  <a:extLst>
                    <a:ext uri="{FF2B5EF4-FFF2-40B4-BE49-F238E27FC236}">
                      <a16:creationId xmlns:a16="http://schemas.microsoft.com/office/drawing/2014/main" id="{0742D352-75CF-BA47-91E0-0CB712760D53}"/>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268427AA-BB62-4F4B-BB1F-92167EAE72DE}"/>
                  </a:ext>
                </a:extLst>
              </p:cNvPr>
              <p:cNvGrpSpPr/>
              <p:nvPr/>
            </p:nvGrpSpPr>
            <p:grpSpPr>
              <a:xfrm flipH="1">
                <a:off x="-3344737" y="4589430"/>
                <a:ext cx="7983372" cy="2131683"/>
                <a:chOff x="766169" y="3989498"/>
                <a:chExt cx="6396752" cy="1344663"/>
              </a:xfrm>
            </p:grpSpPr>
            <p:sp>
              <p:nvSpPr>
                <p:cNvPr id="183" name="Freeform 182">
                  <a:extLst>
                    <a:ext uri="{FF2B5EF4-FFF2-40B4-BE49-F238E27FC236}">
                      <a16:creationId xmlns:a16="http://schemas.microsoft.com/office/drawing/2014/main" id="{97028985-1499-F14D-BA48-46ED8BB9469E}"/>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a:extLst>
                    <a:ext uri="{FF2B5EF4-FFF2-40B4-BE49-F238E27FC236}">
                      <a16:creationId xmlns:a16="http://schemas.microsoft.com/office/drawing/2014/main" id="{2E706660-3CC0-F949-88E3-1CAC3A5B1E6F}"/>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reeform 184">
                  <a:extLst>
                    <a:ext uri="{FF2B5EF4-FFF2-40B4-BE49-F238E27FC236}">
                      <a16:creationId xmlns:a16="http://schemas.microsoft.com/office/drawing/2014/main" id="{271A4042-1E0A-5343-B499-046243D0F800}"/>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8" name="Group 97">
              <a:extLst>
                <a:ext uri="{FF2B5EF4-FFF2-40B4-BE49-F238E27FC236}">
                  <a16:creationId xmlns:a16="http://schemas.microsoft.com/office/drawing/2014/main" id="{68F7B9EC-3974-A048-9143-E099B312AE4F}"/>
                </a:ext>
              </a:extLst>
            </p:cNvPr>
            <p:cNvGrpSpPr/>
            <p:nvPr/>
          </p:nvGrpSpPr>
          <p:grpSpPr>
            <a:xfrm>
              <a:off x="5407092" y="466420"/>
              <a:ext cx="2386860" cy="5222431"/>
              <a:chOff x="4180249" y="951812"/>
              <a:chExt cx="2386860" cy="5222431"/>
            </a:xfrm>
          </p:grpSpPr>
          <p:grpSp>
            <p:nvGrpSpPr>
              <p:cNvPr id="99" name="Group 98">
                <a:extLst>
                  <a:ext uri="{FF2B5EF4-FFF2-40B4-BE49-F238E27FC236}">
                    <a16:creationId xmlns:a16="http://schemas.microsoft.com/office/drawing/2014/main" id="{19814E00-E2A4-504A-AA09-954C3EC91695}"/>
                  </a:ext>
                </a:extLst>
              </p:cNvPr>
              <p:cNvGrpSpPr/>
              <p:nvPr/>
            </p:nvGrpSpPr>
            <p:grpSpPr>
              <a:xfrm rot="5048332" flipH="1">
                <a:off x="4492492" y="1481971"/>
                <a:ext cx="1964500" cy="1789707"/>
                <a:chOff x="8358582" y="2140669"/>
                <a:chExt cx="1964500" cy="1789707"/>
              </a:xfrm>
            </p:grpSpPr>
            <p:grpSp>
              <p:nvGrpSpPr>
                <p:cNvPr id="175" name="Group 174">
                  <a:extLst>
                    <a:ext uri="{FF2B5EF4-FFF2-40B4-BE49-F238E27FC236}">
                      <a16:creationId xmlns:a16="http://schemas.microsoft.com/office/drawing/2014/main" id="{5308B973-2A71-1E4D-936D-A763E84D2191}"/>
                    </a:ext>
                  </a:extLst>
                </p:cNvPr>
                <p:cNvGrpSpPr/>
                <p:nvPr/>
              </p:nvGrpSpPr>
              <p:grpSpPr>
                <a:xfrm rot="3644139">
                  <a:off x="8461617" y="2699096"/>
                  <a:ext cx="1128245" cy="1334316"/>
                  <a:chOff x="9366160" y="1720600"/>
                  <a:chExt cx="1128245" cy="1334316"/>
                </a:xfrm>
              </p:grpSpPr>
              <p:sp>
                <p:nvSpPr>
                  <p:cNvPr id="179" name="Freeform 178">
                    <a:extLst>
                      <a:ext uri="{FF2B5EF4-FFF2-40B4-BE49-F238E27FC236}">
                        <a16:creationId xmlns:a16="http://schemas.microsoft.com/office/drawing/2014/main" id="{A9AA31B0-3DCC-5A4A-B03B-801BFA850162}"/>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a:extLst>
                      <a:ext uri="{FF2B5EF4-FFF2-40B4-BE49-F238E27FC236}">
                        <a16:creationId xmlns:a16="http://schemas.microsoft.com/office/drawing/2014/main" id="{A331C7AB-B3F7-DB4D-AA27-B80F219C3661}"/>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4C42265-4C40-9C42-830B-11793C433C76}"/>
                    </a:ext>
                  </a:extLst>
                </p:cNvPr>
                <p:cNvGrpSpPr/>
                <p:nvPr/>
              </p:nvGrpSpPr>
              <p:grpSpPr>
                <a:xfrm rot="14496087">
                  <a:off x="9091801" y="2037634"/>
                  <a:ext cx="1128245" cy="1334316"/>
                  <a:chOff x="9366160" y="1720600"/>
                  <a:chExt cx="1128245" cy="1334316"/>
                </a:xfrm>
              </p:grpSpPr>
              <p:sp>
                <p:nvSpPr>
                  <p:cNvPr id="177" name="Freeform 176">
                    <a:extLst>
                      <a:ext uri="{FF2B5EF4-FFF2-40B4-BE49-F238E27FC236}">
                        <a16:creationId xmlns:a16="http://schemas.microsoft.com/office/drawing/2014/main" id="{9D9648D8-55DD-2240-BA31-CC3B097FF84A}"/>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a:extLst>
                      <a:ext uri="{FF2B5EF4-FFF2-40B4-BE49-F238E27FC236}">
                        <a16:creationId xmlns:a16="http://schemas.microsoft.com/office/drawing/2014/main" id="{21171840-627B-484E-93E7-B99605F3C2FB}"/>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0" name="Freeform 99">
                <a:extLst>
                  <a:ext uri="{FF2B5EF4-FFF2-40B4-BE49-F238E27FC236}">
                    <a16:creationId xmlns:a16="http://schemas.microsoft.com/office/drawing/2014/main" id="{4821B1AE-DB22-AB47-A302-E6CFB706CA98}"/>
                  </a:ext>
                </a:extLst>
              </p:cNvPr>
              <p:cNvSpPr/>
              <p:nvPr/>
            </p:nvSpPr>
            <p:spPr>
              <a:xfrm rot="5400000" flipH="1">
                <a:off x="4722477" y="4693629"/>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0BDC59EB-7D00-CC40-AF09-7ADB0C992AD7}"/>
                  </a:ext>
                </a:extLst>
              </p:cNvPr>
              <p:cNvSpPr/>
              <p:nvPr/>
            </p:nvSpPr>
            <p:spPr>
              <a:xfrm rot="2547431" flipH="1">
                <a:off x="4919149" y="3579512"/>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a:extLst>
                  <a:ext uri="{FF2B5EF4-FFF2-40B4-BE49-F238E27FC236}">
                    <a16:creationId xmlns:a16="http://schemas.microsoft.com/office/drawing/2014/main" id="{CB43D6BE-ADA2-8848-A1A0-BB0387D94DF0}"/>
                  </a:ext>
                </a:extLst>
              </p:cNvPr>
              <p:cNvSpPr/>
              <p:nvPr/>
            </p:nvSpPr>
            <p:spPr>
              <a:xfrm rot="655099" flipH="1">
                <a:off x="5218213" y="3547806"/>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BD012385-55D9-2648-AAA1-E316B68407D2}"/>
                  </a:ext>
                </a:extLst>
              </p:cNvPr>
              <p:cNvGrpSpPr/>
              <p:nvPr/>
            </p:nvGrpSpPr>
            <p:grpSpPr>
              <a:xfrm flipH="1">
                <a:off x="4180249" y="951812"/>
                <a:ext cx="1884751" cy="2612329"/>
                <a:chOff x="6034425" y="644672"/>
                <a:chExt cx="1884751" cy="2612329"/>
              </a:xfrm>
            </p:grpSpPr>
            <p:grpSp>
              <p:nvGrpSpPr>
                <p:cNvPr id="148" name="Group 147">
                  <a:extLst>
                    <a:ext uri="{FF2B5EF4-FFF2-40B4-BE49-F238E27FC236}">
                      <a16:creationId xmlns:a16="http://schemas.microsoft.com/office/drawing/2014/main" id="{36A38AB3-33D4-CE4B-88A8-DEFBA5AD9BCC}"/>
                    </a:ext>
                  </a:extLst>
                </p:cNvPr>
                <p:cNvGrpSpPr/>
                <p:nvPr/>
              </p:nvGrpSpPr>
              <p:grpSpPr>
                <a:xfrm>
                  <a:off x="6196998" y="644672"/>
                  <a:ext cx="1722178" cy="1086334"/>
                  <a:chOff x="3612837" y="1421659"/>
                  <a:chExt cx="2817966" cy="1724497"/>
                </a:xfrm>
              </p:grpSpPr>
              <p:sp>
                <p:nvSpPr>
                  <p:cNvPr id="157" name="Oval 156">
                    <a:extLst>
                      <a:ext uri="{FF2B5EF4-FFF2-40B4-BE49-F238E27FC236}">
                        <a16:creationId xmlns:a16="http://schemas.microsoft.com/office/drawing/2014/main" id="{C99203B2-6BF7-0B4C-B699-7DD02D2E5CF0}"/>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a:extLst>
                      <a:ext uri="{FF2B5EF4-FFF2-40B4-BE49-F238E27FC236}">
                        <a16:creationId xmlns:a16="http://schemas.microsoft.com/office/drawing/2014/main" id="{C93CB3F3-C797-BC4B-B9D1-079BBD009D76}"/>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19794DF-77BC-DE45-B22F-50AA806725C2}"/>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60A07BE-2FF2-3240-9A51-C0B7111CF428}"/>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06AA6AE-1052-8C41-B7EC-43EF73DFF31A}"/>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5649FBA-F606-D048-A994-C5389233A916}"/>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DF32A88-2480-774C-97AC-669BF8033237}"/>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A8A1DA65-0AA7-CC4B-991F-724586BA7C55}"/>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7D3D659-F338-D040-A8C0-102E45CBE55C}"/>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6BF3AFA-8D44-4C40-89FA-DFEEE7FA0736}"/>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4306786-A26F-124C-93D3-A9CD3DED189D}"/>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Arc 167">
                    <a:extLst>
                      <a:ext uri="{FF2B5EF4-FFF2-40B4-BE49-F238E27FC236}">
                        <a16:creationId xmlns:a16="http://schemas.microsoft.com/office/drawing/2014/main" id="{1E475D83-CEB1-5E41-87EE-D129D4E5FDCB}"/>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a:extLst>
                      <a:ext uri="{FF2B5EF4-FFF2-40B4-BE49-F238E27FC236}">
                        <a16:creationId xmlns:a16="http://schemas.microsoft.com/office/drawing/2014/main" id="{A26EDCBA-1FE8-BC48-86F0-FA3CFBB28988}"/>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Freeform 169">
                    <a:extLst>
                      <a:ext uri="{FF2B5EF4-FFF2-40B4-BE49-F238E27FC236}">
                        <a16:creationId xmlns:a16="http://schemas.microsoft.com/office/drawing/2014/main" id="{129A05AB-B9F5-B14E-B344-61A9F09E1F01}"/>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170">
                    <a:extLst>
                      <a:ext uri="{FF2B5EF4-FFF2-40B4-BE49-F238E27FC236}">
                        <a16:creationId xmlns:a16="http://schemas.microsoft.com/office/drawing/2014/main" id="{73580EF8-B0DD-0C46-AC80-8A7DE82DD11F}"/>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a:extLst>
                      <a:ext uri="{FF2B5EF4-FFF2-40B4-BE49-F238E27FC236}">
                        <a16:creationId xmlns:a16="http://schemas.microsoft.com/office/drawing/2014/main" id="{0E232BF7-6762-DF4D-B13D-ACBD2F51A280}"/>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A82F4652-EB9B-874A-BDE1-CBE175A42214}"/>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18F653EB-7347-C242-8A6D-4E436006BDEC}"/>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21B03981-603F-D443-948E-2886E7A2116E}"/>
                    </a:ext>
                  </a:extLst>
                </p:cNvPr>
                <p:cNvGrpSpPr/>
                <p:nvPr/>
              </p:nvGrpSpPr>
              <p:grpSpPr>
                <a:xfrm>
                  <a:off x="6034425" y="1706665"/>
                  <a:ext cx="857219" cy="1550336"/>
                  <a:chOff x="7406025" y="1843653"/>
                  <a:chExt cx="857219" cy="1550336"/>
                </a:xfrm>
              </p:grpSpPr>
              <p:grpSp>
                <p:nvGrpSpPr>
                  <p:cNvPr id="150" name="Group 149">
                    <a:extLst>
                      <a:ext uri="{FF2B5EF4-FFF2-40B4-BE49-F238E27FC236}">
                        <a16:creationId xmlns:a16="http://schemas.microsoft.com/office/drawing/2014/main" id="{32FC869A-7B03-EC41-922E-C8A84DC705F4}"/>
                      </a:ext>
                    </a:extLst>
                  </p:cNvPr>
                  <p:cNvGrpSpPr/>
                  <p:nvPr/>
                </p:nvGrpSpPr>
                <p:grpSpPr>
                  <a:xfrm>
                    <a:off x="7406025" y="1843653"/>
                    <a:ext cx="857219" cy="1547161"/>
                    <a:chOff x="7428794" y="1840478"/>
                    <a:chExt cx="737706" cy="1547161"/>
                  </a:xfrm>
                </p:grpSpPr>
                <p:sp>
                  <p:nvSpPr>
                    <p:cNvPr id="152" name="Arc 151">
                      <a:extLst>
                        <a:ext uri="{FF2B5EF4-FFF2-40B4-BE49-F238E27FC236}">
                          <a16:creationId xmlns:a16="http://schemas.microsoft.com/office/drawing/2014/main" id="{C3B3766C-9F03-5047-9D2C-988BEFBB9CD5}"/>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3" name="Group 152">
                      <a:extLst>
                        <a:ext uri="{FF2B5EF4-FFF2-40B4-BE49-F238E27FC236}">
                          <a16:creationId xmlns:a16="http://schemas.microsoft.com/office/drawing/2014/main" id="{248E5F52-E9F0-C547-8662-3C94B6615BA5}"/>
                        </a:ext>
                      </a:extLst>
                    </p:cNvPr>
                    <p:cNvGrpSpPr/>
                    <p:nvPr/>
                  </p:nvGrpSpPr>
                  <p:grpSpPr>
                    <a:xfrm>
                      <a:off x="7428794" y="1840478"/>
                      <a:ext cx="676987" cy="1547161"/>
                      <a:chOff x="7428794" y="1840478"/>
                      <a:chExt cx="676987" cy="1547161"/>
                    </a:xfrm>
                  </p:grpSpPr>
                  <p:sp>
                    <p:nvSpPr>
                      <p:cNvPr id="155" name="Freeform 154">
                        <a:extLst>
                          <a:ext uri="{FF2B5EF4-FFF2-40B4-BE49-F238E27FC236}">
                            <a16:creationId xmlns:a16="http://schemas.microsoft.com/office/drawing/2014/main" id="{BD8962EA-EC77-644A-877C-D01798600CD4}"/>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D032139E-45EF-AE40-A2CC-82773BB77A07}"/>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4" name="Arc 153">
                      <a:extLst>
                        <a:ext uri="{FF2B5EF4-FFF2-40B4-BE49-F238E27FC236}">
                          <a16:creationId xmlns:a16="http://schemas.microsoft.com/office/drawing/2014/main" id="{36E4EEFE-83EC-724D-B0A6-F2D3B5ECBEBA}"/>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AF054B12-C0B1-E942-9A91-4D2F90CF1AD1}"/>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a:extLst>
                  <a:ext uri="{FF2B5EF4-FFF2-40B4-BE49-F238E27FC236}">
                    <a16:creationId xmlns:a16="http://schemas.microsoft.com/office/drawing/2014/main" id="{84C2B2E1-A497-4448-9C29-BFE22DB6F769}"/>
                  </a:ext>
                </a:extLst>
              </p:cNvPr>
              <p:cNvGrpSpPr/>
              <p:nvPr/>
            </p:nvGrpSpPr>
            <p:grpSpPr>
              <a:xfrm rot="4167372" flipH="1">
                <a:off x="4203678" y="5436179"/>
                <a:ext cx="619118" cy="280270"/>
                <a:chOff x="6745184" y="5358640"/>
                <a:chExt cx="1002074" cy="389018"/>
              </a:xfrm>
            </p:grpSpPr>
            <p:grpSp>
              <p:nvGrpSpPr>
                <p:cNvPr id="131" name="Group 130">
                  <a:extLst>
                    <a:ext uri="{FF2B5EF4-FFF2-40B4-BE49-F238E27FC236}">
                      <a16:creationId xmlns:a16="http://schemas.microsoft.com/office/drawing/2014/main" id="{4E01A1C5-2E97-7C47-AD70-28E8D51D8F48}"/>
                    </a:ext>
                  </a:extLst>
                </p:cNvPr>
                <p:cNvGrpSpPr/>
                <p:nvPr/>
              </p:nvGrpSpPr>
              <p:grpSpPr>
                <a:xfrm>
                  <a:off x="6745184" y="5358640"/>
                  <a:ext cx="1002074" cy="389018"/>
                  <a:chOff x="6745184" y="5358640"/>
                  <a:chExt cx="1002074" cy="389018"/>
                </a:xfrm>
              </p:grpSpPr>
              <p:grpSp>
                <p:nvGrpSpPr>
                  <p:cNvPr id="142" name="Group 141">
                    <a:extLst>
                      <a:ext uri="{FF2B5EF4-FFF2-40B4-BE49-F238E27FC236}">
                        <a16:creationId xmlns:a16="http://schemas.microsoft.com/office/drawing/2014/main" id="{1F3A5AFC-3E97-B44D-A325-0FA9DFFB038C}"/>
                      </a:ext>
                    </a:extLst>
                  </p:cNvPr>
                  <p:cNvGrpSpPr/>
                  <p:nvPr/>
                </p:nvGrpSpPr>
                <p:grpSpPr>
                  <a:xfrm>
                    <a:off x="6745184" y="5358640"/>
                    <a:ext cx="1002074" cy="389018"/>
                    <a:chOff x="6745184" y="5358640"/>
                    <a:chExt cx="1002074" cy="389018"/>
                  </a:xfrm>
                </p:grpSpPr>
                <p:grpSp>
                  <p:nvGrpSpPr>
                    <p:cNvPr id="144" name="Group 143">
                      <a:extLst>
                        <a:ext uri="{FF2B5EF4-FFF2-40B4-BE49-F238E27FC236}">
                          <a16:creationId xmlns:a16="http://schemas.microsoft.com/office/drawing/2014/main" id="{44AE3FBF-6132-6C4A-BD56-00B26607E69A}"/>
                        </a:ext>
                      </a:extLst>
                    </p:cNvPr>
                    <p:cNvGrpSpPr/>
                    <p:nvPr/>
                  </p:nvGrpSpPr>
                  <p:grpSpPr>
                    <a:xfrm>
                      <a:off x="6745184" y="5521402"/>
                      <a:ext cx="1002074" cy="226256"/>
                      <a:chOff x="6745184" y="5521402"/>
                      <a:chExt cx="1002074" cy="226256"/>
                    </a:xfrm>
                  </p:grpSpPr>
                  <p:sp>
                    <p:nvSpPr>
                      <p:cNvPr id="146" name="Oval 145">
                        <a:extLst>
                          <a:ext uri="{FF2B5EF4-FFF2-40B4-BE49-F238E27FC236}">
                            <a16:creationId xmlns:a16="http://schemas.microsoft.com/office/drawing/2014/main" id="{B6F9CCB6-9987-7840-A6F4-7FB7EEE776C3}"/>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3E6CBE0-1401-E643-9345-9A15AB7E307C}"/>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Freeform 144">
                      <a:extLst>
                        <a:ext uri="{FF2B5EF4-FFF2-40B4-BE49-F238E27FC236}">
                          <a16:creationId xmlns:a16="http://schemas.microsoft.com/office/drawing/2014/main" id="{2D7DCD6C-6D3A-3B43-8D4C-315F0F69EE12}"/>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Freeform 142">
                    <a:extLst>
                      <a:ext uri="{FF2B5EF4-FFF2-40B4-BE49-F238E27FC236}">
                        <a16:creationId xmlns:a16="http://schemas.microsoft.com/office/drawing/2014/main" id="{13F908CC-24F9-9B42-BFCF-94FF52F95659}"/>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E296E152-EF7F-AD43-9D08-8B8E3BE134A4}"/>
                    </a:ext>
                  </a:extLst>
                </p:cNvPr>
                <p:cNvGrpSpPr/>
                <p:nvPr/>
              </p:nvGrpSpPr>
              <p:grpSpPr>
                <a:xfrm rot="3605345">
                  <a:off x="7146217" y="5353406"/>
                  <a:ext cx="99514" cy="223347"/>
                  <a:chOff x="8142783" y="5187730"/>
                  <a:chExt cx="99514" cy="223347"/>
                </a:xfrm>
              </p:grpSpPr>
              <p:grpSp>
                <p:nvGrpSpPr>
                  <p:cNvPr id="133" name="Group 132">
                    <a:extLst>
                      <a:ext uri="{FF2B5EF4-FFF2-40B4-BE49-F238E27FC236}">
                        <a16:creationId xmlns:a16="http://schemas.microsoft.com/office/drawing/2014/main" id="{5E035DDE-12C3-A443-865F-2972F00034DA}"/>
                      </a:ext>
                    </a:extLst>
                  </p:cNvPr>
                  <p:cNvGrpSpPr/>
                  <p:nvPr/>
                </p:nvGrpSpPr>
                <p:grpSpPr>
                  <a:xfrm>
                    <a:off x="8146057" y="5187730"/>
                    <a:ext cx="90792" cy="75391"/>
                    <a:chOff x="8307421" y="5466589"/>
                    <a:chExt cx="90792" cy="75391"/>
                  </a:xfrm>
                </p:grpSpPr>
                <p:cxnSp>
                  <p:nvCxnSpPr>
                    <p:cNvPr id="140" name="Straight Connector 139">
                      <a:extLst>
                        <a:ext uri="{FF2B5EF4-FFF2-40B4-BE49-F238E27FC236}">
                          <a16:creationId xmlns:a16="http://schemas.microsoft.com/office/drawing/2014/main" id="{13E1C163-BDF8-F743-BD03-7296C5747DDA}"/>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6BC906-E70E-2743-A889-BEF8C2262F1A}"/>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C3FBCE4-6EEE-7146-93BD-C8E1B7CD41BF}"/>
                      </a:ext>
                    </a:extLst>
                  </p:cNvPr>
                  <p:cNvGrpSpPr/>
                  <p:nvPr/>
                </p:nvGrpSpPr>
                <p:grpSpPr>
                  <a:xfrm>
                    <a:off x="8142783" y="5262451"/>
                    <a:ext cx="90792" cy="75391"/>
                    <a:chOff x="8307421" y="5466589"/>
                    <a:chExt cx="90792" cy="75391"/>
                  </a:xfrm>
                </p:grpSpPr>
                <p:cxnSp>
                  <p:nvCxnSpPr>
                    <p:cNvPr id="138" name="Straight Connector 137">
                      <a:extLst>
                        <a:ext uri="{FF2B5EF4-FFF2-40B4-BE49-F238E27FC236}">
                          <a16:creationId xmlns:a16="http://schemas.microsoft.com/office/drawing/2014/main" id="{6003D434-048C-5641-BFD4-A5D51682F79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90DE276-EA3C-9140-B2AB-C9E0CC866E93}"/>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AB09FBE5-D17B-B947-90A6-AC33BA24D707}"/>
                      </a:ext>
                    </a:extLst>
                  </p:cNvPr>
                  <p:cNvGrpSpPr/>
                  <p:nvPr/>
                </p:nvGrpSpPr>
                <p:grpSpPr>
                  <a:xfrm>
                    <a:off x="8151505" y="5335686"/>
                    <a:ext cx="90792" cy="75391"/>
                    <a:chOff x="8307421" y="5466589"/>
                    <a:chExt cx="90792" cy="75391"/>
                  </a:xfrm>
                </p:grpSpPr>
                <p:cxnSp>
                  <p:nvCxnSpPr>
                    <p:cNvPr id="136" name="Straight Connector 135">
                      <a:extLst>
                        <a:ext uri="{FF2B5EF4-FFF2-40B4-BE49-F238E27FC236}">
                          <a16:creationId xmlns:a16="http://schemas.microsoft.com/office/drawing/2014/main" id="{1E5EF804-BF79-2C43-88D3-7747F3E1D55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421A2F-63BE-1D4E-8C6D-200AE7508A01}"/>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05" name="Group 104">
                <a:extLst>
                  <a:ext uri="{FF2B5EF4-FFF2-40B4-BE49-F238E27FC236}">
                    <a16:creationId xmlns:a16="http://schemas.microsoft.com/office/drawing/2014/main" id="{76AB1017-D1BB-4B46-8E64-9334CB84206A}"/>
                  </a:ext>
                </a:extLst>
              </p:cNvPr>
              <p:cNvGrpSpPr/>
              <p:nvPr/>
            </p:nvGrpSpPr>
            <p:grpSpPr>
              <a:xfrm rot="21259150" flipH="1">
                <a:off x="4519809" y="1583846"/>
                <a:ext cx="1964500" cy="1789707"/>
                <a:chOff x="8358582" y="2140669"/>
                <a:chExt cx="1964500" cy="1789707"/>
              </a:xfrm>
            </p:grpSpPr>
            <p:grpSp>
              <p:nvGrpSpPr>
                <p:cNvPr id="125" name="Group 124">
                  <a:extLst>
                    <a:ext uri="{FF2B5EF4-FFF2-40B4-BE49-F238E27FC236}">
                      <a16:creationId xmlns:a16="http://schemas.microsoft.com/office/drawing/2014/main" id="{D9F8D9B5-44A7-AB40-9EE9-CFA658F7798E}"/>
                    </a:ext>
                  </a:extLst>
                </p:cNvPr>
                <p:cNvGrpSpPr/>
                <p:nvPr/>
              </p:nvGrpSpPr>
              <p:grpSpPr>
                <a:xfrm rot="3644139">
                  <a:off x="8461617" y="2699096"/>
                  <a:ext cx="1128245" cy="1334316"/>
                  <a:chOff x="9366160" y="1720600"/>
                  <a:chExt cx="1128245" cy="1334316"/>
                </a:xfrm>
              </p:grpSpPr>
              <p:sp>
                <p:nvSpPr>
                  <p:cNvPr id="129" name="Freeform 128">
                    <a:extLst>
                      <a:ext uri="{FF2B5EF4-FFF2-40B4-BE49-F238E27FC236}">
                        <a16:creationId xmlns:a16="http://schemas.microsoft.com/office/drawing/2014/main" id="{A17991B5-303F-F048-A4AC-81C9570CDA69}"/>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42EB6A37-D918-EC4C-92A4-3BA89402C5B1}"/>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1C585A3D-CED2-7C46-B4ED-164832D17341}"/>
                    </a:ext>
                  </a:extLst>
                </p:cNvPr>
                <p:cNvGrpSpPr/>
                <p:nvPr/>
              </p:nvGrpSpPr>
              <p:grpSpPr>
                <a:xfrm rot="14496087">
                  <a:off x="9091801" y="2037634"/>
                  <a:ext cx="1128245" cy="1334316"/>
                  <a:chOff x="9366160" y="1720600"/>
                  <a:chExt cx="1128245" cy="1334316"/>
                </a:xfrm>
              </p:grpSpPr>
              <p:sp>
                <p:nvSpPr>
                  <p:cNvPr id="127" name="Freeform 126">
                    <a:extLst>
                      <a:ext uri="{FF2B5EF4-FFF2-40B4-BE49-F238E27FC236}">
                        <a16:creationId xmlns:a16="http://schemas.microsoft.com/office/drawing/2014/main" id="{E2E0D11C-0A4E-3B46-AA52-4E7931381284}"/>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00EA0E42-FEAD-7540-A25A-53A689454D28}"/>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6" name="Freeform 105">
                <a:extLst>
                  <a:ext uri="{FF2B5EF4-FFF2-40B4-BE49-F238E27FC236}">
                    <a16:creationId xmlns:a16="http://schemas.microsoft.com/office/drawing/2014/main" id="{2061FCC9-C7E8-564F-8AB3-0DD759ADB4E5}"/>
                  </a:ext>
                </a:extLst>
              </p:cNvPr>
              <p:cNvSpPr/>
              <p:nvPr/>
            </p:nvSpPr>
            <p:spPr>
              <a:xfrm rot="1222236" flipH="1">
                <a:off x="5853111" y="4975698"/>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599322D4-D662-7F4A-AFA6-CECB89BC517A}"/>
                  </a:ext>
                </a:extLst>
              </p:cNvPr>
              <p:cNvGrpSpPr/>
              <p:nvPr/>
            </p:nvGrpSpPr>
            <p:grpSpPr>
              <a:xfrm flipH="1">
                <a:off x="5947991" y="5893973"/>
                <a:ext cx="619118" cy="280270"/>
                <a:chOff x="6745184" y="5358640"/>
                <a:chExt cx="1002074" cy="389018"/>
              </a:xfrm>
            </p:grpSpPr>
            <p:grpSp>
              <p:nvGrpSpPr>
                <p:cNvPr id="108" name="Group 107">
                  <a:extLst>
                    <a:ext uri="{FF2B5EF4-FFF2-40B4-BE49-F238E27FC236}">
                      <a16:creationId xmlns:a16="http://schemas.microsoft.com/office/drawing/2014/main" id="{30BBB138-274C-2E4F-ACA5-62F09924417E}"/>
                    </a:ext>
                  </a:extLst>
                </p:cNvPr>
                <p:cNvGrpSpPr/>
                <p:nvPr/>
              </p:nvGrpSpPr>
              <p:grpSpPr>
                <a:xfrm>
                  <a:off x="6745184" y="5358640"/>
                  <a:ext cx="1002074" cy="389018"/>
                  <a:chOff x="6745184" y="5358640"/>
                  <a:chExt cx="1002074" cy="389018"/>
                </a:xfrm>
              </p:grpSpPr>
              <p:grpSp>
                <p:nvGrpSpPr>
                  <p:cNvPr id="119" name="Group 118">
                    <a:extLst>
                      <a:ext uri="{FF2B5EF4-FFF2-40B4-BE49-F238E27FC236}">
                        <a16:creationId xmlns:a16="http://schemas.microsoft.com/office/drawing/2014/main" id="{20AB4410-56DB-714F-A3B6-5F8009B79B37}"/>
                      </a:ext>
                    </a:extLst>
                  </p:cNvPr>
                  <p:cNvGrpSpPr/>
                  <p:nvPr/>
                </p:nvGrpSpPr>
                <p:grpSpPr>
                  <a:xfrm>
                    <a:off x="6745184" y="5358640"/>
                    <a:ext cx="1002074" cy="389018"/>
                    <a:chOff x="6745184" y="5358640"/>
                    <a:chExt cx="1002074" cy="389018"/>
                  </a:xfrm>
                </p:grpSpPr>
                <p:grpSp>
                  <p:nvGrpSpPr>
                    <p:cNvPr id="121" name="Group 120">
                      <a:extLst>
                        <a:ext uri="{FF2B5EF4-FFF2-40B4-BE49-F238E27FC236}">
                          <a16:creationId xmlns:a16="http://schemas.microsoft.com/office/drawing/2014/main" id="{84B70ADC-579C-0148-8617-94FC09271ADF}"/>
                        </a:ext>
                      </a:extLst>
                    </p:cNvPr>
                    <p:cNvGrpSpPr/>
                    <p:nvPr/>
                  </p:nvGrpSpPr>
                  <p:grpSpPr>
                    <a:xfrm>
                      <a:off x="6745184" y="5521402"/>
                      <a:ext cx="1002074" cy="226256"/>
                      <a:chOff x="6745184" y="5521402"/>
                      <a:chExt cx="1002074" cy="226256"/>
                    </a:xfrm>
                  </p:grpSpPr>
                  <p:sp>
                    <p:nvSpPr>
                      <p:cNvPr id="123" name="Oval 122">
                        <a:extLst>
                          <a:ext uri="{FF2B5EF4-FFF2-40B4-BE49-F238E27FC236}">
                            <a16:creationId xmlns:a16="http://schemas.microsoft.com/office/drawing/2014/main" id="{447EC719-CD6D-FE44-8F31-17923EDBBA0A}"/>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9197152D-7B71-104E-8DC1-99C67EBC59E4}"/>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Freeform 121">
                      <a:extLst>
                        <a:ext uri="{FF2B5EF4-FFF2-40B4-BE49-F238E27FC236}">
                          <a16:creationId xmlns:a16="http://schemas.microsoft.com/office/drawing/2014/main" id="{9B018024-C4DC-D44C-ADD7-34F8A85F2DDE}"/>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Freeform 119">
                    <a:extLst>
                      <a:ext uri="{FF2B5EF4-FFF2-40B4-BE49-F238E27FC236}">
                        <a16:creationId xmlns:a16="http://schemas.microsoft.com/office/drawing/2014/main" id="{430309A1-10AA-0241-BC60-BAC6786D9B01}"/>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B0D16429-3F80-8047-8232-AB14A405FE42}"/>
                    </a:ext>
                  </a:extLst>
                </p:cNvPr>
                <p:cNvGrpSpPr/>
                <p:nvPr/>
              </p:nvGrpSpPr>
              <p:grpSpPr>
                <a:xfrm rot="3605345">
                  <a:off x="7146217" y="5353406"/>
                  <a:ext cx="99514" cy="223347"/>
                  <a:chOff x="8142783" y="5187730"/>
                  <a:chExt cx="99514" cy="223347"/>
                </a:xfrm>
              </p:grpSpPr>
              <p:grpSp>
                <p:nvGrpSpPr>
                  <p:cNvPr id="110" name="Group 109">
                    <a:extLst>
                      <a:ext uri="{FF2B5EF4-FFF2-40B4-BE49-F238E27FC236}">
                        <a16:creationId xmlns:a16="http://schemas.microsoft.com/office/drawing/2014/main" id="{A9FB5533-F781-0443-AD08-F1628FC70549}"/>
                      </a:ext>
                    </a:extLst>
                  </p:cNvPr>
                  <p:cNvGrpSpPr/>
                  <p:nvPr/>
                </p:nvGrpSpPr>
                <p:grpSpPr>
                  <a:xfrm>
                    <a:off x="8146057" y="5187730"/>
                    <a:ext cx="90792" cy="75391"/>
                    <a:chOff x="8307421" y="5466589"/>
                    <a:chExt cx="90792" cy="75391"/>
                  </a:xfrm>
                </p:grpSpPr>
                <p:cxnSp>
                  <p:nvCxnSpPr>
                    <p:cNvPr id="117" name="Straight Connector 116">
                      <a:extLst>
                        <a:ext uri="{FF2B5EF4-FFF2-40B4-BE49-F238E27FC236}">
                          <a16:creationId xmlns:a16="http://schemas.microsoft.com/office/drawing/2014/main" id="{A760B21D-D53E-2845-9D25-0D7ABA079FC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74FAEED-8F90-314C-8228-39A2286F8065}"/>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2D512FC-3F17-8B42-BB59-E66A60A7AEBE}"/>
                      </a:ext>
                    </a:extLst>
                  </p:cNvPr>
                  <p:cNvGrpSpPr/>
                  <p:nvPr/>
                </p:nvGrpSpPr>
                <p:grpSpPr>
                  <a:xfrm>
                    <a:off x="8142783" y="5262451"/>
                    <a:ext cx="90792" cy="75391"/>
                    <a:chOff x="8307421" y="5466589"/>
                    <a:chExt cx="90792" cy="75391"/>
                  </a:xfrm>
                </p:grpSpPr>
                <p:cxnSp>
                  <p:nvCxnSpPr>
                    <p:cNvPr id="115" name="Straight Connector 114">
                      <a:extLst>
                        <a:ext uri="{FF2B5EF4-FFF2-40B4-BE49-F238E27FC236}">
                          <a16:creationId xmlns:a16="http://schemas.microsoft.com/office/drawing/2014/main" id="{F54A96F3-F59E-EF40-8544-7AD48B00819F}"/>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B95C845-5F2E-5E4E-8938-0E5EBA9C278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2D552826-FE7E-E344-9664-2041FD39C777}"/>
                      </a:ext>
                    </a:extLst>
                  </p:cNvPr>
                  <p:cNvGrpSpPr/>
                  <p:nvPr/>
                </p:nvGrpSpPr>
                <p:grpSpPr>
                  <a:xfrm>
                    <a:off x="8151505" y="5335686"/>
                    <a:ext cx="90792" cy="75391"/>
                    <a:chOff x="8307421" y="5466589"/>
                    <a:chExt cx="90792" cy="75391"/>
                  </a:xfrm>
                </p:grpSpPr>
                <p:cxnSp>
                  <p:nvCxnSpPr>
                    <p:cNvPr id="113" name="Straight Connector 112">
                      <a:extLst>
                        <a:ext uri="{FF2B5EF4-FFF2-40B4-BE49-F238E27FC236}">
                          <a16:creationId xmlns:a16="http://schemas.microsoft.com/office/drawing/2014/main" id="{2B05AC55-2B60-EF4E-B322-585AF449438C}"/>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FE07F04-525D-C84D-912A-AC4919EB7C0D}"/>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89" name="Group 188">
            <a:extLst>
              <a:ext uri="{FF2B5EF4-FFF2-40B4-BE49-F238E27FC236}">
                <a16:creationId xmlns:a16="http://schemas.microsoft.com/office/drawing/2014/main" id="{DBDA9BB5-6777-8542-A575-EC5E7E4FA2C7}"/>
              </a:ext>
            </a:extLst>
          </p:cNvPr>
          <p:cNvGrpSpPr>
            <a:grpSpLocks noChangeAspect="1"/>
          </p:cNvGrpSpPr>
          <p:nvPr/>
        </p:nvGrpSpPr>
        <p:grpSpPr>
          <a:xfrm>
            <a:off x="-5542570" y="536942"/>
            <a:ext cx="12758899" cy="5486400"/>
            <a:chOff x="-2989895" y="526985"/>
            <a:chExt cx="14434618" cy="6206969"/>
          </a:xfrm>
        </p:grpSpPr>
        <p:grpSp>
          <p:nvGrpSpPr>
            <p:cNvPr id="190" name="Group 189">
              <a:extLst>
                <a:ext uri="{FF2B5EF4-FFF2-40B4-BE49-F238E27FC236}">
                  <a16:creationId xmlns:a16="http://schemas.microsoft.com/office/drawing/2014/main" id="{6845F87C-6A2F-0443-BC85-4DFC2316F90B}"/>
                </a:ext>
              </a:extLst>
            </p:cNvPr>
            <p:cNvGrpSpPr/>
            <p:nvPr/>
          </p:nvGrpSpPr>
          <p:grpSpPr>
            <a:xfrm>
              <a:off x="-2989895" y="4589430"/>
              <a:ext cx="14434618" cy="2144524"/>
              <a:chOff x="-3344737" y="4589430"/>
              <a:chExt cx="14434618" cy="2144524"/>
            </a:xfrm>
          </p:grpSpPr>
          <p:grpSp>
            <p:nvGrpSpPr>
              <p:cNvPr id="275" name="Group 274">
                <a:extLst>
                  <a:ext uri="{FF2B5EF4-FFF2-40B4-BE49-F238E27FC236}">
                    <a16:creationId xmlns:a16="http://schemas.microsoft.com/office/drawing/2014/main" id="{7056B32F-8751-E748-BDC6-108BCB8C6C4E}"/>
                  </a:ext>
                </a:extLst>
              </p:cNvPr>
              <p:cNvGrpSpPr/>
              <p:nvPr/>
            </p:nvGrpSpPr>
            <p:grpSpPr>
              <a:xfrm flipH="1">
                <a:off x="3106509" y="4602271"/>
                <a:ext cx="7983372" cy="2131683"/>
                <a:chOff x="766169" y="3989498"/>
                <a:chExt cx="6396752" cy="1344663"/>
              </a:xfrm>
            </p:grpSpPr>
            <p:sp>
              <p:nvSpPr>
                <p:cNvPr id="280" name="Freeform 279">
                  <a:extLst>
                    <a:ext uri="{FF2B5EF4-FFF2-40B4-BE49-F238E27FC236}">
                      <a16:creationId xmlns:a16="http://schemas.microsoft.com/office/drawing/2014/main" id="{CD155034-F3F7-B844-93EE-7455AC422EEA}"/>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Freeform 280">
                  <a:extLst>
                    <a:ext uri="{FF2B5EF4-FFF2-40B4-BE49-F238E27FC236}">
                      <a16:creationId xmlns:a16="http://schemas.microsoft.com/office/drawing/2014/main" id="{FCAA4A98-64CC-5D4A-999E-A63094428103}"/>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Freeform 281">
                  <a:extLst>
                    <a:ext uri="{FF2B5EF4-FFF2-40B4-BE49-F238E27FC236}">
                      <a16:creationId xmlns:a16="http://schemas.microsoft.com/office/drawing/2014/main" id="{17E759CD-1C0B-8747-9152-C553EB9B022C}"/>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6" name="Group 275">
                <a:extLst>
                  <a:ext uri="{FF2B5EF4-FFF2-40B4-BE49-F238E27FC236}">
                    <a16:creationId xmlns:a16="http://schemas.microsoft.com/office/drawing/2014/main" id="{B7357FB7-16CB-E646-8363-26A20C60DAFB}"/>
                  </a:ext>
                </a:extLst>
              </p:cNvPr>
              <p:cNvGrpSpPr/>
              <p:nvPr/>
            </p:nvGrpSpPr>
            <p:grpSpPr>
              <a:xfrm flipH="1">
                <a:off x="-3344737" y="4589430"/>
                <a:ext cx="7983372" cy="2131683"/>
                <a:chOff x="766169" y="3989498"/>
                <a:chExt cx="6396752" cy="1344663"/>
              </a:xfrm>
            </p:grpSpPr>
            <p:sp>
              <p:nvSpPr>
                <p:cNvPr id="277" name="Freeform 276">
                  <a:extLst>
                    <a:ext uri="{FF2B5EF4-FFF2-40B4-BE49-F238E27FC236}">
                      <a16:creationId xmlns:a16="http://schemas.microsoft.com/office/drawing/2014/main" id="{2EA0502F-F161-E14D-BE05-8B1B0234A168}"/>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Freeform 277">
                  <a:extLst>
                    <a:ext uri="{FF2B5EF4-FFF2-40B4-BE49-F238E27FC236}">
                      <a16:creationId xmlns:a16="http://schemas.microsoft.com/office/drawing/2014/main" id="{E9893526-EAFB-8F41-8FA8-4FBA7AD776BB}"/>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Freeform 278">
                  <a:extLst>
                    <a:ext uri="{FF2B5EF4-FFF2-40B4-BE49-F238E27FC236}">
                      <a16:creationId xmlns:a16="http://schemas.microsoft.com/office/drawing/2014/main" id="{C730601B-CE62-544A-8F31-01954A3C90F0}"/>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1" name="Group 190">
              <a:extLst>
                <a:ext uri="{FF2B5EF4-FFF2-40B4-BE49-F238E27FC236}">
                  <a16:creationId xmlns:a16="http://schemas.microsoft.com/office/drawing/2014/main" id="{853016DD-2E3A-3E43-8EFF-324108D641B4}"/>
                </a:ext>
              </a:extLst>
            </p:cNvPr>
            <p:cNvGrpSpPr/>
            <p:nvPr/>
          </p:nvGrpSpPr>
          <p:grpSpPr>
            <a:xfrm>
              <a:off x="5650376" y="526985"/>
              <a:ext cx="2304060" cy="5165869"/>
              <a:chOff x="8191442" y="975137"/>
              <a:chExt cx="2304060" cy="5165869"/>
            </a:xfrm>
          </p:grpSpPr>
          <p:sp>
            <p:nvSpPr>
              <p:cNvPr id="192" name="Freeform 191">
                <a:extLst>
                  <a:ext uri="{FF2B5EF4-FFF2-40B4-BE49-F238E27FC236}">
                    <a16:creationId xmlns:a16="http://schemas.microsoft.com/office/drawing/2014/main" id="{11291B11-4883-D242-A4E6-B6A23F435A97}"/>
                  </a:ext>
                </a:extLst>
              </p:cNvPr>
              <p:cNvSpPr/>
              <p:nvPr/>
            </p:nvSpPr>
            <p:spPr>
              <a:xfrm rot="6359342" flipH="1">
                <a:off x="9395701" y="4484304"/>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C62695D3-9B1B-AC45-9C76-D2CA84811CF2}"/>
                  </a:ext>
                </a:extLst>
              </p:cNvPr>
              <p:cNvGrpSpPr/>
              <p:nvPr/>
            </p:nvGrpSpPr>
            <p:grpSpPr>
              <a:xfrm>
                <a:off x="8191442" y="975137"/>
                <a:ext cx="2304060" cy="5165869"/>
                <a:chOff x="8191442" y="975137"/>
                <a:chExt cx="2304060" cy="5165869"/>
              </a:xfrm>
            </p:grpSpPr>
            <p:grpSp>
              <p:nvGrpSpPr>
                <p:cNvPr id="194" name="Group 193">
                  <a:extLst>
                    <a:ext uri="{FF2B5EF4-FFF2-40B4-BE49-F238E27FC236}">
                      <a16:creationId xmlns:a16="http://schemas.microsoft.com/office/drawing/2014/main" id="{F03F598E-38B5-B542-9CF6-447ADAA691E6}"/>
                    </a:ext>
                  </a:extLst>
                </p:cNvPr>
                <p:cNvGrpSpPr/>
                <p:nvPr/>
              </p:nvGrpSpPr>
              <p:grpSpPr>
                <a:xfrm rot="2232769" flipH="1">
                  <a:off x="8503685" y="1505296"/>
                  <a:ext cx="1964500" cy="1789707"/>
                  <a:chOff x="8358582" y="2140669"/>
                  <a:chExt cx="1964500" cy="1789707"/>
                </a:xfrm>
              </p:grpSpPr>
              <p:grpSp>
                <p:nvGrpSpPr>
                  <p:cNvPr id="269" name="Group 268">
                    <a:extLst>
                      <a:ext uri="{FF2B5EF4-FFF2-40B4-BE49-F238E27FC236}">
                        <a16:creationId xmlns:a16="http://schemas.microsoft.com/office/drawing/2014/main" id="{A749C9E2-5B3B-D64A-9D9A-0FBFF964A488}"/>
                      </a:ext>
                    </a:extLst>
                  </p:cNvPr>
                  <p:cNvGrpSpPr/>
                  <p:nvPr/>
                </p:nvGrpSpPr>
                <p:grpSpPr>
                  <a:xfrm rot="3644139">
                    <a:off x="8461617" y="2699096"/>
                    <a:ext cx="1128245" cy="1334316"/>
                    <a:chOff x="9366160" y="1720600"/>
                    <a:chExt cx="1128245" cy="1334316"/>
                  </a:xfrm>
                </p:grpSpPr>
                <p:sp>
                  <p:nvSpPr>
                    <p:cNvPr id="273" name="Freeform 272">
                      <a:extLst>
                        <a:ext uri="{FF2B5EF4-FFF2-40B4-BE49-F238E27FC236}">
                          <a16:creationId xmlns:a16="http://schemas.microsoft.com/office/drawing/2014/main" id="{A64A3410-9B3B-8E4D-81B5-200E0F083035}"/>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a:extLst>
                        <a:ext uri="{FF2B5EF4-FFF2-40B4-BE49-F238E27FC236}">
                          <a16:creationId xmlns:a16="http://schemas.microsoft.com/office/drawing/2014/main" id="{D17B96ED-26A0-5E43-9FFD-2C04FFAD8E30}"/>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a:extLst>
                      <a:ext uri="{FF2B5EF4-FFF2-40B4-BE49-F238E27FC236}">
                        <a16:creationId xmlns:a16="http://schemas.microsoft.com/office/drawing/2014/main" id="{C8567E12-95F9-F64C-94A4-D0E0BC0791B6}"/>
                      </a:ext>
                    </a:extLst>
                  </p:cNvPr>
                  <p:cNvGrpSpPr/>
                  <p:nvPr/>
                </p:nvGrpSpPr>
                <p:grpSpPr>
                  <a:xfrm rot="14496087">
                    <a:off x="9091801" y="2037634"/>
                    <a:ext cx="1128245" cy="1334316"/>
                    <a:chOff x="9366160" y="1720600"/>
                    <a:chExt cx="1128245" cy="1334316"/>
                  </a:xfrm>
                </p:grpSpPr>
                <p:sp>
                  <p:nvSpPr>
                    <p:cNvPr id="271" name="Freeform 270">
                      <a:extLst>
                        <a:ext uri="{FF2B5EF4-FFF2-40B4-BE49-F238E27FC236}">
                          <a16:creationId xmlns:a16="http://schemas.microsoft.com/office/drawing/2014/main" id="{23498F16-CFC5-1C46-8322-26BCD46456D8}"/>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271">
                      <a:extLst>
                        <a:ext uri="{FF2B5EF4-FFF2-40B4-BE49-F238E27FC236}">
                          <a16:creationId xmlns:a16="http://schemas.microsoft.com/office/drawing/2014/main" id="{20F0204D-AB2E-2949-A487-6DDA88B3557A}"/>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5" name="Freeform 194">
                  <a:extLst>
                    <a:ext uri="{FF2B5EF4-FFF2-40B4-BE49-F238E27FC236}">
                      <a16:creationId xmlns:a16="http://schemas.microsoft.com/office/drawing/2014/main" id="{EA87581C-2F12-7248-907C-9350857EF216}"/>
                    </a:ext>
                  </a:extLst>
                </p:cNvPr>
                <p:cNvSpPr/>
                <p:nvPr/>
              </p:nvSpPr>
              <p:spPr>
                <a:xfrm rot="936425" flipH="1">
                  <a:off x="9153521" y="3421159"/>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950D04DD-8B56-4D48-8D0D-4F90C4A07953}"/>
                    </a:ext>
                  </a:extLst>
                </p:cNvPr>
                <p:cNvGrpSpPr/>
                <p:nvPr/>
              </p:nvGrpSpPr>
              <p:grpSpPr>
                <a:xfrm rot="5132443" flipH="1">
                  <a:off x="8781071" y="5071555"/>
                  <a:ext cx="619118" cy="280270"/>
                  <a:chOff x="6745184" y="5358640"/>
                  <a:chExt cx="1002074" cy="389018"/>
                </a:xfrm>
              </p:grpSpPr>
              <p:grpSp>
                <p:nvGrpSpPr>
                  <p:cNvPr id="252" name="Group 251">
                    <a:extLst>
                      <a:ext uri="{FF2B5EF4-FFF2-40B4-BE49-F238E27FC236}">
                        <a16:creationId xmlns:a16="http://schemas.microsoft.com/office/drawing/2014/main" id="{3450B37E-7440-5540-8A51-E0CAC1B78538}"/>
                      </a:ext>
                    </a:extLst>
                  </p:cNvPr>
                  <p:cNvGrpSpPr/>
                  <p:nvPr/>
                </p:nvGrpSpPr>
                <p:grpSpPr>
                  <a:xfrm>
                    <a:off x="6745184" y="5358640"/>
                    <a:ext cx="1002074" cy="389018"/>
                    <a:chOff x="6745184" y="5358640"/>
                    <a:chExt cx="1002074" cy="389018"/>
                  </a:xfrm>
                </p:grpSpPr>
                <p:grpSp>
                  <p:nvGrpSpPr>
                    <p:cNvPr id="263" name="Group 262">
                      <a:extLst>
                        <a:ext uri="{FF2B5EF4-FFF2-40B4-BE49-F238E27FC236}">
                          <a16:creationId xmlns:a16="http://schemas.microsoft.com/office/drawing/2014/main" id="{77191FEE-1D27-714F-A321-5B20B09DF533}"/>
                        </a:ext>
                      </a:extLst>
                    </p:cNvPr>
                    <p:cNvGrpSpPr/>
                    <p:nvPr/>
                  </p:nvGrpSpPr>
                  <p:grpSpPr>
                    <a:xfrm>
                      <a:off x="6745184" y="5358640"/>
                      <a:ext cx="1002074" cy="389018"/>
                      <a:chOff x="6745184" y="5358640"/>
                      <a:chExt cx="1002074" cy="389018"/>
                    </a:xfrm>
                  </p:grpSpPr>
                  <p:grpSp>
                    <p:nvGrpSpPr>
                      <p:cNvPr id="265" name="Group 264">
                        <a:extLst>
                          <a:ext uri="{FF2B5EF4-FFF2-40B4-BE49-F238E27FC236}">
                            <a16:creationId xmlns:a16="http://schemas.microsoft.com/office/drawing/2014/main" id="{AB2089EB-7E11-9B4E-B25F-6B8CC441C657}"/>
                          </a:ext>
                        </a:extLst>
                      </p:cNvPr>
                      <p:cNvGrpSpPr/>
                      <p:nvPr/>
                    </p:nvGrpSpPr>
                    <p:grpSpPr>
                      <a:xfrm>
                        <a:off x="6745184" y="5521402"/>
                        <a:ext cx="1002074" cy="226256"/>
                        <a:chOff x="6745184" y="5521402"/>
                        <a:chExt cx="1002074" cy="226256"/>
                      </a:xfrm>
                    </p:grpSpPr>
                    <p:sp>
                      <p:nvSpPr>
                        <p:cNvPr id="267" name="Oval 266">
                          <a:extLst>
                            <a:ext uri="{FF2B5EF4-FFF2-40B4-BE49-F238E27FC236}">
                              <a16:creationId xmlns:a16="http://schemas.microsoft.com/office/drawing/2014/main" id="{FCC5A0C9-8061-534E-A91A-598AFEE3E374}"/>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1B4D9EF1-679F-F84A-AD9E-A0AFB6119150}"/>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6" name="Freeform 265">
                        <a:extLst>
                          <a:ext uri="{FF2B5EF4-FFF2-40B4-BE49-F238E27FC236}">
                            <a16:creationId xmlns:a16="http://schemas.microsoft.com/office/drawing/2014/main" id="{34936552-01A4-524C-A284-99BED12885B2}"/>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Freeform 263">
                      <a:extLst>
                        <a:ext uri="{FF2B5EF4-FFF2-40B4-BE49-F238E27FC236}">
                          <a16:creationId xmlns:a16="http://schemas.microsoft.com/office/drawing/2014/main" id="{4E822D43-87FC-5946-B7A7-EA00D1378444}"/>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CEA4CE85-51F9-3F4E-9732-4A4AA7F4070D}"/>
                      </a:ext>
                    </a:extLst>
                  </p:cNvPr>
                  <p:cNvGrpSpPr/>
                  <p:nvPr/>
                </p:nvGrpSpPr>
                <p:grpSpPr>
                  <a:xfrm rot="3605345">
                    <a:off x="7146217" y="5353406"/>
                    <a:ext cx="99514" cy="223347"/>
                    <a:chOff x="8142783" y="5187730"/>
                    <a:chExt cx="99514" cy="223347"/>
                  </a:xfrm>
                </p:grpSpPr>
                <p:grpSp>
                  <p:nvGrpSpPr>
                    <p:cNvPr id="254" name="Group 253">
                      <a:extLst>
                        <a:ext uri="{FF2B5EF4-FFF2-40B4-BE49-F238E27FC236}">
                          <a16:creationId xmlns:a16="http://schemas.microsoft.com/office/drawing/2014/main" id="{E8DE5112-DB83-564F-9FA5-E76718414DDC}"/>
                        </a:ext>
                      </a:extLst>
                    </p:cNvPr>
                    <p:cNvGrpSpPr/>
                    <p:nvPr/>
                  </p:nvGrpSpPr>
                  <p:grpSpPr>
                    <a:xfrm>
                      <a:off x="8146057" y="5187730"/>
                      <a:ext cx="90792" cy="75391"/>
                      <a:chOff x="8307421" y="5466589"/>
                      <a:chExt cx="90792" cy="75391"/>
                    </a:xfrm>
                  </p:grpSpPr>
                  <p:cxnSp>
                    <p:nvCxnSpPr>
                      <p:cNvPr id="261" name="Straight Connector 260">
                        <a:extLst>
                          <a:ext uri="{FF2B5EF4-FFF2-40B4-BE49-F238E27FC236}">
                            <a16:creationId xmlns:a16="http://schemas.microsoft.com/office/drawing/2014/main" id="{290288A3-0818-5E4C-8153-ABD9FE5D25A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48BC598-4A8F-2349-9F79-F99CF45FE37A}"/>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CF723E70-10BF-9945-8B41-4FD5B2C72202}"/>
                        </a:ext>
                      </a:extLst>
                    </p:cNvPr>
                    <p:cNvGrpSpPr/>
                    <p:nvPr/>
                  </p:nvGrpSpPr>
                  <p:grpSpPr>
                    <a:xfrm>
                      <a:off x="8142783" y="5262451"/>
                      <a:ext cx="90792" cy="75391"/>
                      <a:chOff x="8307421" y="5466589"/>
                      <a:chExt cx="90792" cy="75391"/>
                    </a:xfrm>
                  </p:grpSpPr>
                  <p:cxnSp>
                    <p:nvCxnSpPr>
                      <p:cNvPr id="259" name="Straight Connector 258">
                        <a:extLst>
                          <a:ext uri="{FF2B5EF4-FFF2-40B4-BE49-F238E27FC236}">
                            <a16:creationId xmlns:a16="http://schemas.microsoft.com/office/drawing/2014/main" id="{6D0CEC7F-0127-5040-B45A-D8ED5885FBC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D029340-D69A-D848-BD9E-0C7DDCA1AE04}"/>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0B975BB5-2BBF-FC48-9864-C8090D8A4C9C}"/>
                        </a:ext>
                      </a:extLst>
                    </p:cNvPr>
                    <p:cNvGrpSpPr/>
                    <p:nvPr/>
                  </p:nvGrpSpPr>
                  <p:grpSpPr>
                    <a:xfrm>
                      <a:off x="8151505" y="5335686"/>
                      <a:ext cx="90792" cy="75391"/>
                      <a:chOff x="8307421" y="5466589"/>
                      <a:chExt cx="90792" cy="75391"/>
                    </a:xfrm>
                  </p:grpSpPr>
                  <p:cxnSp>
                    <p:nvCxnSpPr>
                      <p:cNvPr id="257" name="Straight Connector 256">
                        <a:extLst>
                          <a:ext uri="{FF2B5EF4-FFF2-40B4-BE49-F238E27FC236}">
                            <a16:creationId xmlns:a16="http://schemas.microsoft.com/office/drawing/2014/main" id="{5E34C1F4-103A-E346-9130-AD83E8A899A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9DEB6CC-FA27-B54C-8177-05E859C48765}"/>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97" name="Freeform 196">
                  <a:extLst>
                    <a:ext uri="{FF2B5EF4-FFF2-40B4-BE49-F238E27FC236}">
                      <a16:creationId xmlns:a16="http://schemas.microsoft.com/office/drawing/2014/main" id="{EE8D6D29-3B82-B74C-BDF9-98C158DD91F6}"/>
                    </a:ext>
                  </a:extLst>
                </p:cNvPr>
                <p:cNvSpPr/>
                <p:nvPr/>
              </p:nvSpPr>
              <p:spPr>
                <a:xfrm rot="2217413" flipH="1">
                  <a:off x="9053219" y="4870923"/>
                  <a:ext cx="524734" cy="10825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a:extLst>
                    <a:ext uri="{FF2B5EF4-FFF2-40B4-BE49-F238E27FC236}">
                      <a16:creationId xmlns:a16="http://schemas.microsoft.com/office/drawing/2014/main" id="{08F74423-580C-B14C-A0A3-9A8274BB00B3}"/>
                    </a:ext>
                  </a:extLst>
                </p:cNvPr>
                <p:cNvGrpSpPr/>
                <p:nvPr/>
              </p:nvGrpSpPr>
              <p:grpSpPr>
                <a:xfrm flipH="1">
                  <a:off x="9026799" y="5860736"/>
                  <a:ext cx="619118" cy="280270"/>
                  <a:chOff x="6745184" y="5358640"/>
                  <a:chExt cx="1002074" cy="389018"/>
                </a:xfrm>
              </p:grpSpPr>
              <p:grpSp>
                <p:nvGrpSpPr>
                  <p:cNvPr id="235" name="Group 234">
                    <a:extLst>
                      <a:ext uri="{FF2B5EF4-FFF2-40B4-BE49-F238E27FC236}">
                        <a16:creationId xmlns:a16="http://schemas.microsoft.com/office/drawing/2014/main" id="{8BFBBE1C-211F-524A-B31F-C953EB109D7E}"/>
                      </a:ext>
                    </a:extLst>
                  </p:cNvPr>
                  <p:cNvGrpSpPr/>
                  <p:nvPr/>
                </p:nvGrpSpPr>
                <p:grpSpPr>
                  <a:xfrm>
                    <a:off x="6745184" y="5358640"/>
                    <a:ext cx="1002074" cy="389018"/>
                    <a:chOff x="6745184" y="5358640"/>
                    <a:chExt cx="1002074" cy="389018"/>
                  </a:xfrm>
                </p:grpSpPr>
                <p:grpSp>
                  <p:nvGrpSpPr>
                    <p:cNvPr id="246" name="Group 245">
                      <a:extLst>
                        <a:ext uri="{FF2B5EF4-FFF2-40B4-BE49-F238E27FC236}">
                          <a16:creationId xmlns:a16="http://schemas.microsoft.com/office/drawing/2014/main" id="{B39D98F4-222B-5C4E-9D64-D058F6F90CBF}"/>
                        </a:ext>
                      </a:extLst>
                    </p:cNvPr>
                    <p:cNvGrpSpPr/>
                    <p:nvPr/>
                  </p:nvGrpSpPr>
                  <p:grpSpPr>
                    <a:xfrm>
                      <a:off x="6745184" y="5358640"/>
                      <a:ext cx="1002074" cy="389018"/>
                      <a:chOff x="6745184" y="5358640"/>
                      <a:chExt cx="1002074" cy="389018"/>
                    </a:xfrm>
                  </p:grpSpPr>
                  <p:grpSp>
                    <p:nvGrpSpPr>
                      <p:cNvPr id="248" name="Group 247">
                        <a:extLst>
                          <a:ext uri="{FF2B5EF4-FFF2-40B4-BE49-F238E27FC236}">
                            <a16:creationId xmlns:a16="http://schemas.microsoft.com/office/drawing/2014/main" id="{80F23035-843D-3947-868D-3CDF9F834B97}"/>
                          </a:ext>
                        </a:extLst>
                      </p:cNvPr>
                      <p:cNvGrpSpPr/>
                      <p:nvPr/>
                    </p:nvGrpSpPr>
                    <p:grpSpPr>
                      <a:xfrm>
                        <a:off x="6745184" y="5521402"/>
                        <a:ext cx="1002074" cy="226256"/>
                        <a:chOff x="6745184" y="5521402"/>
                        <a:chExt cx="1002074" cy="226256"/>
                      </a:xfrm>
                    </p:grpSpPr>
                    <p:sp>
                      <p:nvSpPr>
                        <p:cNvPr id="250" name="Oval 249">
                          <a:extLst>
                            <a:ext uri="{FF2B5EF4-FFF2-40B4-BE49-F238E27FC236}">
                              <a16:creationId xmlns:a16="http://schemas.microsoft.com/office/drawing/2014/main" id="{BAD68CBF-6D62-CA48-BF4E-BCCF30DC562D}"/>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6FBEE16-70B5-AC44-B85B-67518B2F1685}"/>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Freeform 248">
                        <a:extLst>
                          <a:ext uri="{FF2B5EF4-FFF2-40B4-BE49-F238E27FC236}">
                            <a16:creationId xmlns:a16="http://schemas.microsoft.com/office/drawing/2014/main" id="{8F5BA1B0-D298-4740-89C2-BF0F5D2D6CF7}"/>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7" name="Freeform 246">
                      <a:extLst>
                        <a:ext uri="{FF2B5EF4-FFF2-40B4-BE49-F238E27FC236}">
                          <a16:creationId xmlns:a16="http://schemas.microsoft.com/office/drawing/2014/main" id="{332935DD-AA28-F246-95F1-430F19DB5E1F}"/>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C474C943-B21A-5149-90F9-D3D4CC0F5A62}"/>
                      </a:ext>
                    </a:extLst>
                  </p:cNvPr>
                  <p:cNvGrpSpPr/>
                  <p:nvPr/>
                </p:nvGrpSpPr>
                <p:grpSpPr>
                  <a:xfrm rot="3605345">
                    <a:off x="7146217" y="5353406"/>
                    <a:ext cx="99514" cy="223347"/>
                    <a:chOff x="8142783" y="5187730"/>
                    <a:chExt cx="99514" cy="223347"/>
                  </a:xfrm>
                </p:grpSpPr>
                <p:grpSp>
                  <p:nvGrpSpPr>
                    <p:cNvPr id="237" name="Group 236">
                      <a:extLst>
                        <a:ext uri="{FF2B5EF4-FFF2-40B4-BE49-F238E27FC236}">
                          <a16:creationId xmlns:a16="http://schemas.microsoft.com/office/drawing/2014/main" id="{0163D80D-7C80-B146-9371-288B863A316C}"/>
                        </a:ext>
                      </a:extLst>
                    </p:cNvPr>
                    <p:cNvGrpSpPr/>
                    <p:nvPr/>
                  </p:nvGrpSpPr>
                  <p:grpSpPr>
                    <a:xfrm>
                      <a:off x="8146057" y="5187730"/>
                      <a:ext cx="90792" cy="75391"/>
                      <a:chOff x="8307421" y="5466589"/>
                      <a:chExt cx="90792" cy="75391"/>
                    </a:xfrm>
                  </p:grpSpPr>
                  <p:cxnSp>
                    <p:nvCxnSpPr>
                      <p:cNvPr id="244" name="Straight Connector 243">
                        <a:extLst>
                          <a:ext uri="{FF2B5EF4-FFF2-40B4-BE49-F238E27FC236}">
                            <a16:creationId xmlns:a16="http://schemas.microsoft.com/office/drawing/2014/main" id="{0D4B11D2-1154-6545-9A07-938DEACF9C1E}"/>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8BAA3C4-ABE7-644E-BF87-8AE8534C2BBE}"/>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FF4C3675-DB2C-0345-9AC4-142DD6F8B90A}"/>
                        </a:ext>
                      </a:extLst>
                    </p:cNvPr>
                    <p:cNvGrpSpPr/>
                    <p:nvPr/>
                  </p:nvGrpSpPr>
                  <p:grpSpPr>
                    <a:xfrm>
                      <a:off x="8142783" y="5262451"/>
                      <a:ext cx="90792" cy="75391"/>
                      <a:chOff x="8307421" y="5466589"/>
                      <a:chExt cx="90792" cy="75391"/>
                    </a:xfrm>
                  </p:grpSpPr>
                  <p:cxnSp>
                    <p:nvCxnSpPr>
                      <p:cNvPr id="242" name="Straight Connector 241">
                        <a:extLst>
                          <a:ext uri="{FF2B5EF4-FFF2-40B4-BE49-F238E27FC236}">
                            <a16:creationId xmlns:a16="http://schemas.microsoft.com/office/drawing/2014/main" id="{87B3B8E9-9793-ED4E-91A2-24D366B80A1D}"/>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8035494-D576-D94B-9976-25534CAA919A}"/>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6A60D458-1B13-B94F-8AAB-CA6FE7A9FBC5}"/>
                        </a:ext>
                      </a:extLst>
                    </p:cNvPr>
                    <p:cNvGrpSpPr/>
                    <p:nvPr/>
                  </p:nvGrpSpPr>
                  <p:grpSpPr>
                    <a:xfrm>
                      <a:off x="8151505" y="5335686"/>
                      <a:ext cx="90792" cy="75391"/>
                      <a:chOff x="8307421" y="5466589"/>
                      <a:chExt cx="90792" cy="75391"/>
                    </a:xfrm>
                  </p:grpSpPr>
                  <p:cxnSp>
                    <p:nvCxnSpPr>
                      <p:cNvPr id="240" name="Straight Connector 239">
                        <a:extLst>
                          <a:ext uri="{FF2B5EF4-FFF2-40B4-BE49-F238E27FC236}">
                            <a16:creationId xmlns:a16="http://schemas.microsoft.com/office/drawing/2014/main" id="{1F7A09A1-9826-904C-BB34-D312629A8C15}"/>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9711D4-356F-9745-BFD6-DF4FFBDE0299}"/>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99" name="Freeform 198">
                  <a:extLst>
                    <a:ext uri="{FF2B5EF4-FFF2-40B4-BE49-F238E27FC236}">
                      <a16:creationId xmlns:a16="http://schemas.microsoft.com/office/drawing/2014/main" id="{177FF37D-1BE5-454A-BF1B-682C85689D50}"/>
                    </a:ext>
                  </a:extLst>
                </p:cNvPr>
                <p:cNvSpPr/>
                <p:nvPr/>
              </p:nvSpPr>
              <p:spPr>
                <a:xfrm rot="2258851" flipH="1">
                  <a:off x="8914087" y="3552678"/>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F7553AD1-FB37-8843-8996-B8DEB48E30A0}"/>
                    </a:ext>
                  </a:extLst>
                </p:cNvPr>
                <p:cNvGrpSpPr/>
                <p:nvPr/>
              </p:nvGrpSpPr>
              <p:grpSpPr>
                <a:xfrm flipH="1">
                  <a:off x="8191442" y="975137"/>
                  <a:ext cx="1884751" cy="2612329"/>
                  <a:chOff x="6034425" y="644672"/>
                  <a:chExt cx="1884751" cy="2612329"/>
                </a:xfrm>
              </p:grpSpPr>
              <p:grpSp>
                <p:nvGrpSpPr>
                  <p:cNvPr id="208" name="Group 207">
                    <a:extLst>
                      <a:ext uri="{FF2B5EF4-FFF2-40B4-BE49-F238E27FC236}">
                        <a16:creationId xmlns:a16="http://schemas.microsoft.com/office/drawing/2014/main" id="{F9C7AF67-FE48-A545-9414-FCC4AEED5187}"/>
                      </a:ext>
                    </a:extLst>
                  </p:cNvPr>
                  <p:cNvGrpSpPr/>
                  <p:nvPr/>
                </p:nvGrpSpPr>
                <p:grpSpPr>
                  <a:xfrm>
                    <a:off x="6196998" y="644672"/>
                    <a:ext cx="1722178" cy="1086334"/>
                    <a:chOff x="3612837" y="1421659"/>
                    <a:chExt cx="2817966" cy="1724497"/>
                  </a:xfrm>
                </p:grpSpPr>
                <p:sp>
                  <p:nvSpPr>
                    <p:cNvPr id="217" name="Oval 216">
                      <a:extLst>
                        <a:ext uri="{FF2B5EF4-FFF2-40B4-BE49-F238E27FC236}">
                          <a16:creationId xmlns:a16="http://schemas.microsoft.com/office/drawing/2014/main" id="{FCEFB8E1-4F90-CD4F-99EA-B30333CFE037}"/>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id="{667763EC-31BD-7B4D-86F5-00203EC9D177}"/>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0C97C92-1B82-6949-8136-5875CBDC5140}"/>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739D86A-D5A5-714B-964A-EC00A8155059}"/>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8DF227E5-0DC7-F842-8973-67AAE5F01174}"/>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E77C497E-B159-1144-A58F-1B1E3D031803}"/>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521E0E25-4839-F440-BB79-F8E777C0D7FB}"/>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D10165F-E2E7-9B4F-8665-B125DCCAA25E}"/>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C79391EB-10D5-0644-B364-D1B89C1161B3}"/>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5C9B5B3-0532-E04E-BEDC-380FDD8DC2C8}"/>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73AE22E5-374C-7746-948D-B60520D3352E}"/>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c 227">
                      <a:extLst>
                        <a:ext uri="{FF2B5EF4-FFF2-40B4-BE49-F238E27FC236}">
                          <a16:creationId xmlns:a16="http://schemas.microsoft.com/office/drawing/2014/main" id="{E9B7EF2D-68C8-AB46-9FFF-5C1BBC5A19FF}"/>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a:extLst>
                        <a:ext uri="{FF2B5EF4-FFF2-40B4-BE49-F238E27FC236}">
                          <a16:creationId xmlns:a16="http://schemas.microsoft.com/office/drawing/2014/main" id="{5240D8C2-987E-A54C-9FE1-E6A60242A7D8}"/>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Freeform 229">
                      <a:extLst>
                        <a:ext uri="{FF2B5EF4-FFF2-40B4-BE49-F238E27FC236}">
                          <a16:creationId xmlns:a16="http://schemas.microsoft.com/office/drawing/2014/main" id="{C5043D31-9AEE-5549-8D19-DC80A8D57B7C}"/>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a:extLst>
                        <a:ext uri="{FF2B5EF4-FFF2-40B4-BE49-F238E27FC236}">
                          <a16:creationId xmlns:a16="http://schemas.microsoft.com/office/drawing/2014/main" id="{61BA9F85-1BF4-EE43-B082-29444AC97546}"/>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a:extLst>
                        <a:ext uri="{FF2B5EF4-FFF2-40B4-BE49-F238E27FC236}">
                          <a16:creationId xmlns:a16="http://schemas.microsoft.com/office/drawing/2014/main" id="{EAD81D5C-A217-5947-936F-8C9F38231000}"/>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id="{79E6809D-4281-814D-A903-361E597FE517}"/>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36559CBF-E445-CC47-A408-DB3384BF072C}"/>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EE6E17ED-04DD-434C-AF22-EB9F32483EDB}"/>
                      </a:ext>
                    </a:extLst>
                  </p:cNvPr>
                  <p:cNvGrpSpPr/>
                  <p:nvPr/>
                </p:nvGrpSpPr>
                <p:grpSpPr>
                  <a:xfrm>
                    <a:off x="6034425" y="1706665"/>
                    <a:ext cx="857219" cy="1550336"/>
                    <a:chOff x="7406025" y="1843653"/>
                    <a:chExt cx="857219" cy="1550336"/>
                  </a:xfrm>
                </p:grpSpPr>
                <p:grpSp>
                  <p:nvGrpSpPr>
                    <p:cNvPr id="210" name="Group 209">
                      <a:extLst>
                        <a:ext uri="{FF2B5EF4-FFF2-40B4-BE49-F238E27FC236}">
                          <a16:creationId xmlns:a16="http://schemas.microsoft.com/office/drawing/2014/main" id="{80CD237B-BF3D-4649-BA13-B128D3B80809}"/>
                        </a:ext>
                      </a:extLst>
                    </p:cNvPr>
                    <p:cNvGrpSpPr/>
                    <p:nvPr/>
                  </p:nvGrpSpPr>
                  <p:grpSpPr>
                    <a:xfrm>
                      <a:off x="7406025" y="1843653"/>
                      <a:ext cx="857219" cy="1547161"/>
                      <a:chOff x="7428794" y="1840478"/>
                      <a:chExt cx="737706" cy="1547161"/>
                    </a:xfrm>
                  </p:grpSpPr>
                  <p:sp>
                    <p:nvSpPr>
                      <p:cNvPr id="212" name="Arc 211">
                        <a:extLst>
                          <a:ext uri="{FF2B5EF4-FFF2-40B4-BE49-F238E27FC236}">
                            <a16:creationId xmlns:a16="http://schemas.microsoft.com/office/drawing/2014/main" id="{DCF50B93-4803-F245-9A75-7A6ADC0CB316}"/>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3" name="Group 212">
                        <a:extLst>
                          <a:ext uri="{FF2B5EF4-FFF2-40B4-BE49-F238E27FC236}">
                            <a16:creationId xmlns:a16="http://schemas.microsoft.com/office/drawing/2014/main" id="{46C242A4-C64C-B348-93D0-0E5D9113BFD5}"/>
                          </a:ext>
                        </a:extLst>
                      </p:cNvPr>
                      <p:cNvGrpSpPr/>
                      <p:nvPr/>
                    </p:nvGrpSpPr>
                    <p:grpSpPr>
                      <a:xfrm>
                        <a:off x="7428794" y="1840478"/>
                        <a:ext cx="676987" cy="1547161"/>
                        <a:chOff x="7428794" y="1840478"/>
                        <a:chExt cx="676987" cy="1547161"/>
                      </a:xfrm>
                    </p:grpSpPr>
                    <p:sp>
                      <p:nvSpPr>
                        <p:cNvPr id="215" name="Freeform 214">
                          <a:extLst>
                            <a:ext uri="{FF2B5EF4-FFF2-40B4-BE49-F238E27FC236}">
                              <a16:creationId xmlns:a16="http://schemas.microsoft.com/office/drawing/2014/main" id="{98A09B6D-FCE8-2841-9912-B586B22E3689}"/>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reeform 215">
                          <a:extLst>
                            <a:ext uri="{FF2B5EF4-FFF2-40B4-BE49-F238E27FC236}">
                              <a16:creationId xmlns:a16="http://schemas.microsoft.com/office/drawing/2014/main" id="{D7178C63-FA3D-CB43-B692-E48BBF179865}"/>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Arc 213">
                        <a:extLst>
                          <a:ext uri="{FF2B5EF4-FFF2-40B4-BE49-F238E27FC236}">
                            <a16:creationId xmlns:a16="http://schemas.microsoft.com/office/drawing/2014/main" id="{6FCC6512-A0EC-854D-8CF3-992628F0CEC4}"/>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B720D1E2-96A8-8B46-A8D5-46B9D8C73943}"/>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a:extLst>
                    <a:ext uri="{FF2B5EF4-FFF2-40B4-BE49-F238E27FC236}">
                      <a16:creationId xmlns:a16="http://schemas.microsoft.com/office/drawing/2014/main" id="{656C50D7-7E24-CF4B-BCC8-FC290D61351A}"/>
                    </a:ext>
                  </a:extLst>
                </p:cNvPr>
                <p:cNvGrpSpPr/>
                <p:nvPr/>
              </p:nvGrpSpPr>
              <p:grpSpPr>
                <a:xfrm rot="2214903" flipH="1">
                  <a:off x="8531002" y="1607171"/>
                  <a:ext cx="1964500" cy="1789707"/>
                  <a:chOff x="8358582" y="2140669"/>
                  <a:chExt cx="1964500" cy="1789707"/>
                </a:xfrm>
              </p:grpSpPr>
              <p:grpSp>
                <p:nvGrpSpPr>
                  <p:cNvPr id="202" name="Group 201">
                    <a:extLst>
                      <a:ext uri="{FF2B5EF4-FFF2-40B4-BE49-F238E27FC236}">
                        <a16:creationId xmlns:a16="http://schemas.microsoft.com/office/drawing/2014/main" id="{83A96F2D-AACD-F847-8206-D18EB25E97A4}"/>
                      </a:ext>
                    </a:extLst>
                  </p:cNvPr>
                  <p:cNvGrpSpPr/>
                  <p:nvPr/>
                </p:nvGrpSpPr>
                <p:grpSpPr>
                  <a:xfrm rot="3644139">
                    <a:off x="8461617" y="2699096"/>
                    <a:ext cx="1128245" cy="1334316"/>
                    <a:chOff x="9366160" y="1720600"/>
                    <a:chExt cx="1128245" cy="1334316"/>
                  </a:xfrm>
                </p:grpSpPr>
                <p:sp>
                  <p:nvSpPr>
                    <p:cNvPr id="206" name="Freeform 205">
                      <a:extLst>
                        <a:ext uri="{FF2B5EF4-FFF2-40B4-BE49-F238E27FC236}">
                          <a16:creationId xmlns:a16="http://schemas.microsoft.com/office/drawing/2014/main" id="{1F2CCD51-FA42-D047-845B-F7A4929C2613}"/>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a:extLst>
                        <a:ext uri="{FF2B5EF4-FFF2-40B4-BE49-F238E27FC236}">
                          <a16:creationId xmlns:a16="http://schemas.microsoft.com/office/drawing/2014/main" id="{F4C58DFF-56D8-BC4F-8E62-BBA58A1ED694}"/>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D71B73D7-F84E-5047-8B0B-90E3F3386E48}"/>
                      </a:ext>
                    </a:extLst>
                  </p:cNvPr>
                  <p:cNvGrpSpPr/>
                  <p:nvPr/>
                </p:nvGrpSpPr>
                <p:grpSpPr>
                  <a:xfrm rot="14496087">
                    <a:off x="9091801" y="2037634"/>
                    <a:ext cx="1128245" cy="1334316"/>
                    <a:chOff x="9366160" y="1720600"/>
                    <a:chExt cx="1128245" cy="1334316"/>
                  </a:xfrm>
                </p:grpSpPr>
                <p:sp>
                  <p:nvSpPr>
                    <p:cNvPr id="204" name="Freeform 203">
                      <a:extLst>
                        <a:ext uri="{FF2B5EF4-FFF2-40B4-BE49-F238E27FC236}">
                          <a16:creationId xmlns:a16="http://schemas.microsoft.com/office/drawing/2014/main" id="{46AE69F1-2525-A24F-8C43-290881484AB6}"/>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a:extLst>
                        <a:ext uri="{FF2B5EF4-FFF2-40B4-BE49-F238E27FC236}">
                          <a16:creationId xmlns:a16="http://schemas.microsoft.com/office/drawing/2014/main" id="{3A235F29-C9DC-2B49-A84B-0D92925D9130}"/>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283" name="Group 282">
            <a:extLst>
              <a:ext uri="{FF2B5EF4-FFF2-40B4-BE49-F238E27FC236}">
                <a16:creationId xmlns:a16="http://schemas.microsoft.com/office/drawing/2014/main" id="{010531BB-6230-074F-9FC6-CF0BD91B078A}"/>
              </a:ext>
            </a:extLst>
          </p:cNvPr>
          <p:cNvGrpSpPr>
            <a:grpSpLocks noChangeAspect="1"/>
          </p:cNvGrpSpPr>
          <p:nvPr/>
        </p:nvGrpSpPr>
        <p:grpSpPr>
          <a:xfrm>
            <a:off x="-5542570" y="536942"/>
            <a:ext cx="12757955" cy="5486400"/>
            <a:chOff x="-3344737" y="526526"/>
            <a:chExt cx="14434618" cy="6207428"/>
          </a:xfrm>
        </p:grpSpPr>
        <p:grpSp>
          <p:nvGrpSpPr>
            <p:cNvPr id="284" name="Group 283">
              <a:extLst>
                <a:ext uri="{FF2B5EF4-FFF2-40B4-BE49-F238E27FC236}">
                  <a16:creationId xmlns:a16="http://schemas.microsoft.com/office/drawing/2014/main" id="{5FAC4C2E-ABD7-7E4F-BAA0-2FFE82DD30C9}"/>
                </a:ext>
              </a:extLst>
            </p:cNvPr>
            <p:cNvGrpSpPr/>
            <p:nvPr/>
          </p:nvGrpSpPr>
          <p:grpSpPr>
            <a:xfrm>
              <a:off x="-3344737" y="4589430"/>
              <a:ext cx="14434618" cy="2144524"/>
              <a:chOff x="-3344737" y="4589430"/>
              <a:chExt cx="14434618" cy="2144524"/>
            </a:xfrm>
          </p:grpSpPr>
          <p:grpSp>
            <p:nvGrpSpPr>
              <p:cNvPr id="368" name="Group 367">
                <a:extLst>
                  <a:ext uri="{FF2B5EF4-FFF2-40B4-BE49-F238E27FC236}">
                    <a16:creationId xmlns:a16="http://schemas.microsoft.com/office/drawing/2014/main" id="{680EEAF9-7BA5-B648-92B5-1A355579121D}"/>
                  </a:ext>
                </a:extLst>
              </p:cNvPr>
              <p:cNvGrpSpPr/>
              <p:nvPr/>
            </p:nvGrpSpPr>
            <p:grpSpPr>
              <a:xfrm flipH="1">
                <a:off x="3106509" y="4602271"/>
                <a:ext cx="7983372" cy="2131683"/>
                <a:chOff x="766169" y="3989498"/>
                <a:chExt cx="6396752" cy="1344663"/>
              </a:xfrm>
            </p:grpSpPr>
            <p:sp>
              <p:nvSpPr>
                <p:cNvPr id="373" name="Freeform 372">
                  <a:extLst>
                    <a:ext uri="{FF2B5EF4-FFF2-40B4-BE49-F238E27FC236}">
                      <a16:creationId xmlns:a16="http://schemas.microsoft.com/office/drawing/2014/main" id="{F8D3D8DC-DD01-0245-B0DD-2464F89D8F42}"/>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Freeform 373">
                  <a:extLst>
                    <a:ext uri="{FF2B5EF4-FFF2-40B4-BE49-F238E27FC236}">
                      <a16:creationId xmlns:a16="http://schemas.microsoft.com/office/drawing/2014/main" id="{8E056509-B6C8-9B4E-990C-94B9A73E7E10}"/>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Freeform 374">
                  <a:extLst>
                    <a:ext uri="{FF2B5EF4-FFF2-40B4-BE49-F238E27FC236}">
                      <a16:creationId xmlns:a16="http://schemas.microsoft.com/office/drawing/2014/main" id="{DDA64D74-444F-FB4B-92E2-44D201141ED5}"/>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a:extLst>
                  <a:ext uri="{FF2B5EF4-FFF2-40B4-BE49-F238E27FC236}">
                    <a16:creationId xmlns:a16="http://schemas.microsoft.com/office/drawing/2014/main" id="{94181A67-B2BD-0647-A41A-3A6DBA7F6C37}"/>
                  </a:ext>
                </a:extLst>
              </p:cNvPr>
              <p:cNvGrpSpPr/>
              <p:nvPr/>
            </p:nvGrpSpPr>
            <p:grpSpPr>
              <a:xfrm flipH="1">
                <a:off x="-3344737" y="4589430"/>
                <a:ext cx="7983372" cy="2131683"/>
                <a:chOff x="766169" y="3989498"/>
                <a:chExt cx="6396752" cy="1344663"/>
              </a:xfrm>
            </p:grpSpPr>
            <p:sp>
              <p:nvSpPr>
                <p:cNvPr id="370" name="Freeform 369">
                  <a:extLst>
                    <a:ext uri="{FF2B5EF4-FFF2-40B4-BE49-F238E27FC236}">
                      <a16:creationId xmlns:a16="http://schemas.microsoft.com/office/drawing/2014/main" id="{0843067E-E1AA-ED41-804B-4E561FFFD963}"/>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Freeform 370">
                  <a:extLst>
                    <a:ext uri="{FF2B5EF4-FFF2-40B4-BE49-F238E27FC236}">
                      <a16:creationId xmlns:a16="http://schemas.microsoft.com/office/drawing/2014/main" id="{57037F5D-976D-C246-97B9-AD98160F344F}"/>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Freeform 371">
                  <a:extLst>
                    <a:ext uri="{FF2B5EF4-FFF2-40B4-BE49-F238E27FC236}">
                      <a16:creationId xmlns:a16="http://schemas.microsoft.com/office/drawing/2014/main" id="{335781E4-F683-C94E-9437-A829FF610138}"/>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357B7A51-7B05-D94E-828F-F9831BA1EF8D}"/>
                </a:ext>
              </a:extLst>
            </p:cNvPr>
            <p:cNvGrpSpPr/>
            <p:nvPr/>
          </p:nvGrpSpPr>
          <p:grpSpPr>
            <a:xfrm>
              <a:off x="5210358" y="526526"/>
              <a:ext cx="2584205" cy="5120701"/>
              <a:chOff x="573153" y="974641"/>
              <a:chExt cx="2584205" cy="5120701"/>
            </a:xfrm>
          </p:grpSpPr>
          <p:grpSp>
            <p:nvGrpSpPr>
              <p:cNvPr id="286" name="Group 285">
                <a:extLst>
                  <a:ext uri="{FF2B5EF4-FFF2-40B4-BE49-F238E27FC236}">
                    <a16:creationId xmlns:a16="http://schemas.microsoft.com/office/drawing/2014/main" id="{0DB168DD-097E-574C-9840-CBA9E7A27F7D}"/>
                  </a:ext>
                </a:extLst>
              </p:cNvPr>
              <p:cNvGrpSpPr/>
              <p:nvPr/>
            </p:nvGrpSpPr>
            <p:grpSpPr>
              <a:xfrm rot="1147811" flipH="1">
                <a:off x="885396" y="1504800"/>
                <a:ext cx="1964500" cy="1789707"/>
                <a:chOff x="8358582" y="2140669"/>
                <a:chExt cx="1964500" cy="1789707"/>
              </a:xfrm>
            </p:grpSpPr>
            <p:grpSp>
              <p:nvGrpSpPr>
                <p:cNvPr id="362" name="Group 361">
                  <a:extLst>
                    <a:ext uri="{FF2B5EF4-FFF2-40B4-BE49-F238E27FC236}">
                      <a16:creationId xmlns:a16="http://schemas.microsoft.com/office/drawing/2014/main" id="{572A3873-5278-0944-B118-B253AA838837}"/>
                    </a:ext>
                  </a:extLst>
                </p:cNvPr>
                <p:cNvGrpSpPr/>
                <p:nvPr/>
              </p:nvGrpSpPr>
              <p:grpSpPr>
                <a:xfrm rot="3644139">
                  <a:off x="8461617" y="2699096"/>
                  <a:ext cx="1128245" cy="1334316"/>
                  <a:chOff x="9366160" y="1720600"/>
                  <a:chExt cx="1128245" cy="1334316"/>
                </a:xfrm>
              </p:grpSpPr>
              <p:sp>
                <p:nvSpPr>
                  <p:cNvPr id="366" name="Freeform 365">
                    <a:extLst>
                      <a:ext uri="{FF2B5EF4-FFF2-40B4-BE49-F238E27FC236}">
                        <a16:creationId xmlns:a16="http://schemas.microsoft.com/office/drawing/2014/main" id="{58A3089D-7C1C-BF43-B6C0-916646410FD0}"/>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Freeform 366">
                    <a:extLst>
                      <a:ext uri="{FF2B5EF4-FFF2-40B4-BE49-F238E27FC236}">
                        <a16:creationId xmlns:a16="http://schemas.microsoft.com/office/drawing/2014/main" id="{3DA4CAD0-253A-6449-A385-2409F426FEF9}"/>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3" name="Group 362">
                  <a:extLst>
                    <a:ext uri="{FF2B5EF4-FFF2-40B4-BE49-F238E27FC236}">
                      <a16:creationId xmlns:a16="http://schemas.microsoft.com/office/drawing/2014/main" id="{126BE011-FA40-D44F-A7AF-F352A8FB5C49}"/>
                    </a:ext>
                  </a:extLst>
                </p:cNvPr>
                <p:cNvGrpSpPr/>
                <p:nvPr/>
              </p:nvGrpSpPr>
              <p:grpSpPr>
                <a:xfrm rot="14496087">
                  <a:off x="9091801" y="2037634"/>
                  <a:ext cx="1128245" cy="1334316"/>
                  <a:chOff x="9366160" y="1720600"/>
                  <a:chExt cx="1128245" cy="1334316"/>
                </a:xfrm>
              </p:grpSpPr>
              <p:sp>
                <p:nvSpPr>
                  <p:cNvPr id="364" name="Freeform 363">
                    <a:extLst>
                      <a:ext uri="{FF2B5EF4-FFF2-40B4-BE49-F238E27FC236}">
                        <a16:creationId xmlns:a16="http://schemas.microsoft.com/office/drawing/2014/main" id="{B62CA2F2-9D14-D54D-98FE-8D9DDAD08D1E}"/>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Freeform 364">
                    <a:extLst>
                      <a:ext uri="{FF2B5EF4-FFF2-40B4-BE49-F238E27FC236}">
                        <a16:creationId xmlns:a16="http://schemas.microsoft.com/office/drawing/2014/main" id="{FEBF978D-450D-A749-B31D-969BD46B871A}"/>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7" name="Freeform 286">
                <a:extLst>
                  <a:ext uri="{FF2B5EF4-FFF2-40B4-BE49-F238E27FC236}">
                    <a16:creationId xmlns:a16="http://schemas.microsoft.com/office/drawing/2014/main" id="{E88F1BE0-89C6-C445-B93F-AA992FD7159A}"/>
                  </a:ext>
                </a:extLst>
              </p:cNvPr>
              <p:cNvSpPr/>
              <p:nvPr/>
            </p:nvSpPr>
            <p:spPr>
              <a:xfrm rot="3572799" flipH="1">
                <a:off x="2395842" y="4377578"/>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287">
                <a:extLst>
                  <a:ext uri="{FF2B5EF4-FFF2-40B4-BE49-F238E27FC236}">
                    <a16:creationId xmlns:a16="http://schemas.microsoft.com/office/drawing/2014/main" id="{8B7F0651-A30F-D84E-80E9-3B793C448497}"/>
                  </a:ext>
                </a:extLst>
              </p:cNvPr>
              <p:cNvSpPr/>
              <p:nvPr/>
            </p:nvSpPr>
            <p:spPr>
              <a:xfrm rot="20519948" flipH="1">
                <a:off x="1809562" y="3344471"/>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288">
                <a:extLst>
                  <a:ext uri="{FF2B5EF4-FFF2-40B4-BE49-F238E27FC236}">
                    <a16:creationId xmlns:a16="http://schemas.microsoft.com/office/drawing/2014/main" id="{309073F7-1AEF-6042-9A44-7FBBFC900A4B}"/>
                  </a:ext>
                </a:extLst>
              </p:cNvPr>
              <p:cNvSpPr/>
              <p:nvPr/>
            </p:nvSpPr>
            <p:spPr>
              <a:xfrm rot="3315640" flipH="1">
                <a:off x="1193293" y="3561203"/>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0" name="Group 289">
                <a:extLst>
                  <a:ext uri="{FF2B5EF4-FFF2-40B4-BE49-F238E27FC236}">
                    <a16:creationId xmlns:a16="http://schemas.microsoft.com/office/drawing/2014/main" id="{897EF1C3-344C-164D-8879-DB359CD7A314}"/>
                  </a:ext>
                </a:extLst>
              </p:cNvPr>
              <p:cNvGrpSpPr/>
              <p:nvPr/>
            </p:nvGrpSpPr>
            <p:grpSpPr>
              <a:xfrm flipH="1">
                <a:off x="573153" y="974641"/>
                <a:ext cx="1884751" cy="2612329"/>
                <a:chOff x="6034425" y="644672"/>
                <a:chExt cx="1884751" cy="2612329"/>
              </a:xfrm>
            </p:grpSpPr>
            <p:grpSp>
              <p:nvGrpSpPr>
                <p:cNvPr id="335" name="Group 334">
                  <a:extLst>
                    <a:ext uri="{FF2B5EF4-FFF2-40B4-BE49-F238E27FC236}">
                      <a16:creationId xmlns:a16="http://schemas.microsoft.com/office/drawing/2014/main" id="{ED0AA576-8CBB-A44C-9356-A20207A1D481}"/>
                    </a:ext>
                  </a:extLst>
                </p:cNvPr>
                <p:cNvGrpSpPr/>
                <p:nvPr/>
              </p:nvGrpSpPr>
              <p:grpSpPr>
                <a:xfrm>
                  <a:off x="6196998" y="644672"/>
                  <a:ext cx="1722178" cy="1086334"/>
                  <a:chOff x="3612837" y="1421659"/>
                  <a:chExt cx="2817966" cy="1724497"/>
                </a:xfrm>
              </p:grpSpPr>
              <p:sp>
                <p:nvSpPr>
                  <p:cNvPr id="344" name="Oval 343">
                    <a:extLst>
                      <a:ext uri="{FF2B5EF4-FFF2-40B4-BE49-F238E27FC236}">
                        <a16:creationId xmlns:a16="http://schemas.microsoft.com/office/drawing/2014/main" id="{DFA6834C-2117-5D49-A66F-17E0692FCBF3}"/>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344">
                    <a:extLst>
                      <a:ext uri="{FF2B5EF4-FFF2-40B4-BE49-F238E27FC236}">
                        <a16:creationId xmlns:a16="http://schemas.microsoft.com/office/drawing/2014/main" id="{CF7B1D95-0D8E-494C-BFF7-C5D0E58580C2}"/>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80A0614C-2530-C444-8FCB-334031BCFE99}"/>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D2AB2C1D-4240-E241-8A43-8A328FF391AC}"/>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30655CF1-5C8F-9944-9ECE-8C10A93138FE}"/>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E1414CEC-1A00-564F-A2D0-3E941085C134}"/>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6F3E81E7-ED56-E645-9825-9E20E9DE46CA}"/>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90C06AB1-D9FB-AC41-B87A-A3D199F6A6B6}"/>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395D4E3-780E-3445-97C7-D74E7904BF57}"/>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3FC8A8F-F55D-964C-A4D8-EE512B8925C5}"/>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825629D-1C40-684D-B396-B1FB14945547}"/>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Arc 354">
                    <a:extLst>
                      <a:ext uri="{FF2B5EF4-FFF2-40B4-BE49-F238E27FC236}">
                        <a16:creationId xmlns:a16="http://schemas.microsoft.com/office/drawing/2014/main" id="{52552D38-E3B2-FA47-82E2-5D5184EE9935}"/>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6" name="Arc 355">
                    <a:extLst>
                      <a:ext uri="{FF2B5EF4-FFF2-40B4-BE49-F238E27FC236}">
                        <a16:creationId xmlns:a16="http://schemas.microsoft.com/office/drawing/2014/main" id="{653926FE-8FC4-CB46-80E5-3E2B6586B092}"/>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7" name="Freeform 356">
                    <a:extLst>
                      <a:ext uri="{FF2B5EF4-FFF2-40B4-BE49-F238E27FC236}">
                        <a16:creationId xmlns:a16="http://schemas.microsoft.com/office/drawing/2014/main" id="{729D39DC-9FD3-F146-91F5-442C743F432B}"/>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Freeform 357">
                    <a:extLst>
                      <a:ext uri="{FF2B5EF4-FFF2-40B4-BE49-F238E27FC236}">
                        <a16:creationId xmlns:a16="http://schemas.microsoft.com/office/drawing/2014/main" id="{ADAC9FBA-D9B1-BC45-B331-A3385E2A0668}"/>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Freeform 358">
                    <a:extLst>
                      <a:ext uri="{FF2B5EF4-FFF2-40B4-BE49-F238E27FC236}">
                        <a16:creationId xmlns:a16="http://schemas.microsoft.com/office/drawing/2014/main" id="{EE3EC943-A51B-A648-BA9E-18098A3E6EB4}"/>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Freeform 359">
                    <a:extLst>
                      <a:ext uri="{FF2B5EF4-FFF2-40B4-BE49-F238E27FC236}">
                        <a16:creationId xmlns:a16="http://schemas.microsoft.com/office/drawing/2014/main" id="{AACCC2F2-9A13-5A40-BEAC-60E1EDDAD8F3}"/>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a:extLst>
                      <a:ext uri="{FF2B5EF4-FFF2-40B4-BE49-F238E27FC236}">
                        <a16:creationId xmlns:a16="http://schemas.microsoft.com/office/drawing/2014/main" id="{116F7A87-8BFE-6944-9CD8-B185490C02AA}"/>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8292FCCA-B693-E146-9F51-12C63E01CC27}"/>
                    </a:ext>
                  </a:extLst>
                </p:cNvPr>
                <p:cNvGrpSpPr/>
                <p:nvPr/>
              </p:nvGrpSpPr>
              <p:grpSpPr>
                <a:xfrm>
                  <a:off x="6034425" y="1706665"/>
                  <a:ext cx="857219" cy="1550336"/>
                  <a:chOff x="7406025" y="1843653"/>
                  <a:chExt cx="857219" cy="1550336"/>
                </a:xfrm>
              </p:grpSpPr>
              <p:grpSp>
                <p:nvGrpSpPr>
                  <p:cNvPr id="337" name="Group 336">
                    <a:extLst>
                      <a:ext uri="{FF2B5EF4-FFF2-40B4-BE49-F238E27FC236}">
                        <a16:creationId xmlns:a16="http://schemas.microsoft.com/office/drawing/2014/main" id="{5ED266F9-817C-7D4A-BE02-5EDC95DC377E}"/>
                      </a:ext>
                    </a:extLst>
                  </p:cNvPr>
                  <p:cNvGrpSpPr/>
                  <p:nvPr/>
                </p:nvGrpSpPr>
                <p:grpSpPr>
                  <a:xfrm>
                    <a:off x="7406025" y="1843653"/>
                    <a:ext cx="857219" cy="1547161"/>
                    <a:chOff x="7428794" y="1840478"/>
                    <a:chExt cx="737706" cy="1547161"/>
                  </a:xfrm>
                </p:grpSpPr>
                <p:sp>
                  <p:nvSpPr>
                    <p:cNvPr id="339" name="Arc 338">
                      <a:extLst>
                        <a:ext uri="{FF2B5EF4-FFF2-40B4-BE49-F238E27FC236}">
                          <a16:creationId xmlns:a16="http://schemas.microsoft.com/office/drawing/2014/main" id="{AB0ACB57-29E6-0843-9484-931A1EC51318}"/>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0" name="Group 339">
                      <a:extLst>
                        <a:ext uri="{FF2B5EF4-FFF2-40B4-BE49-F238E27FC236}">
                          <a16:creationId xmlns:a16="http://schemas.microsoft.com/office/drawing/2014/main" id="{B903960D-C6A2-324A-AC39-858909979805}"/>
                        </a:ext>
                      </a:extLst>
                    </p:cNvPr>
                    <p:cNvGrpSpPr/>
                    <p:nvPr/>
                  </p:nvGrpSpPr>
                  <p:grpSpPr>
                    <a:xfrm>
                      <a:off x="7428794" y="1840478"/>
                      <a:ext cx="676987" cy="1547161"/>
                      <a:chOff x="7428794" y="1840478"/>
                      <a:chExt cx="676987" cy="1547161"/>
                    </a:xfrm>
                  </p:grpSpPr>
                  <p:sp>
                    <p:nvSpPr>
                      <p:cNvPr id="342" name="Freeform 341">
                        <a:extLst>
                          <a:ext uri="{FF2B5EF4-FFF2-40B4-BE49-F238E27FC236}">
                            <a16:creationId xmlns:a16="http://schemas.microsoft.com/office/drawing/2014/main" id="{B479A3E0-929C-C944-88A9-7D284667565D}"/>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342">
                        <a:extLst>
                          <a:ext uri="{FF2B5EF4-FFF2-40B4-BE49-F238E27FC236}">
                            <a16:creationId xmlns:a16="http://schemas.microsoft.com/office/drawing/2014/main" id="{7C97CFFA-3BF0-7A42-9099-5CC5B07FF991}"/>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1" name="Arc 340">
                      <a:extLst>
                        <a:ext uri="{FF2B5EF4-FFF2-40B4-BE49-F238E27FC236}">
                          <a16:creationId xmlns:a16="http://schemas.microsoft.com/office/drawing/2014/main" id="{221DE37E-9697-CB4E-BD4A-4096412B847F}"/>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8" name="Rectangle 337">
                    <a:extLst>
                      <a:ext uri="{FF2B5EF4-FFF2-40B4-BE49-F238E27FC236}">
                        <a16:creationId xmlns:a16="http://schemas.microsoft.com/office/drawing/2014/main" id="{222D341C-ACA1-2247-B915-7BC3056A95B2}"/>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1" name="Group 290">
                <a:extLst>
                  <a:ext uri="{FF2B5EF4-FFF2-40B4-BE49-F238E27FC236}">
                    <a16:creationId xmlns:a16="http://schemas.microsoft.com/office/drawing/2014/main" id="{87B4816C-6126-5C40-815F-B5E60FAA18B0}"/>
                  </a:ext>
                </a:extLst>
              </p:cNvPr>
              <p:cNvGrpSpPr/>
              <p:nvPr/>
            </p:nvGrpSpPr>
            <p:grpSpPr>
              <a:xfrm rot="2632362" flipH="1">
                <a:off x="2161329" y="5275448"/>
                <a:ext cx="619118" cy="280270"/>
                <a:chOff x="6745184" y="5358640"/>
                <a:chExt cx="1002074" cy="389018"/>
              </a:xfrm>
            </p:grpSpPr>
            <p:grpSp>
              <p:nvGrpSpPr>
                <p:cNvPr id="318" name="Group 317">
                  <a:extLst>
                    <a:ext uri="{FF2B5EF4-FFF2-40B4-BE49-F238E27FC236}">
                      <a16:creationId xmlns:a16="http://schemas.microsoft.com/office/drawing/2014/main" id="{B8479E5B-C41C-ED4D-AE0D-31EBE7AC78F6}"/>
                    </a:ext>
                  </a:extLst>
                </p:cNvPr>
                <p:cNvGrpSpPr/>
                <p:nvPr/>
              </p:nvGrpSpPr>
              <p:grpSpPr>
                <a:xfrm>
                  <a:off x="6745184" y="5358640"/>
                  <a:ext cx="1002074" cy="389018"/>
                  <a:chOff x="6745184" y="5358640"/>
                  <a:chExt cx="1002074" cy="389018"/>
                </a:xfrm>
              </p:grpSpPr>
              <p:grpSp>
                <p:nvGrpSpPr>
                  <p:cNvPr id="329" name="Group 328">
                    <a:extLst>
                      <a:ext uri="{FF2B5EF4-FFF2-40B4-BE49-F238E27FC236}">
                        <a16:creationId xmlns:a16="http://schemas.microsoft.com/office/drawing/2014/main" id="{EE578D66-F788-EF44-BBE4-F87F43C92748}"/>
                      </a:ext>
                    </a:extLst>
                  </p:cNvPr>
                  <p:cNvGrpSpPr/>
                  <p:nvPr/>
                </p:nvGrpSpPr>
                <p:grpSpPr>
                  <a:xfrm>
                    <a:off x="6745184" y="5358640"/>
                    <a:ext cx="1002074" cy="389018"/>
                    <a:chOff x="6745184" y="5358640"/>
                    <a:chExt cx="1002074" cy="389018"/>
                  </a:xfrm>
                </p:grpSpPr>
                <p:grpSp>
                  <p:nvGrpSpPr>
                    <p:cNvPr id="331" name="Group 330">
                      <a:extLst>
                        <a:ext uri="{FF2B5EF4-FFF2-40B4-BE49-F238E27FC236}">
                          <a16:creationId xmlns:a16="http://schemas.microsoft.com/office/drawing/2014/main" id="{29600777-BF3B-FF45-868C-E18500D17A56}"/>
                        </a:ext>
                      </a:extLst>
                    </p:cNvPr>
                    <p:cNvGrpSpPr/>
                    <p:nvPr/>
                  </p:nvGrpSpPr>
                  <p:grpSpPr>
                    <a:xfrm>
                      <a:off x="6745184" y="5521402"/>
                      <a:ext cx="1002074" cy="226256"/>
                      <a:chOff x="6745184" y="5521402"/>
                      <a:chExt cx="1002074" cy="226256"/>
                    </a:xfrm>
                  </p:grpSpPr>
                  <p:sp>
                    <p:nvSpPr>
                      <p:cNvPr id="333" name="Oval 332">
                        <a:extLst>
                          <a:ext uri="{FF2B5EF4-FFF2-40B4-BE49-F238E27FC236}">
                            <a16:creationId xmlns:a16="http://schemas.microsoft.com/office/drawing/2014/main" id="{9189A4CA-E3B4-B745-9373-FCB05BC8B1BF}"/>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C5D86AA4-D2FD-034F-9B51-549196443903}"/>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2" name="Freeform 331">
                      <a:extLst>
                        <a:ext uri="{FF2B5EF4-FFF2-40B4-BE49-F238E27FC236}">
                          <a16:creationId xmlns:a16="http://schemas.microsoft.com/office/drawing/2014/main" id="{976533E2-E74E-0B45-BD67-F4981ED00102}"/>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0" name="Freeform 329">
                    <a:extLst>
                      <a:ext uri="{FF2B5EF4-FFF2-40B4-BE49-F238E27FC236}">
                        <a16:creationId xmlns:a16="http://schemas.microsoft.com/office/drawing/2014/main" id="{751C5339-5037-6E44-BEBC-EC023D89FB9E}"/>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D32A1425-B54E-8E4A-9C29-1F6C7D7A9F9B}"/>
                    </a:ext>
                  </a:extLst>
                </p:cNvPr>
                <p:cNvGrpSpPr/>
                <p:nvPr/>
              </p:nvGrpSpPr>
              <p:grpSpPr>
                <a:xfrm rot="3605345">
                  <a:off x="7146217" y="5353406"/>
                  <a:ext cx="99514" cy="223347"/>
                  <a:chOff x="8142783" y="5187730"/>
                  <a:chExt cx="99514" cy="223347"/>
                </a:xfrm>
              </p:grpSpPr>
              <p:grpSp>
                <p:nvGrpSpPr>
                  <p:cNvPr id="320" name="Group 319">
                    <a:extLst>
                      <a:ext uri="{FF2B5EF4-FFF2-40B4-BE49-F238E27FC236}">
                        <a16:creationId xmlns:a16="http://schemas.microsoft.com/office/drawing/2014/main" id="{105082BD-6F66-BD43-8A53-55E819C047CD}"/>
                      </a:ext>
                    </a:extLst>
                  </p:cNvPr>
                  <p:cNvGrpSpPr/>
                  <p:nvPr/>
                </p:nvGrpSpPr>
                <p:grpSpPr>
                  <a:xfrm>
                    <a:off x="8146057" y="5187730"/>
                    <a:ext cx="90792" cy="75391"/>
                    <a:chOff x="8307421" y="5466589"/>
                    <a:chExt cx="90792" cy="75391"/>
                  </a:xfrm>
                </p:grpSpPr>
                <p:cxnSp>
                  <p:nvCxnSpPr>
                    <p:cNvPr id="327" name="Straight Connector 326">
                      <a:extLst>
                        <a:ext uri="{FF2B5EF4-FFF2-40B4-BE49-F238E27FC236}">
                          <a16:creationId xmlns:a16="http://schemas.microsoft.com/office/drawing/2014/main" id="{6C34EC7A-62CE-C24A-8121-0DCE54E00B5B}"/>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1234139B-5246-CF4A-ADDF-E659E8876ACD}"/>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100DB479-392A-A84D-9258-5FB8390C9944}"/>
                      </a:ext>
                    </a:extLst>
                  </p:cNvPr>
                  <p:cNvGrpSpPr/>
                  <p:nvPr/>
                </p:nvGrpSpPr>
                <p:grpSpPr>
                  <a:xfrm>
                    <a:off x="8142783" y="5262451"/>
                    <a:ext cx="90792" cy="75391"/>
                    <a:chOff x="8307421" y="5466589"/>
                    <a:chExt cx="90792" cy="75391"/>
                  </a:xfrm>
                </p:grpSpPr>
                <p:cxnSp>
                  <p:nvCxnSpPr>
                    <p:cNvPr id="325" name="Straight Connector 324">
                      <a:extLst>
                        <a:ext uri="{FF2B5EF4-FFF2-40B4-BE49-F238E27FC236}">
                          <a16:creationId xmlns:a16="http://schemas.microsoft.com/office/drawing/2014/main" id="{63091C4F-1233-5942-A58D-B9E9BFF567E5}"/>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1CA3FB6-6151-FC47-BCE8-2D2EE3EB5EE1}"/>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5F7290A7-A9E8-564E-99D8-ADB9C0897EE3}"/>
                      </a:ext>
                    </a:extLst>
                  </p:cNvPr>
                  <p:cNvGrpSpPr/>
                  <p:nvPr/>
                </p:nvGrpSpPr>
                <p:grpSpPr>
                  <a:xfrm>
                    <a:off x="8151505" y="5335686"/>
                    <a:ext cx="90792" cy="75391"/>
                    <a:chOff x="8307421" y="5466589"/>
                    <a:chExt cx="90792" cy="75391"/>
                  </a:xfrm>
                </p:grpSpPr>
                <p:cxnSp>
                  <p:nvCxnSpPr>
                    <p:cNvPr id="323" name="Straight Connector 322">
                      <a:extLst>
                        <a:ext uri="{FF2B5EF4-FFF2-40B4-BE49-F238E27FC236}">
                          <a16:creationId xmlns:a16="http://schemas.microsoft.com/office/drawing/2014/main" id="{2CD39A00-AA53-634D-B03E-B672F7991AA4}"/>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817E47B-31BA-C647-9FC9-58C1476A3E7D}"/>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292" name="Group 291">
                <a:extLst>
                  <a:ext uri="{FF2B5EF4-FFF2-40B4-BE49-F238E27FC236}">
                    <a16:creationId xmlns:a16="http://schemas.microsoft.com/office/drawing/2014/main" id="{DC9E76C5-A499-C941-A5EB-83485B360F34}"/>
                  </a:ext>
                </a:extLst>
              </p:cNvPr>
              <p:cNvGrpSpPr/>
              <p:nvPr/>
            </p:nvGrpSpPr>
            <p:grpSpPr>
              <a:xfrm rot="3216152" flipH="1">
                <a:off x="912713" y="1606675"/>
                <a:ext cx="1964500" cy="1789707"/>
                <a:chOff x="8358582" y="2140669"/>
                <a:chExt cx="1964500" cy="1789707"/>
              </a:xfrm>
            </p:grpSpPr>
            <p:grpSp>
              <p:nvGrpSpPr>
                <p:cNvPr id="312" name="Group 311">
                  <a:extLst>
                    <a:ext uri="{FF2B5EF4-FFF2-40B4-BE49-F238E27FC236}">
                      <a16:creationId xmlns:a16="http://schemas.microsoft.com/office/drawing/2014/main" id="{5BE466BC-CB6A-1848-8BF9-C8C9922648F1}"/>
                    </a:ext>
                  </a:extLst>
                </p:cNvPr>
                <p:cNvGrpSpPr/>
                <p:nvPr/>
              </p:nvGrpSpPr>
              <p:grpSpPr>
                <a:xfrm rot="3644139">
                  <a:off x="8461617" y="2699096"/>
                  <a:ext cx="1128245" cy="1334316"/>
                  <a:chOff x="9366160" y="1720600"/>
                  <a:chExt cx="1128245" cy="1334316"/>
                </a:xfrm>
              </p:grpSpPr>
              <p:sp>
                <p:nvSpPr>
                  <p:cNvPr id="316" name="Freeform 315">
                    <a:extLst>
                      <a:ext uri="{FF2B5EF4-FFF2-40B4-BE49-F238E27FC236}">
                        <a16:creationId xmlns:a16="http://schemas.microsoft.com/office/drawing/2014/main" id="{B8227594-6082-CA4D-BF91-E525E73AA224}"/>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a:extLst>
                      <a:ext uri="{FF2B5EF4-FFF2-40B4-BE49-F238E27FC236}">
                        <a16:creationId xmlns:a16="http://schemas.microsoft.com/office/drawing/2014/main" id="{962F78A3-0F22-B046-8A71-1A871236B578}"/>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a:extLst>
                    <a:ext uri="{FF2B5EF4-FFF2-40B4-BE49-F238E27FC236}">
                      <a16:creationId xmlns:a16="http://schemas.microsoft.com/office/drawing/2014/main" id="{0041B68A-0DFA-154F-AACC-691451163380}"/>
                    </a:ext>
                  </a:extLst>
                </p:cNvPr>
                <p:cNvGrpSpPr/>
                <p:nvPr/>
              </p:nvGrpSpPr>
              <p:grpSpPr>
                <a:xfrm rot="14496087">
                  <a:off x="9091801" y="2037634"/>
                  <a:ext cx="1128245" cy="1334316"/>
                  <a:chOff x="9366160" y="1720600"/>
                  <a:chExt cx="1128245" cy="1334316"/>
                </a:xfrm>
              </p:grpSpPr>
              <p:sp>
                <p:nvSpPr>
                  <p:cNvPr id="314" name="Freeform 313">
                    <a:extLst>
                      <a:ext uri="{FF2B5EF4-FFF2-40B4-BE49-F238E27FC236}">
                        <a16:creationId xmlns:a16="http://schemas.microsoft.com/office/drawing/2014/main" id="{CA476717-C6F4-A842-97AA-1EEF8ACC8D24}"/>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id="{45B4C313-E831-EB4E-8EDE-89D8052A5D93}"/>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3" name="Freeform 292">
                <a:extLst>
                  <a:ext uri="{FF2B5EF4-FFF2-40B4-BE49-F238E27FC236}">
                    <a16:creationId xmlns:a16="http://schemas.microsoft.com/office/drawing/2014/main" id="{B48B3AC7-734C-AA48-9E79-578E9401695C}"/>
                  </a:ext>
                </a:extLst>
              </p:cNvPr>
              <p:cNvSpPr/>
              <p:nvPr/>
            </p:nvSpPr>
            <p:spPr>
              <a:xfrm rot="3629143" flipH="1">
                <a:off x="846142" y="4996342"/>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 name="Group 293">
                <a:extLst>
                  <a:ext uri="{FF2B5EF4-FFF2-40B4-BE49-F238E27FC236}">
                    <a16:creationId xmlns:a16="http://schemas.microsoft.com/office/drawing/2014/main" id="{205D41D4-A8CF-D849-99D0-FBCA347EB4EA}"/>
                  </a:ext>
                </a:extLst>
              </p:cNvPr>
              <p:cNvGrpSpPr/>
              <p:nvPr/>
            </p:nvGrpSpPr>
            <p:grpSpPr>
              <a:xfrm rot="1309649" flipH="1">
                <a:off x="634312" y="5815072"/>
                <a:ext cx="619118" cy="280270"/>
                <a:chOff x="6745184" y="5358640"/>
                <a:chExt cx="1002074" cy="389018"/>
              </a:xfrm>
            </p:grpSpPr>
            <p:grpSp>
              <p:nvGrpSpPr>
                <p:cNvPr id="295" name="Group 294">
                  <a:extLst>
                    <a:ext uri="{FF2B5EF4-FFF2-40B4-BE49-F238E27FC236}">
                      <a16:creationId xmlns:a16="http://schemas.microsoft.com/office/drawing/2014/main" id="{EACEC43A-9E62-6C4E-87D5-1B503FDF8DF1}"/>
                    </a:ext>
                  </a:extLst>
                </p:cNvPr>
                <p:cNvGrpSpPr/>
                <p:nvPr/>
              </p:nvGrpSpPr>
              <p:grpSpPr>
                <a:xfrm>
                  <a:off x="6745184" y="5358640"/>
                  <a:ext cx="1002074" cy="389018"/>
                  <a:chOff x="6745184" y="5358640"/>
                  <a:chExt cx="1002074" cy="389018"/>
                </a:xfrm>
              </p:grpSpPr>
              <p:grpSp>
                <p:nvGrpSpPr>
                  <p:cNvPr id="306" name="Group 305">
                    <a:extLst>
                      <a:ext uri="{FF2B5EF4-FFF2-40B4-BE49-F238E27FC236}">
                        <a16:creationId xmlns:a16="http://schemas.microsoft.com/office/drawing/2014/main" id="{9AE32D18-174B-474C-A804-7AD77C94A82F}"/>
                      </a:ext>
                    </a:extLst>
                  </p:cNvPr>
                  <p:cNvGrpSpPr/>
                  <p:nvPr/>
                </p:nvGrpSpPr>
                <p:grpSpPr>
                  <a:xfrm>
                    <a:off x="6745184" y="5358640"/>
                    <a:ext cx="1002074" cy="389018"/>
                    <a:chOff x="6745184" y="5358640"/>
                    <a:chExt cx="1002074" cy="389018"/>
                  </a:xfrm>
                </p:grpSpPr>
                <p:grpSp>
                  <p:nvGrpSpPr>
                    <p:cNvPr id="308" name="Group 307">
                      <a:extLst>
                        <a:ext uri="{FF2B5EF4-FFF2-40B4-BE49-F238E27FC236}">
                          <a16:creationId xmlns:a16="http://schemas.microsoft.com/office/drawing/2014/main" id="{5475642C-990D-1F48-99AC-10E6A0B7E276}"/>
                        </a:ext>
                      </a:extLst>
                    </p:cNvPr>
                    <p:cNvGrpSpPr/>
                    <p:nvPr/>
                  </p:nvGrpSpPr>
                  <p:grpSpPr>
                    <a:xfrm>
                      <a:off x="6745184" y="5521402"/>
                      <a:ext cx="1002074" cy="226256"/>
                      <a:chOff x="6745184" y="5521402"/>
                      <a:chExt cx="1002074" cy="226256"/>
                    </a:xfrm>
                  </p:grpSpPr>
                  <p:sp>
                    <p:nvSpPr>
                      <p:cNvPr id="310" name="Oval 309">
                        <a:extLst>
                          <a:ext uri="{FF2B5EF4-FFF2-40B4-BE49-F238E27FC236}">
                            <a16:creationId xmlns:a16="http://schemas.microsoft.com/office/drawing/2014/main" id="{9A2313DD-54CC-2F46-BC76-3A423BE62B12}"/>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4C12F9F4-D908-C147-A103-9F8969CCD679}"/>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9" name="Freeform 308">
                      <a:extLst>
                        <a:ext uri="{FF2B5EF4-FFF2-40B4-BE49-F238E27FC236}">
                          <a16:creationId xmlns:a16="http://schemas.microsoft.com/office/drawing/2014/main" id="{E040A722-EF08-6443-B740-5B15382EBF15}"/>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Freeform 306">
                    <a:extLst>
                      <a:ext uri="{FF2B5EF4-FFF2-40B4-BE49-F238E27FC236}">
                        <a16:creationId xmlns:a16="http://schemas.microsoft.com/office/drawing/2014/main" id="{EB621FF1-79B6-5F4D-9D1C-C11C49ABBF50}"/>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6" name="Group 295">
                  <a:extLst>
                    <a:ext uri="{FF2B5EF4-FFF2-40B4-BE49-F238E27FC236}">
                      <a16:creationId xmlns:a16="http://schemas.microsoft.com/office/drawing/2014/main" id="{88C7395F-AE76-5340-8A00-5554FF9909BA}"/>
                    </a:ext>
                  </a:extLst>
                </p:cNvPr>
                <p:cNvGrpSpPr/>
                <p:nvPr/>
              </p:nvGrpSpPr>
              <p:grpSpPr>
                <a:xfrm rot="3605345">
                  <a:off x="7146217" y="5353406"/>
                  <a:ext cx="99514" cy="223347"/>
                  <a:chOff x="8142783" y="5187730"/>
                  <a:chExt cx="99514" cy="223347"/>
                </a:xfrm>
              </p:grpSpPr>
              <p:grpSp>
                <p:nvGrpSpPr>
                  <p:cNvPr id="297" name="Group 296">
                    <a:extLst>
                      <a:ext uri="{FF2B5EF4-FFF2-40B4-BE49-F238E27FC236}">
                        <a16:creationId xmlns:a16="http://schemas.microsoft.com/office/drawing/2014/main" id="{9DED11CA-59EA-F443-B53C-71EC71B0AFFE}"/>
                      </a:ext>
                    </a:extLst>
                  </p:cNvPr>
                  <p:cNvGrpSpPr/>
                  <p:nvPr/>
                </p:nvGrpSpPr>
                <p:grpSpPr>
                  <a:xfrm>
                    <a:off x="8146057" y="5187730"/>
                    <a:ext cx="90792" cy="75391"/>
                    <a:chOff x="8307421" y="5466589"/>
                    <a:chExt cx="90792" cy="75391"/>
                  </a:xfrm>
                </p:grpSpPr>
                <p:cxnSp>
                  <p:nvCxnSpPr>
                    <p:cNvPr id="304" name="Straight Connector 303">
                      <a:extLst>
                        <a:ext uri="{FF2B5EF4-FFF2-40B4-BE49-F238E27FC236}">
                          <a16:creationId xmlns:a16="http://schemas.microsoft.com/office/drawing/2014/main" id="{F519BE39-210C-AC4C-8E2B-8AE448C5C2A1}"/>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C8C6DB79-49C6-F649-8513-6BB79B3AB33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B60845B0-F756-E94E-BEDF-A3329B400C08}"/>
                      </a:ext>
                    </a:extLst>
                  </p:cNvPr>
                  <p:cNvGrpSpPr/>
                  <p:nvPr/>
                </p:nvGrpSpPr>
                <p:grpSpPr>
                  <a:xfrm>
                    <a:off x="8142783" y="5262451"/>
                    <a:ext cx="90792" cy="75391"/>
                    <a:chOff x="8307421" y="5466589"/>
                    <a:chExt cx="90792" cy="75391"/>
                  </a:xfrm>
                </p:grpSpPr>
                <p:cxnSp>
                  <p:nvCxnSpPr>
                    <p:cNvPr id="302" name="Straight Connector 301">
                      <a:extLst>
                        <a:ext uri="{FF2B5EF4-FFF2-40B4-BE49-F238E27FC236}">
                          <a16:creationId xmlns:a16="http://schemas.microsoft.com/office/drawing/2014/main" id="{47E9F255-8181-A349-97EB-33A4C83B86CB}"/>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541178F-163A-6F4C-A5D3-A206E694F307}"/>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C83EAD7F-5083-D64D-829D-A98BF5C09258}"/>
                      </a:ext>
                    </a:extLst>
                  </p:cNvPr>
                  <p:cNvGrpSpPr/>
                  <p:nvPr/>
                </p:nvGrpSpPr>
                <p:grpSpPr>
                  <a:xfrm>
                    <a:off x="8151505" y="5335686"/>
                    <a:ext cx="90792" cy="75391"/>
                    <a:chOff x="8307421" y="5466589"/>
                    <a:chExt cx="90792" cy="75391"/>
                  </a:xfrm>
                </p:grpSpPr>
                <p:cxnSp>
                  <p:nvCxnSpPr>
                    <p:cNvPr id="300" name="Straight Connector 299">
                      <a:extLst>
                        <a:ext uri="{FF2B5EF4-FFF2-40B4-BE49-F238E27FC236}">
                          <a16:creationId xmlns:a16="http://schemas.microsoft.com/office/drawing/2014/main" id="{D2614A6F-1FA3-B948-A8FB-6874D8D48A3E}"/>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830BAD8F-E3F1-8F42-8448-B779B9DEF0C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376" name="Group 375">
            <a:extLst>
              <a:ext uri="{FF2B5EF4-FFF2-40B4-BE49-F238E27FC236}">
                <a16:creationId xmlns:a16="http://schemas.microsoft.com/office/drawing/2014/main" id="{74E92722-EDFD-8543-AA8E-17E8D8AB4597}"/>
              </a:ext>
            </a:extLst>
          </p:cNvPr>
          <p:cNvGrpSpPr>
            <a:grpSpLocks noChangeAspect="1"/>
          </p:cNvGrpSpPr>
          <p:nvPr/>
        </p:nvGrpSpPr>
        <p:grpSpPr>
          <a:xfrm>
            <a:off x="-5499378" y="520519"/>
            <a:ext cx="12682462" cy="5486400"/>
            <a:chOff x="-2989895" y="489576"/>
            <a:chExt cx="14434618" cy="6244378"/>
          </a:xfrm>
        </p:grpSpPr>
        <p:grpSp>
          <p:nvGrpSpPr>
            <p:cNvPr id="377" name="Group 376">
              <a:extLst>
                <a:ext uri="{FF2B5EF4-FFF2-40B4-BE49-F238E27FC236}">
                  <a16:creationId xmlns:a16="http://schemas.microsoft.com/office/drawing/2014/main" id="{00234071-DF84-B74F-AF12-CE2F1057296E}"/>
                </a:ext>
              </a:extLst>
            </p:cNvPr>
            <p:cNvGrpSpPr/>
            <p:nvPr/>
          </p:nvGrpSpPr>
          <p:grpSpPr>
            <a:xfrm>
              <a:off x="-2989895" y="4589430"/>
              <a:ext cx="14434618" cy="2144524"/>
              <a:chOff x="-3344737" y="4589430"/>
              <a:chExt cx="14434618" cy="2144524"/>
            </a:xfrm>
          </p:grpSpPr>
          <p:grpSp>
            <p:nvGrpSpPr>
              <p:cNvPr id="461" name="Group 460">
                <a:extLst>
                  <a:ext uri="{FF2B5EF4-FFF2-40B4-BE49-F238E27FC236}">
                    <a16:creationId xmlns:a16="http://schemas.microsoft.com/office/drawing/2014/main" id="{BE7666C3-EC33-E04A-AE81-E11563D6BD8E}"/>
                  </a:ext>
                </a:extLst>
              </p:cNvPr>
              <p:cNvGrpSpPr/>
              <p:nvPr/>
            </p:nvGrpSpPr>
            <p:grpSpPr>
              <a:xfrm flipH="1">
                <a:off x="3106509" y="4602271"/>
                <a:ext cx="7983372" cy="2131683"/>
                <a:chOff x="766169" y="3989498"/>
                <a:chExt cx="6396752" cy="1344663"/>
              </a:xfrm>
            </p:grpSpPr>
            <p:sp>
              <p:nvSpPr>
                <p:cNvPr id="466" name="Freeform 465">
                  <a:extLst>
                    <a:ext uri="{FF2B5EF4-FFF2-40B4-BE49-F238E27FC236}">
                      <a16:creationId xmlns:a16="http://schemas.microsoft.com/office/drawing/2014/main" id="{1443692D-1AE7-934A-85D6-3B31F6D09ED0}"/>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Freeform 466">
                  <a:extLst>
                    <a:ext uri="{FF2B5EF4-FFF2-40B4-BE49-F238E27FC236}">
                      <a16:creationId xmlns:a16="http://schemas.microsoft.com/office/drawing/2014/main" id="{91DF61DB-6655-EC46-8676-4CC7C1762AA4}"/>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Freeform 467">
                  <a:extLst>
                    <a:ext uri="{FF2B5EF4-FFF2-40B4-BE49-F238E27FC236}">
                      <a16:creationId xmlns:a16="http://schemas.microsoft.com/office/drawing/2014/main" id="{6B45617E-183D-9249-8197-75E7AD78EE5C}"/>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2" name="Group 461">
                <a:extLst>
                  <a:ext uri="{FF2B5EF4-FFF2-40B4-BE49-F238E27FC236}">
                    <a16:creationId xmlns:a16="http://schemas.microsoft.com/office/drawing/2014/main" id="{74CED075-0FD4-CE40-8C1D-B71B755FE537}"/>
                  </a:ext>
                </a:extLst>
              </p:cNvPr>
              <p:cNvGrpSpPr/>
              <p:nvPr/>
            </p:nvGrpSpPr>
            <p:grpSpPr>
              <a:xfrm flipH="1">
                <a:off x="-3344737" y="4589430"/>
                <a:ext cx="7983372" cy="2131683"/>
                <a:chOff x="766169" y="3989498"/>
                <a:chExt cx="6396752" cy="1344663"/>
              </a:xfrm>
            </p:grpSpPr>
            <p:sp>
              <p:nvSpPr>
                <p:cNvPr id="463" name="Freeform 462">
                  <a:extLst>
                    <a:ext uri="{FF2B5EF4-FFF2-40B4-BE49-F238E27FC236}">
                      <a16:creationId xmlns:a16="http://schemas.microsoft.com/office/drawing/2014/main" id="{D0690950-1D72-0844-8B29-43E241B068F5}"/>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463">
                  <a:extLst>
                    <a:ext uri="{FF2B5EF4-FFF2-40B4-BE49-F238E27FC236}">
                      <a16:creationId xmlns:a16="http://schemas.microsoft.com/office/drawing/2014/main" id="{F75F13B9-6ABD-2249-9C06-073913B4DECC}"/>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5" name="Freeform 464">
                  <a:extLst>
                    <a:ext uri="{FF2B5EF4-FFF2-40B4-BE49-F238E27FC236}">
                      <a16:creationId xmlns:a16="http://schemas.microsoft.com/office/drawing/2014/main" id="{D3A60C86-D709-0B44-898F-B31154559F05}"/>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8" name="Group 377">
              <a:extLst>
                <a:ext uri="{FF2B5EF4-FFF2-40B4-BE49-F238E27FC236}">
                  <a16:creationId xmlns:a16="http://schemas.microsoft.com/office/drawing/2014/main" id="{B47FE1F4-D620-CC49-A795-979332AB7127}"/>
                </a:ext>
              </a:extLst>
            </p:cNvPr>
            <p:cNvGrpSpPr/>
            <p:nvPr/>
          </p:nvGrpSpPr>
          <p:grpSpPr>
            <a:xfrm>
              <a:off x="5519397" y="489576"/>
              <a:ext cx="3079841" cy="5149434"/>
              <a:chOff x="4157262" y="937198"/>
              <a:chExt cx="3079841" cy="5149434"/>
            </a:xfrm>
          </p:grpSpPr>
          <p:grpSp>
            <p:nvGrpSpPr>
              <p:cNvPr id="379" name="Group 378">
                <a:extLst>
                  <a:ext uri="{FF2B5EF4-FFF2-40B4-BE49-F238E27FC236}">
                    <a16:creationId xmlns:a16="http://schemas.microsoft.com/office/drawing/2014/main" id="{0620D917-0D30-2B40-BE7D-5D592402EFB3}"/>
                  </a:ext>
                </a:extLst>
              </p:cNvPr>
              <p:cNvGrpSpPr/>
              <p:nvPr/>
            </p:nvGrpSpPr>
            <p:grpSpPr>
              <a:xfrm rot="3830598" flipH="1">
                <a:off x="4518968" y="1467357"/>
                <a:ext cx="1964500" cy="1789707"/>
                <a:chOff x="8358582" y="2140669"/>
                <a:chExt cx="1964500" cy="1789707"/>
              </a:xfrm>
            </p:grpSpPr>
            <p:grpSp>
              <p:nvGrpSpPr>
                <p:cNvPr id="455" name="Group 454">
                  <a:extLst>
                    <a:ext uri="{FF2B5EF4-FFF2-40B4-BE49-F238E27FC236}">
                      <a16:creationId xmlns:a16="http://schemas.microsoft.com/office/drawing/2014/main" id="{0E6E019E-DD63-1D4F-8013-3B58510FAC12}"/>
                    </a:ext>
                  </a:extLst>
                </p:cNvPr>
                <p:cNvGrpSpPr/>
                <p:nvPr/>
              </p:nvGrpSpPr>
              <p:grpSpPr>
                <a:xfrm rot="3644139">
                  <a:off x="8461617" y="2699096"/>
                  <a:ext cx="1128245" cy="1334316"/>
                  <a:chOff x="9366160" y="1720600"/>
                  <a:chExt cx="1128245" cy="1334316"/>
                </a:xfrm>
              </p:grpSpPr>
              <p:sp>
                <p:nvSpPr>
                  <p:cNvPr id="459" name="Freeform 458">
                    <a:extLst>
                      <a:ext uri="{FF2B5EF4-FFF2-40B4-BE49-F238E27FC236}">
                        <a16:creationId xmlns:a16="http://schemas.microsoft.com/office/drawing/2014/main" id="{0709DC30-268F-7C42-8F7D-AB94AF28CDE6}"/>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459">
                    <a:extLst>
                      <a:ext uri="{FF2B5EF4-FFF2-40B4-BE49-F238E27FC236}">
                        <a16:creationId xmlns:a16="http://schemas.microsoft.com/office/drawing/2014/main" id="{00356DE7-389F-E342-8741-7C2B42573B2F}"/>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6" name="Group 455">
                  <a:extLst>
                    <a:ext uri="{FF2B5EF4-FFF2-40B4-BE49-F238E27FC236}">
                      <a16:creationId xmlns:a16="http://schemas.microsoft.com/office/drawing/2014/main" id="{CAB11C25-0FAC-8E4D-8941-E363E8A57B7B}"/>
                    </a:ext>
                  </a:extLst>
                </p:cNvPr>
                <p:cNvGrpSpPr/>
                <p:nvPr/>
              </p:nvGrpSpPr>
              <p:grpSpPr>
                <a:xfrm rot="14496087">
                  <a:off x="9091801" y="2037634"/>
                  <a:ext cx="1128245" cy="1334316"/>
                  <a:chOff x="9366160" y="1720600"/>
                  <a:chExt cx="1128245" cy="1334316"/>
                </a:xfrm>
              </p:grpSpPr>
              <p:sp>
                <p:nvSpPr>
                  <p:cNvPr id="457" name="Freeform 456">
                    <a:extLst>
                      <a:ext uri="{FF2B5EF4-FFF2-40B4-BE49-F238E27FC236}">
                        <a16:creationId xmlns:a16="http://schemas.microsoft.com/office/drawing/2014/main" id="{CBB09F5F-C3B7-7B4F-A686-B98E3FD9A6AF}"/>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Freeform 457">
                    <a:extLst>
                      <a:ext uri="{FF2B5EF4-FFF2-40B4-BE49-F238E27FC236}">
                        <a16:creationId xmlns:a16="http://schemas.microsoft.com/office/drawing/2014/main" id="{2B18E96F-A4F7-604A-9E61-299D1AC86D83}"/>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0" name="Freeform 379">
                <a:extLst>
                  <a:ext uri="{FF2B5EF4-FFF2-40B4-BE49-F238E27FC236}">
                    <a16:creationId xmlns:a16="http://schemas.microsoft.com/office/drawing/2014/main" id="{60CE24F9-66F1-E64A-B2B9-D265AD55AE62}"/>
                  </a:ext>
                </a:extLst>
              </p:cNvPr>
              <p:cNvSpPr/>
              <p:nvPr/>
            </p:nvSpPr>
            <p:spPr>
              <a:xfrm rot="4312550" flipH="1">
                <a:off x="4535727" y="4877373"/>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Freeform 380">
                <a:extLst>
                  <a:ext uri="{FF2B5EF4-FFF2-40B4-BE49-F238E27FC236}">
                    <a16:creationId xmlns:a16="http://schemas.microsoft.com/office/drawing/2014/main" id="{B3BE4F56-81D4-244F-867E-524B2932C655}"/>
                  </a:ext>
                </a:extLst>
              </p:cNvPr>
              <p:cNvSpPr/>
              <p:nvPr/>
            </p:nvSpPr>
            <p:spPr>
              <a:xfrm flipH="1">
                <a:off x="5371787" y="3547123"/>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2" name="Group 381">
                <a:extLst>
                  <a:ext uri="{FF2B5EF4-FFF2-40B4-BE49-F238E27FC236}">
                    <a16:creationId xmlns:a16="http://schemas.microsoft.com/office/drawing/2014/main" id="{B55DD07F-5CFD-AF46-8D8B-D11A1333DBD6}"/>
                  </a:ext>
                </a:extLst>
              </p:cNvPr>
              <p:cNvGrpSpPr/>
              <p:nvPr/>
            </p:nvGrpSpPr>
            <p:grpSpPr>
              <a:xfrm rot="2632362" flipH="1">
                <a:off x="4157262" y="5709236"/>
                <a:ext cx="619118" cy="280270"/>
                <a:chOff x="6745184" y="5358640"/>
                <a:chExt cx="1002074" cy="389018"/>
              </a:xfrm>
            </p:grpSpPr>
            <p:grpSp>
              <p:nvGrpSpPr>
                <p:cNvPr id="438" name="Group 437">
                  <a:extLst>
                    <a:ext uri="{FF2B5EF4-FFF2-40B4-BE49-F238E27FC236}">
                      <a16:creationId xmlns:a16="http://schemas.microsoft.com/office/drawing/2014/main" id="{23B872F2-2E7C-8645-BD3B-46D482528155}"/>
                    </a:ext>
                  </a:extLst>
                </p:cNvPr>
                <p:cNvGrpSpPr/>
                <p:nvPr/>
              </p:nvGrpSpPr>
              <p:grpSpPr>
                <a:xfrm>
                  <a:off x="6745184" y="5358640"/>
                  <a:ext cx="1002074" cy="389018"/>
                  <a:chOff x="6745184" y="5358640"/>
                  <a:chExt cx="1002074" cy="389018"/>
                </a:xfrm>
              </p:grpSpPr>
              <p:grpSp>
                <p:nvGrpSpPr>
                  <p:cNvPr id="449" name="Group 448">
                    <a:extLst>
                      <a:ext uri="{FF2B5EF4-FFF2-40B4-BE49-F238E27FC236}">
                        <a16:creationId xmlns:a16="http://schemas.microsoft.com/office/drawing/2014/main" id="{2ECCA9A8-5DA9-384F-9035-D43BED430844}"/>
                      </a:ext>
                    </a:extLst>
                  </p:cNvPr>
                  <p:cNvGrpSpPr/>
                  <p:nvPr/>
                </p:nvGrpSpPr>
                <p:grpSpPr>
                  <a:xfrm>
                    <a:off x="6745184" y="5358640"/>
                    <a:ext cx="1002074" cy="389018"/>
                    <a:chOff x="6745184" y="5358640"/>
                    <a:chExt cx="1002074" cy="389018"/>
                  </a:xfrm>
                </p:grpSpPr>
                <p:grpSp>
                  <p:nvGrpSpPr>
                    <p:cNvPr id="451" name="Group 450">
                      <a:extLst>
                        <a:ext uri="{FF2B5EF4-FFF2-40B4-BE49-F238E27FC236}">
                          <a16:creationId xmlns:a16="http://schemas.microsoft.com/office/drawing/2014/main" id="{A58CE96B-4C29-434D-B1A5-9201A2662623}"/>
                        </a:ext>
                      </a:extLst>
                    </p:cNvPr>
                    <p:cNvGrpSpPr/>
                    <p:nvPr/>
                  </p:nvGrpSpPr>
                  <p:grpSpPr>
                    <a:xfrm>
                      <a:off x="6745184" y="5521402"/>
                      <a:ext cx="1002074" cy="226256"/>
                      <a:chOff x="6745184" y="5521402"/>
                      <a:chExt cx="1002074" cy="226256"/>
                    </a:xfrm>
                  </p:grpSpPr>
                  <p:sp>
                    <p:nvSpPr>
                      <p:cNvPr id="453" name="Oval 452">
                        <a:extLst>
                          <a:ext uri="{FF2B5EF4-FFF2-40B4-BE49-F238E27FC236}">
                            <a16:creationId xmlns:a16="http://schemas.microsoft.com/office/drawing/2014/main" id="{83EF69F7-0962-BC44-A540-20B9D4BCEBFA}"/>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A6F18BAC-D805-6342-B3CE-9812F88368AF}"/>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451">
                      <a:extLst>
                        <a:ext uri="{FF2B5EF4-FFF2-40B4-BE49-F238E27FC236}">
                          <a16:creationId xmlns:a16="http://schemas.microsoft.com/office/drawing/2014/main" id="{793FACE1-2934-2F45-9440-44BC6E094FCA}"/>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0" name="Freeform 449">
                    <a:extLst>
                      <a:ext uri="{FF2B5EF4-FFF2-40B4-BE49-F238E27FC236}">
                        <a16:creationId xmlns:a16="http://schemas.microsoft.com/office/drawing/2014/main" id="{E036DB8E-7BEF-8548-8F8A-A6104C641467}"/>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9C81246D-B0D9-B74E-B140-7C91D81091BD}"/>
                    </a:ext>
                  </a:extLst>
                </p:cNvPr>
                <p:cNvGrpSpPr/>
                <p:nvPr/>
              </p:nvGrpSpPr>
              <p:grpSpPr>
                <a:xfrm rot="3605345">
                  <a:off x="7146217" y="5353406"/>
                  <a:ext cx="99514" cy="223347"/>
                  <a:chOff x="8142783" y="5187730"/>
                  <a:chExt cx="99514" cy="223347"/>
                </a:xfrm>
              </p:grpSpPr>
              <p:grpSp>
                <p:nvGrpSpPr>
                  <p:cNvPr id="440" name="Group 439">
                    <a:extLst>
                      <a:ext uri="{FF2B5EF4-FFF2-40B4-BE49-F238E27FC236}">
                        <a16:creationId xmlns:a16="http://schemas.microsoft.com/office/drawing/2014/main" id="{3E027ED2-40CA-D647-AB93-CA95567DE61F}"/>
                      </a:ext>
                    </a:extLst>
                  </p:cNvPr>
                  <p:cNvGrpSpPr/>
                  <p:nvPr/>
                </p:nvGrpSpPr>
                <p:grpSpPr>
                  <a:xfrm>
                    <a:off x="8146057" y="5187730"/>
                    <a:ext cx="90792" cy="75391"/>
                    <a:chOff x="8307421" y="5466589"/>
                    <a:chExt cx="90792" cy="75391"/>
                  </a:xfrm>
                </p:grpSpPr>
                <p:cxnSp>
                  <p:nvCxnSpPr>
                    <p:cNvPr id="447" name="Straight Connector 446">
                      <a:extLst>
                        <a:ext uri="{FF2B5EF4-FFF2-40B4-BE49-F238E27FC236}">
                          <a16:creationId xmlns:a16="http://schemas.microsoft.com/office/drawing/2014/main" id="{59B76CC9-E603-644C-B3FE-53ACC9130DAB}"/>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D8AE5A9-297F-554A-802D-C9F07949C80F}"/>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1" name="Group 440">
                    <a:extLst>
                      <a:ext uri="{FF2B5EF4-FFF2-40B4-BE49-F238E27FC236}">
                        <a16:creationId xmlns:a16="http://schemas.microsoft.com/office/drawing/2014/main" id="{8459C3CD-ABD3-DB49-B050-7CF3BE76EDEB}"/>
                      </a:ext>
                    </a:extLst>
                  </p:cNvPr>
                  <p:cNvGrpSpPr/>
                  <p:nvPr/>
                </p:nvGrpSpPr>
                <p:grpSpPr>
                  <a:xfrm>
                    <a:off x="8142783" y="5262451"/>
                    <a:ext cx="90792" cy="75391"/>
                    <a:chOff x="8307421" y="5466589"/>
                    <a:chExt cx="90792" cy="75391"/>
                  </a:xfrm>
                </p:grpSpPr>
                <p:cxnSp>
                  <p:nvCxnSpPr>
                    <p:cNvPr id="445" name="Straight Connector 444">
                      <a:extLst>
                        <a:ext uri="{FF2B5EF4-FFF2-40B4-BE49-F238E27FC236}">
                          <a16:creationId xmlns:a16="http://schemas.microsoft.com/office/drawing/2014/main" id="{CC3CDE22-61E3-5A48-AFC4-B1E61930C58A}"/>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5FE623C-8D20-2245-BC7E-1EE1196051D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2" name="Group 441">
                    <a:extLst>
                      <a:ext uri="{FF2B5EF4-FFF2-40B4-BE49-F238E27FC236}">
                        <a16:creationId xmlns:a16="http://schemas.microsoft.com/office/drawing/2014/main" id="{B3E20C1A-9925-734A-A1FB-F57ED67ADA2B}"/>
                      </a:ext>
                    </a:extLst>
                  </p:cNvPr>
                  <p:cNvGrpSpPr/>
                  <p:nvPr/>
                </p:nvGrpSpPr>
                <p:grpSpPr>
                  <a:xfrm>
                    <a:off x="8151505" y="5335686"/>
                    <a:ext cx="90792" cy="75391"/>
                    <a:chOff x="8307421" y="5466589"/>
                    <a:chExt cx="90792" cy="75391"/>
                  </a:xfrm>
                </p:grpSpPr>
                <p:cxnSp>
                  <p:nvCxnSpPr>
                    <p:cNvPr id="443" name="Straight Connector 442">
                      <a:extLst>
                        <a:ext uri="{FF2B5EF4-FFF2-40B4-BE49-F238E27FC236}">
                          <a16:creationId xmlns:a16="http://schemas.microsoft.com/office/drawing/2014/main" id="{4F7EF7B3-2648-8345-A5CE-F379CB13833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31CBB85-FA66-1C44-B529-65E88AE242C3}"/>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383" name="Freeform 382">
                <a:extLst>
                  <a:ext uri="{FF2B5EF4-FFF2-40B4-BE49-F238E27FC236}">
                    <a16:creationId xmlns:a16="http://schemas.microsoft.com/office/drawing/2014/main" id="{88FEDEA7-E347-6B4B-AFBA-2ED8B86C2316}"/>
                  </a:ext>
                </a:extLst>
              </p:cNvPr>
              <p:cNvSpPr/>
              <p:nvPr/>
            </p:nvSpPr>
            <p:spPr>
              <a:xfrm flipH="1">
                <a:off x="6295395" y="4934240"/>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44C749DC-F912-E049-A734-83ADF2977580}"/>
                  </a:ext>
                </a:extLst>
              </p:cNvPr>
              <p:cNvGrpSpPr/>
              <p:nvPr/>
            </p:nvGrpSpPr>
            <p:grpSpPr>
              <a:xfrm rot="20302718" flipH="1">
                <a:off x="6617985" y="5806362"/>
                <a:ext cx="619118" cy="280270"/>
                <a:chOff x="6745184" y="5358640"/>
                <a:chExt cx="1002074" cy="389018"/>
              </a:xfrm>
            </p:grpSpPr>
            <p:grpSp>
              <p:nvGrpSpPr>
                <p:cNvPr id="421" name="Group 420">
                  <a:extLst>
                    <a:ext uri="{FF2B5EF4-FFF2-40B4-BE49-F238E27FC236}">
                      <a16:creationId xmlns:a16="http://schemas.microsoft.com/office/drawing/2014/main" id="{4DE0758E-BDBA-3141-8924-8099674B81A5}"/>
                    </a:ext>
                  </a:extLst>
                </p:cNvPr>
                <p:cNvGrpSpPr/>
                <p:nvPr/>
              </p:nvGrpSpPr>
              <p:grpSpPr>
                <a:xfrm>
                  <a:off x="6745184" y="5358640"/>
                  <a:ext cx="1002074" cy="389018"/>
                  <a:chOff x="6745184" y="5358640"/>
                  <a:chExt cx="1002074" cy="389018"/>
                </a:xfrm>
              </p:grpSpPr>
              <p:grpSp>
                <p:nvGrpSpPr>
                  <p:cNvPr id="432" name="Group 431">
                    <a:extLst>
                      <a:ext uri="{FF2B5EF4-FFF2-40B4-BE49-F238E27FC236}">
                        <a16:creationId xmlns:a16="http://schemas.microsoft.com/office/drawing/2014/main" id="{CDDFB935-68D0-6A4E-B908-E1B3EB946C62}"/>
                      </a:ext>
                    </a:extLst>
                  </p:cNvPr>
                  <p:cNvGrpSpPr/>
                  <p:nvPr/>
                </p:nvGrpSpPr>
                <p:grpSpPr>
                  <a:xfrm>
                    <a:off x="6745184" y="5358640"/>
                    <a:ext cx="1002074" cy="389018"/>
                    <a:chOff x="6745184" y="5358640"/>
                    <a:chExt cx="1002074" cy="389018"/>
                  </a:xfrm>
                </p:grpSpPr>
                <p:grpSp>
                  <p:nvGrpSpPr>
                    <p:cNvPr id="434" name="Group 433">
                      <a:extLst>
                        <a:ext uri="{FF2B5EF4-FFF2-40B4-BE49-F238E27FC236}">
                          <a16:creationId xmlns:a16="http://schemas.microsoft.com/office/drawing/2014/main" id="{F3C813AD-E52C-354E-9489-680DD043AC11}"/>
                        </a:ext>
                      </a:extLst>
                    </p:cNvPr>
                    <p:cNvGrpSpPr/>
                    <p:nvPr/>
                  </p:nvGrpSpPr>
                  <p:grpSpPr>
                    <a:xfrm>
                      <a:off x="6745184" y="5521402"/>
                      <a:ext cx="1002074" cy="226256"/>
                      <a:chOff x="6745184" y="5521402"/>
                      <a:chExt cx="1002074" cy="226256"/>
                    </a:xfrm>
                  </p:grpSpPr>
                  <p:sp>
                    <p:nvSpPr>
                      <p:cNvPr id="436" name="Oval 435">
                        <a:extLst>
                          <a:ext uri="{FF2B5EF4-FFF2-40B4-BE49-F238E27FC236}">
                            <a16:creationId xmlns:a16="http://schemas.microsoft.com/office/drawing/2014/main" id="{92F62EBD-65A1-0445-9919-04263109CB7F}"/>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4A506D5B-F243-F34A-BE1D-214F9D4CF00B}"/>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5" name="Freeform 434">
                      <a:extLst>
                        <a:ext uri="{FF2B5EF4-FFF2-40B4-BE49-F238E27FC236}">
                          <a16:creationId xmlns:a16="http://schemas.microsoft.com/office/drawing/2014/main" id="{3B92ACB8-B6E3-874E-BEE1-66847FAB55A3}"/>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3" name="Freeform 432">
                    <a:extLst>
                      <a:ext uri="{FF2B5EF4-FFF2-40B4-BE49-F238E27FC236}">
                        <a16:creationId xmlns:a16="http://schemas.microsoft.com/office/drawing/2014/main" id="{B033F7CB-500C-3347-A1E7-06AB89CCF620}"/>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2" name="Group 421">
                  <a:extLst>
                    <a:ext uri="{FF2B5EF4-FFF2-40B4-BE49-F238E27FC236}">
                      <a16:creationId xmlns:a16="http://schemas.microsoft.com/office/drawing/2014/main" id="{E7DB4B58-9886-214E-9578-25E64F1EBE96}"/>
                    </a:ext>
                  </a:extLst>
                </p:cNvPr>
                <p:cNvGrpSpPr/>
                <p:nvPr/>
              </p:nvGrpSpPr>
              <p:grpSpPr>
                <a:xfrm rot="3605345">
                  <a:off x="7146217" y="5353406"/>
                  <a:ext cx="99514" cy="223347"/>
                  <a:chOff x="8142783" y="5187730"/>
                  <a:chExt cx="99514" cy="223347"/>
                </a:xfrm>
              </p:grpSpPr>
              <p:grpSp>
                <p:nvGrpSpPr>
                  <p:cNvPr id="423" name="Group 422">
                    <a:extLst>
                      <a:ext uri="{FF2B5EF4-FFF2-40B4-BE49-F238E27FC236}">
                        <a16:creationId xmlns:a16="http://schemas.microsoft.com/office/drawing/2014/main" id="{0B29CC73-03EF-9542-AD41-87D2F5852F4A}"/>
                      </a:ext>
                    </a:extLst>
                  </p:cNvPr>
                  <p:cNvGrpSpPr/>
                  <p:nvPr/>
                </p:nvGrpSpPr>
                <p:grpSpPr>
                  <a:xfrm>
                    <a:off x="8146057" y="5187730"/>
                    <a:ext cx="90792" cy="75391"/>
                    <a:chOff x="8307421" y="5466589"/>
                    <a:chExt cx="90792" cy="75391"/>
                  </a:xfrm>
                </p:grpSpPr>
                <p:cxnSp>
                  <p:nvCxnSpPr>
                    <p:cNvPr id="430" name="Straight Connector 429">
                      <a:extLst>
                        <a:ext uri="{FF2B5EF4-FFF2-40B4-BE49-F238E27FC236}">
                          <a16:creationId xmlns:a16="http://schemas.microsoft.com/office/drawing/2014/main" id="{86299376-4C10-AA44-B56C-E09FE5E36BA5}"/>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D4A5722-45E9-9C42-9269-1B448B1783E4}"/>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4" name="Group 423">
                    <a:extLst>
                      <a:ext uri="{FF2B5EF4-FFF2-40B4-BE49-F238E27FC236}">
                        <a16:creationId xmlns:a16="http://schemas.microsoft.com/office/drawing/2014/main" id="{062B3D4D-C216-6142-81E2-015F60CC8319}"/>
                      </a:ext>
                    </a:extLst>
                  </p:cNvPr>
                  <p:cNvGrpSpPr/>
                  <p:nvPr/>
                </p:nvGrpSpPr>
                <p:grpSpPr>
                  <a:xfrm>
                    <a:off x="8142783" y="5262451"/>
                    <a:ext cx="90792" cy="75391"/>
                    <a:chOff x="8307421" y="5466589"/>
                    <a:chExt cx="90792" cy="75391"/>
                  </a:xfrm>
                </p:grpSpPr>
                <p:cxnSp>
                  <p:nvCxnSpPr>
                    <p:cNvPr id="428" name="Straight Connector 427">
                      <a:extLst>
                        <a:ext uri="{FF2B5EF4-FFF2-40B4-BE49-F238E27FC236}">
                          <a16:creationId xmlns:a16="http://schemas.microsoft.com/office/drawing/2014/main" id="{5236D86A-4BCF-B04D-83A1-FCFFB1293ECC}"/>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315B004-6979-DC4E-98D4-DF9D853F6FED}"/>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5" name="Group 424">
                    <a:extLst>
                      <a:ext uri="{FF2B5EF4-FFF2-40B4-BE49-F238E27FC236}">
                        <a16:creationId xmlns:a16="http://schemas.microsoft.com/office/drawing/2014/main" id="{9401DFB3-945D-F349-B6BB-F294FD040EF0}"/>
                      </a:ext>
                    </a:extLst>
                  </p:cNvPr>
                  <p:cNvGrpSpPr/>
                  <p:nvPr/>
                </p:nvGrpSpPr>
                <p:grpSpPr>
                  <a:xfrm>
                    <a:off x="8151505" y="5335686"/>
                    <a:ext cx="90792" cy="75391"/>
                    <a:chOff x="8307421" y="5466589"/>
                    <a:chExt cx="90792" cy="75391"/>
                  </a:xfrm>
                </p:grpSpPr>
                <p:cxnSp>
                  <p:nvCxnSpPr>
                    <p:cNvPr id="426" name="Straight Connector 425">
                      <a:extLst>
                        <a:ext uri="{FF2B5EF4-FFF2-40B4-BE49-F238E27FC236}">
                          <a16:creationId xmlns:a16="http://schemas.microsoft.com/office/drawing/2014/main" id="{F8EDA52F-1AB3-1146-BDC7-E69634477C3D}"/>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45C0C30E-4EEA-964B-8678-B82056979F3A}"/>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385" name="Freeform 384">
                <a:extLst>
                  <a:ext uri="{FF2B5EF4-FFF2-40B4-BE49-F238E27FC236}">
                    <a16:creationId xmlns:a16="http://schemas.microsoft.com/office/drawing/2014/main" id="{205632F0-FD03-4347-8F2E-9F638D0C87A1}"/>
                  </a:ext>
                </a:extLst>
              </p:cNvPr>
              <p:cNvSpPr/>
              <p:nvPr/>
            </p:nvSpPr>
            <p:spPr>
              <a:xfrm rot="3056894" flipH="1">
                <a:off x="4858085" y="3537407"/>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6" name="Group 385">
                <a:extLst>
                  <a:ext uri="{FF2B5EF4-FFF2-40B4-BE49-F238E27FC236}">
                    <a16:creationId xmlns:a16="http://schemas.microsoft.com/office/drawing/2014/main" id="{407635C4-2191-084E-AB1D-AE37B26B1993}"/>
                  </a:ext>
                </a:extLst>
              </p:cNvPr>
              <p:cNvGrpSpPr/>
              <p:nvPr/>
            </p:nvGrpSpPr>
            <p:grpSpPr>
              <a:xfrm flipH="1">
                <a:off x="4206725" y="937198"/>
                <a:ext cx="1884751" cy="2612329"/>
                <a:chOff x="6034425" y="644672"/>
                <a:chExt cx="1884751" cy="2612329"/>
              </a:xfrm>
            </p:grpSpPr>
            <p:grpSp>
              <p:nvGrpSpPr>
                <p:cNvPr id="394" name="Group 393">
                  <a:extLst>
                    <a:ext uri="{FF2B5EF4-FFF2-40B4-BE49-F238E27FC236}">
                      <a16:creationId xmlns:a16="http://schemas.microsoft.com/office/drawing/2014/main" id="{D5C95676-ACB8-6E4C-848B-15901EC41299}"/>
                    </a:ext>
                  </a:extLst>
                </p:cNvPr>
                <p:cNvGrpSpPr/>
                <p:nvPr/>
              </p:nvGrpSpPr>
              <p:grpSpPr>
                <a:xfrm>
                  <a:off x="6196998" y="644672"/>
                  <a:ext cx="1722178" cy="1086334"/>
                  <a:chOff x="3612837" y="1421659"/>
                  <a:chExt cx="2817966" cy="1724497"/>
                </a:xfrm>
              </p:grpSpPr>
              <p:sp>
                <p:nvSpPr>
                  <p:cNvPr id="403" name="Oval 402">
                    <a:extLst>
                      <a:ext uri="{FF2B5EF4-FFF2-40B4-BE49-F238E27FC236}">
                        <a16:creationId xmlns:a16="http://schemas.microsoft.com/office/drawing/2014/main" id="{C8E6085B-E333-5842-AB60-2A7EF4C03D32}"/>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Freeform 403">
                    <a:extLst>
                      <a:ext uri="{FF2B5EF4-FFF2-40B4-BE49-F238E27FC236}">
                        <a16:creationId xmlns:a16="http://schemas.microsoft.com/office/drawing/2014/main" id="{488C3516-5B68-1E4B-8C60-BBE5D4491B37}"/>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8C3326A3-BB3A-6C4B-97D9-4EC1AB429561}"/>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294F67F4-3A9F-374C-954E-181A6134093B}"/>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E3B22E09-865D-6241-B79B-67203958ACDA}"/>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8CB0F81D-422C-2E49-A5AB-7B41192704E4}"/>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F740CC2C-CE6A-BE4D-81A8-989A93A87760}"/>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21F13FCC-E9BE-0247-9CBD-521CB3343F38}"/>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FEAD3228-F20B-C244-9843-E0D12C3EEBF1}"/>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8ECC3641-1D10-1D47-AE90-9F88B8228CE6}"/>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2B1825B1-E8F9-5842-8266-DE6E5EE56458}"/>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Arc 413">
                    <a:extLst>
                      <a:ext uri="{FF2B5EF4-FFF2-40B4-BE49-F238E27FC236}">
                        <a16:creationId xmlns:a16="http://schemas.microsoft.com/office/drawing/2014/main" id="{4D7C4F1F-1532-E94C-B93E-85E0B9CE68FD}"/>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 name="Arc 414">
                    <a:extLst>
                      <a:ext uri="{FF2B5EF4-FFF2-40B4-BE49-F238E27FC236}">
                        <a16:creationId xmlns:a16="http://schemas.microsoft.com/office/drawing/2014/main" id="{25DA10FB-89D9-004E-9C80-605702D21167}"/>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 name="Freeform 415">
                    <a:extLst>
                      <a:ext uri="{FF2B5EF4-FFF2-40B4-BE49-F238E27FC236}">
                        <a16:creationId xmlns:a16="http://schemas.microsoft.com/office/drawing/2014/main" id="{3C056CDF-BEF7-BB4A-80E1-177D54C67183}"/>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Freeform 416">
                    <a:extLst>
                      <a:ext uri="{FF2B5EF4-FFF2-40B4-BE49-F238E27FC236}">
                        <a16:creationId xmlns:a16="http://schemas.microsoft.com/office/drawing/2014/main" id="{B73F13FA-A11F-DB4C-AD26-1EEE7860990D}"/>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Freeform 417">
                    <a:extLst>
                      <a:ext uri="{FF2B5EF4-FFF2-40B4-BE49-F238E27FC236}">
                        <a16:creationId xmlns:a16="http://schemas.microsoft.com/office/drawing/2014/main" id="{D1A26D17-60B8-C649-ABEC-649CD5931DEC}"/>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Freeform 418">
                    <a:extLst>
                      <a:ext uri="{FF2B5EF4-FFF2-40B4-BE49-F238E27FC236}">
                        <a16:creationId xmlns:a16="http://schemas.microsoft.com/office/drawing/2014/main" id="{020608D9-1549-704D-B362-FBCDFFC2FCD2}"/>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ounded Rectangle 419">
                    <a:extLst>
                      <a:ext uri="{FF2B5EF4-FFF2-40B4-BE49-F238E27FC236}">
                        <a16:creationId xmlns:a16="http://schemas.microsoft.com/office/drawing/2014/main" id="{62F30F4D-EFFB-1443-AC22-184E2A96378D}"/>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80FF9CE8-9A7C-F845-A263-AD34CE425566}"/>
                    </a:ext>
                  </a:extLst>
                </p:cNvPr>
                <p:cNvGrpSpPr/>
                <p:nvPr/>
              </p:nvGrpSpPr>
              <p:grpSpPr>
                <a:xfrm>
                  <a:off x="6034425" y="1706665"/>
                  <a:ext cx="857219" cy="1550336"/>
                  <a:chOff x="7406025" y="1843653"/>
                  <a:chExt cx="857219" cy="1550336"/>
                </a:xfrm>
              </p:grpSpPr>
              <p:grpSp>
                <p:nvGrpSpPr>
                  <p:cNvPr id="396" name="Group 395">
                    <a:extLst>
                      <a:ext uri="{FF2B5EF4-FFF2-40B4-BE49-F238E27FC236}">
                        <a16:creationId xmlns:a16="http://schemas.microsoft.com/office/drawing/2014/main" id="{B3A894F3-59C0-8F47-8A60-E08E3395CBC9}"/>
                      </a:ext>
                    </a:extLst>
                  </p:cNvPr>
                  <p:cNvGrpSpPr/>
                  <p:nvPr/>
                </p:nvGrpSpPr>
                <p:grpSpPr>
                  <a:xfrm>
                    <a:off x="7406025" y="1843653"/>
                    <a:ext cx="857219" cy="1547161"/>
                    <a:chOff x="7428794" y="1840478"/>
                    <a:chExt cx="737706" cy="1547161"/>
                  </a:xfrm>
                </p:grpSpPr>
                <p:sp>
                  <p:nvSpPr>
                    <p:cNvPr id="398" name="Arc 397">
                      <a:extLst>
                        <a:ext uri="{FF2B5EF4-FFF2-40B4-BE49-F238E27FC236}">
                          <a16:creationId xmlns:a16="http://schemas.microsoft.com/office/drawing/2014/main" id="{0159C514-3D7D-4B46-8A50-662A47526DFE}"/>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9" name="Group 398">
                      <a:extLst>
                        <a:ext uri="{FF2B5EF4-FFF2-40B4-BE49-F238E27FC236}">
                          <a16:creationId xmlns:a16="http://schemas.microsoft.com/office/drawing/2014/main" id="{73F9101F-0290-FF44-BF1C-F4BBF77DCFDF}"/>
                        </a:ext>
                      </a:extLst>
                    </p:cNvPr>
                    <p:cNvGrpSpPr/>
                    <p:nvPr/>
                  </p:nvGrpSpPr>
                  <p:grpSpPr>
                    <a:xfrm>
                      <a:off x="7428794" y="1840478"/>
                      <a:ext cx="676987" cy="1547161"/>
                      <a:chOff x="7428794" y="1840478"/>
                      <a:chExt cx="676987" cy="1547161"/>
                    </a:xfrm>
                  </p:grpSpPr>
                  <p:sp>
                    <p:nvSpPr>
                      <p:cNvPr id="401" name="Freeform 400">
                        <a:extLst>
                          <a:ext uri="{FF2B5EF4-FFF2-40B4-BE49-F238E27FC236}">
                            <a16:creationId xmlns:a16="http://schemas.microsoft.com/office/drawing/2014/main" id="{0D593090-7992-054D-831D-A48A5F27FFEB}"/>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Freeform 401">
                        <a:extLst>
                          <a:ext uri="{FF2B5EF4-FFF2-40B4-BE49-F238E27FC236}">
                            <a16:creationId xmlns:a16="http://schemas.microsoft.com/office/drawing/2014/main" id="{94E7B256-0E0A-9948-9FB8-EC6F5C38A441}"/>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0" name="Arc 399">
                      <a:extLst>
                        <a:ext uri="{FF2B5EF4-FFF2-40B4-BE49-F238E27FC236}">
                          <a16:creationId xmlns:a16="http://schemas.microsoft.com/office/drawing/2014/main" id="{05CEBEDA-FFFD-4F41-8648-748F4B6D6628}"/>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7" name="Rectangle 396">
                    <a:extLst>
                      <a:ext uri="{FF2B5EF4-FFF2-40B4-BE49-F238E27FC236}">
                        <a16:creationId xmlns:a16="http://schemas.microsoft.com/office/drawing/2014/main" id="{0C0990A6-7D7B-6E4D-A9A1-E82BC25E92EE}"/>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7" name="Group 386">
                <a:extLst>
                  <a:ext uri="{FF2B5EF4-FFF2-40B4-BE49-F238E27FC236}">
                    <a16:creationId xmlns:a16="http://schemas.microsoft.com/office/drawing/2014/main" id="{7147594A-2C88-8F44-989E-CEDA3373FA39}"/>
                  </a:ext>
                </a:extLst>
              </p:cNvPr>
              <p:cNvGrpSpPr/>
              <p:nvPr/>
            </p:nvGrpSpPr>
            <p:grpSpPr>
              <a:xfrm rot="20928989" flipH="1">
                <a:off x="4546285" y="1569232"/>
                <a:ext cx="1964500" cy="1789707"/>
                <a:chOff x="8358582" y="2140669"/>
                <a:chExt cx="1964500" cy="1789707"/>
              </a:xfrm>
            </p:grpSpPr>
            <p:grpSp>
              <p:nvGrpSpPr>
                <p:cNvPr id="388" name="Group 387">
                  <a:extLst>
                    <a:ext uri="{FF2B5EF4-FFF2-40B4-BE49-F238E27FC236}">
                      <a16:creationId xmlns:a16="http://schemas.microsoft.com/office/drawing/2014/main" id="{72D4613A-FFCB-D748-9875-24CAE9E300CF}"/>
                    </a:ext>
                  </a:extLst>
                </p:cNvPr>
                <p:cNvGrpSpPr/>
                <p:nvPr/>
              </p:nvGrpSpPr>
              <p:grpSpPr>
                <a:xfrm rot="3644139">
                  <a:off x="8461617" y="2699096"/>
                  <a:ext cx="1128245" cy="1334316"/>
                  <a:chOff x="9366160" y="1720600"/>
                  <a:chExt cx="1128245" cy="1334316"/>
                </a:xfrm>
              </p:grpSpPr>
              <p:sp>
                <p:nvSpPr>
                  <p:cNvPr id="392" name="Freeform 391">
                    <a:extLst>
                      <a:ext uri="{FF2B5EF4-FFF2-40B4-BE49-F238E27FC236}">
                        <a16:creationId xmlns:a16="http://schemas.microsoft.com/office/drawing/2014/main" id="{0C23A105-B823-FF4B-8D4C-64A6DBF4E7C0}"/>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Freeform 392">
                    <a:extLst>
                      <a:ext uri="{FF2B5EF4-FFF2-40B4-BE49-F238E27FC236}">
                        <a16:creationId xmlns:a16="http://schemas.microsoft.com/office/drawing/2014/main" id="{C2630581-BD12-7548-8102-B265BFBE01C3}"/>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9" name="Group 388">
                  <a:extLst>
                    <a:ext uri="{FF2B5EF4-FFF2-40B4-BE49-F238E27FC236}">
                      <a16:creationId xmlns:a16="http://schemas.microsoft.com/office/drawing/2014/main" id="{9DD08E41-7C87-4B42-A0B3-927FC6EB823C}"/>
                    </a:ext>
                  </a:extLst>
                </p:cNvPr>
                <p:cNvGrpSpPr/>
                <p:nvPr/>
              </p:nvGrpSpPr>
              <p:grpSpPr>
                <a:xfrm rot="14496087">
                  <a:off x="9091801" y="2037634"/>
                  <a:ext cx="1128245" cy="1334316"/>
                  <a:chOff x="9366160" y="1720600"/>
                  <a:chExt cx="1128245" cy="1334316"/>
                </a:xfrm>
              </p:grpSpPr>
              <p:sp>
                <p:nvSpPr>
                  <p:cNvPr id="390" name="Freeform 389">
                    <a:extLst>
                      <a:ext uri="{FF2B5EF4-FFF2-40B4-BE49-F238E27FC236}">
                        <a16:creationId xmlns:a16="http://schemas.microsoft.com/office/drawing/2014/main" id="{065C9B75-CAF0-2542-BA65-AB3B42414050}"/>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Freeform 390">
                    <a:extLst>
                      <a:ext uri="{FF2B5EF4-FFF2-40B4-BE49-F238E27FC236}">
                        <a16:creationId xmlns:a16="http://schemas.microsoft.com/office/drawing/2014/main" id="{C2D9632F-75D5-AD40-9144-BE64A55CCAB4}"/>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469" name="Group 468">
            <a:extLst>
              <a:ext uri="{FF2B5EF4-FFF2-40B4-BE49-F238E27FC236}">
                <a16:creationId xmlns:a16="http://schemas.microsoft.com/office/drawing/2014/main" id="{E23628E5-AD53-1644-B33B-5BF5DBA86E98}"/>
              </a:ext>
            </a:extLst>
          </p:cNvPr>
          <p:cNvGrpSpPr>
            <a:grpSpLocks noChangeAspect="1"/>
          </p:cNvGrpSpPr>
          <p:nvPr/>
        </p:nvGrpSpPr>
        <p:grpSpPr>
          <a:xfrm>
            <a:off x="-5382088" y="509794"/>
            <a:ext cx="12422318" cy="5486400"/>
            <a:chOff x="-3344737" y="358808"/>
            <a:chExt cx="14434618" cy="6375146"/>
          </a:xfrm>
        </p:grpSpPr>
        <p:grpSp>
          <p:nvGrpSpPr>
            <p:cNvPr id="470" name="Group 469">
              <a:extLst>
                <a:ext uri="{FF2B5EF4-FFF2-40B4-BE49-F238E27FC236}">
                  <a16:creationId xmlns:a16="http://schemas.microsoft.com/office/drawing/2014/main" id="{777F90CC-8485-B741-A7F3-DAB8D2EC47D6}"/>
                </a:ext>
              </a:extLst>
            </p:cNvPr>
            <p:cNvGrpSpPr/>
            <p:nvPr/>
          </p:nvGrpSpPr>
          <p:grpSpPr>
            <a:xfrm>
              <a:off x="-3344737" y="4589430"/>
              <a:ext cx="14434618" cy="2144524"/>
              <a:chOff x="-3344737" y="4589430"/>
              <a:chExt cx="14434618" cy="2144524"/>
            </a:xfrm>
          </p:grpSpPr>
          <p:grpSp>
            <p:nvGrpSpPr>
              <p:cNvPr id="554" name="Group 553">
                <a:extLst>
                  <a:ext uri="{FF2B5EF4-FFF2-40B4-BE49-F238E27FC236}">
                    <a16:creationId xmlns:a16="http://schemas.microsoft.com/office/drawing/2014/main" id="{CD502DDE-50CB-8244-B06E-1C90C2BF6D08}"/>
                  </a:ext>
                </a:extLst>
              </p:cNvPr>
              <p:cNvGrpSpPr/>
              <p:nvPr/>
            </p:nvGrpSpPr>
            <p:grpSpPr>
              <a:xfrm flipH="1">
                <a:off x="3106509" y="4602271"/>
                <a:ext cx="7983372" cy="2131683"/>
                <a:chOff x="766169" y="3989498"/>
                <a:chExt cx="6396752" cy="1344663"/>
              </a:xfrm>
            </p:grpSpPr>
            <p:sp>
              <p:nvSpPr>
                <p:cNvPr id="559" name="Freeform 558">
                  <a:extLst>
                    <a:ext uri="{FF2B5EF4-FFF2-40B4-BE49-F238E27FC236}">
                      <a16:creationId xmlns:a16="http://schemas.microsoft.com/office/drawing/2014/main" id="{014E5BE6-6A80-7543-AB49-D3256962BAC9}"/>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E8920556-868F-4346-8E24-BB1069387C69}"/>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1" name="Freeform 560">
                  <a:extLst>
                    <a:ext uri="{FF2B5EF4-FFF2-40B4-BE49-F238E27FC236}">
                      <a16:creationId xmlns:a16="http://schemas.microsoft.com/office/drawing/2014/main" id="{00B0A4F5-41BC-BF44-9344-88B092A4896F}"/>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5" name="Group 554">
                <a:extLst>
                  <a:ext uri="{FF2B5EF4-FFF2-40B4-BE49-F238E27FC236}">
                    <a16:creationId xmlns:a16="http://schemas.microsoft.com/office/drawing/2014/main" id="{EDE6D677-B0D0-5345-84EF-804F2D20C384}"/>
                  </a:ext>
                </a:extLst>
              </p:cNvPr>
              <p:cNvGrpSpPr/>
              <p:nvPr/>
            </p:nvGrpSpPr>
            <p:grpSpPr>
              <a:xfrm flipH="1">
                <a:off x="-3344737" y="4589430"/>
                <a:ext cx="7983372" cy="2131683"/>
                <a:chOff x="766169" y="3989498"/>
                <a:chExt cx="6396752" cy="1344663"/>
              </a:xfrm>
            </p:grpSpPr>
            <p:sp>
              <p:nvSpPr>
                <p:cNvPr id="556" name="Freeform 555">
                  <a:extLst>
                    <a:ext uri="{FF2B5EF4-FFF2-40B4-BE49-F238E27FC236}">
                      <a16:creationId xmlns:a16="http://schemas.microsoft.com/office/drawing/2014/main" id="{64D60A0F-881A-9543-B783-77E456D65964}"/>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74FDCF0F-8754-ED4C-A1C0-A779F5C1309D}"/>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8" name="Freeform 557">
                  <a:extLst>
                    <a:ext uri="{FF2B5EF4-FFF2-40B4-BE49-F238E27FC236}">
                      <a16:creationId xmlns:a16="http://schemas.microsoft.com/office/drawing/2014/main" id="{460AB26C-1885-B745-8547-FCD0A5F64D90}"/>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1" name="Group 470">
              <a:extLst>
                <a:ext uri="{FF2B5EF4-FFF2-40B4-BE49-F238E27FC236}">
                  <a16:creationId xmlns:a16="http://schemas.microsoft.com/office/drawing/2014/main" id="{CDF9E1FA-858F-3944-839B-76C05FB1882F}"/>
                </a:ext>
              </a:extLst>
            </p:cNvPr>
            <p:cNvGrpSpPr/>
            <p:nvPr/>
          </p:nvGrpSpPr>
          <p:grpSpPr>
            <a:xfrm>
              <a:off x="5224773" y="358808"/>
              <a:ext cx="2386860" cy="5222431"/>
              <a:chOff x="8045332" y="926127"/>
              <a:chExt cx="2386860" cy="5222431"/>
            </a:xfrm>
          </p:grpSpPr>
          <p:sp>
            <p:nvSpPr>
              <p:cNvPr id="472" name="Freeform 471">
                <a:extLst>
                  <a:ext uri="{FF2B5EF4-FFF2-40B4-BE49-F238E27FC236}">
                    <a16:creationId xmlns:a16="http://schemas.microsoft.com/office/drawing/2014/main" id="{DBDC6D61-B010-F74A-8553-F64DB7FC8CCC}"/>
                  </a:ext>
                </a:extLst>
              </p:cNvPr>
              <p:cNvSpPr/>
              <p:nvPr/>
            </p:nvSpPr>
            <p:spPr>
              <a:xfrm rot="655099" flipH="1">
                <a:off x="9083296" y="3522121"/>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Freeform 472">
                <a:extLst>
                  <a:ext uri="{FF2B5EF4-FFF2-40B4-BE49-F238E27FC236}">
                    <a16:creationId xmlns:a16="http://schemas.microsoft.com/office/drawing/2014/main" id="{DC688A42-DB60-434C-9C35-D4BFA793E466}"/>
                  </a:ext>
                </a:extLst>
              </p:cNvPr>
              <p:cNvSpPr/>
              <p:nvPr/>
            </p:nvSpPr>
            <p:spPr>
              <a:xfrm rot="1222236" flipH="1">
                <a:off x="9718194" y="4950013"/>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a:extLst>
                  <a:ext uri="{FF2B5EF4-FFF2-40B4-BE49-F238E27FC236}">
                    <a16:creationId xmlns:a16="http://schemas.microsoft.com/office/drawing/2014/main" id="{25650C31-930F-4446-8EF6-4D97FBA7E2E2}"/>
                  </a:ext>
                </a:extLst>
              </p:cNvPr>
              <p:cNvGrpSpPr/>
              <p:nvPr/>
            </p:nvGrpSpPr>
            <p:grpSpPr>
              <a:xfrm rot="5048332" flipH="1">
                <a:off x="8357575" y="1456286"/>
                <a:ext cx="1964500" cy="1789707"/>
                <a:chOff x="8358582" y="2140669"/>
                <a:chExt cx="1964500" cy="1789707"/>
              </a:xfrm>
            </p:grpSpPr>
            <p:grpSp>
              <p:nvGrpSpPr>
                <p:cNvPr id="548" name="Group 547">
                  <a:extLst>
                    <a:ext uri="{FF2B5EF4-FFF2-40B4-BE49-F238E27FC236}">
                      <a16:creationId xmlns:a16="http://schemas.microsoft.com/office/drawing/2014/main" id="{10169C75-9A7A-D04A-A9B2-77A2A7FA194F}"/>
                    </a:ext>
                  </a:extLst>
                </p:cNvPr>
                <p:cNvGrpSpPr/>
                <p:nvPr/>
              </p:nvGrpSpPr>
              <p:grpSpPr>
                <a:xfrm rot="3644139">
                  <a:off x="8461617" y="2699096"/>
                  <a:ext cx="1128245" cy="1334316"/>
                  <a:chOff x="9366160" y="1720600"/>
                  <a:chExt cx="1128245" cy="1334316"/>
                </a:xfrm>
              </p:grpSpPr>
              <p:sp>
                <p:nvSpPr>
                  <p:cNvPr id="552" name="Freeform 551">
                    <a:extLst>
                      <a:ext uri="{FF2B5EF4-FFF2-40B4-BE49-F238E27FC236}">
                        <a16:creationId xmlns:a16="http://schemas.microsoft.com/office/drawing/2014/main" id="{8EB94DC0-0640-134B-8733-87208528105E}"/>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9B31208A-FB0E-8848-8D67-DC0BC0E2183C}"/>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9" name="Group 548">
                  <a:extLst>
                    <a:ext uri="{FF2B5EF4-FFF2-40B4-BE49-F238E27FC236}">
                      <a16:creationId xmlns:a16="http://schemas.microsoft.com/office/drawing/2014/main" id="{E5B77D38-0677-554B-9EAC-593E828F086F}"/>
                    </a:ext>
                  </a:extLst>
                </p:cNvPr>
                <p:cNvGrpSpPr/>
                <p:nvPr/>
              </p:nvGrpSpPr>
              <p:grpSpPr>
                <a:xfrm rot="14496087">
                  <a:off x="9091801" y="2037634"/>
                  <a:ext cx="1128245" cy="1334316"/>
                  <a:chOff x="9366160" y="1720600"/>
                  <a:chExt cx="1128245" cy="1334316"/>
                </a:xfrm>
              </p:grpSpPr>
              <p:sp>
                <p:nvSpPr>
                  <p:cNvPr id="550" name="Freeform 549">
                    <a:extLst>
                      <a:ext uri="{FF2B5EF4-FFF2-40B4-BE49-F238E27FC236}">
                        <a16:creationId xmlns:a16="http://schemas.microsoft.com/office/drawing/2014/main" id="{BDD4BA03-E3A8-A849-912A-E432119FDE59}"/>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1F843DD2-B8D1-1642-AECC-E7D73C9F9985}"/>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5" name="Freeform 474">
                <a:extLst>
                  <a:ext uri="{FF2B5EF4-FFF2-40B4-BE49-F238E27FC236}">
                    <a16:creationId xmlns:a16="http://schemas.microsoft.com/office/drawing/2014/main" id="{AACB6A9B-A6BF-E849-8EB4-B18E68E0EF2E}"/>
                  </a:ext>
                </a:extLst>
              </p:cNvPr>
              <p:cNvSpPr/>
              <p:nvPr/>
            </p:nvSpPr>
            <p:spPr>
              <a:xfrm rot="5400000" flipH="1">
                <a:off x="8587560" y="4667944"/>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475">
                <a:extLst>
                  <a:ext uri="{FF2B5EF4-FFF2-40B4-BE49-F238E27FC236}">
                    <a16:creationId xmlns:a16="http://schemas.microsoft.com/office/drawing/2014/main" id="{BCF1C1D5-4CD4-8940-89D1-CC3C7F01BE90}"/>
                  </a:ext>
                </a:extLst>
              </p:cNvPr>
              <p:cNvSpPr/>
              <p:nvPr/>
            </p:nvSpPr>
            <p:spPr>
              <a:xfrm rot="2547431" flipH="1">
                <a:off x="8784232" y="3553827"/>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a:extLst>
                  <a:ext uri="{FF2B5EF4-FFF2-40B4-BE49-F238E27FC236}">
                    <a16:creationId xmlns:a16="http://schemas.microsoft.com/office/drawing/2014/main" id="{EEF0CDFB-2AC3-C745-9FFE-F7E9ABC60CE2}"/>
                  </a:ext>
                </a:extLst>
              </p:cNvPr>
              <p:cNvGrpSpPr/>
              <p:nvPr/>
            </p:nvGrpSpPr>
            <p:grpSpPr>
              <a:xfrm flipH="1">
                <a:off x="8045332" y="926127"/>
                <a:ext cx="1884751" cy="2612329"/>
                <a:chOff x="6034425" y="644672"/>
                <a:chExt cx="1884751" cy="2612329"/>
              </a:xfrm>
            </p:grpSpPr>
            <p:grpSp>
              <p:nvGrpSpPr>
                <p:cNvPr id="521" name="Group 520">
                  <a:extLst>
                    <a:ext uri="{FF2B5EF4-FFF2-40B4-BE49-F238E27FC236}">
                      <a16:creationId xmlns:a16="http://schemas.microsoft.com/office/drawing/2014/main" id="{E893C9E7-890F-7148-9FB9-CBE17908970C}"/>
                    </a:ext>
                  </a:extLst>
                </p:cNvPr>
                <p:cNvGrpSpPr/>
                <p:nvPr/>
              </p:nvGrpSpPr>
              <p:grpSpPr>
                <a:xfrm>
                  <a:off x="6196998" y="644672"/>
                  <a:ext cx="1722178" cy="1086334"/>
                  <a:chOff x="3612837" y="1421659"/>
                  <a:chExt cx="2817966" cy="1724497"/>
                </a:xfrm>
              </p:grpSpPr>
              <p:sp>
                <p:nvSpPr>
                  <p:cNvPr id="530" name="Oval 529">
                    <a:extLst>
                      <a:ext uri="{FF2B5EF4-FFF2-40B4-BE49-F238E27FC236}">
                        <a16:creationId xmlns:a16="http://schemas.microsoft.com/office/drawing/2014/main" id="{E5C61FC7-BAD5-8B42-8AAA-018EA63F0187}"/>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Freeform 530">
                    <a:extLst>
                      <a:ext uri="{FF2B5EF4-FFF2-40B4-BE49-F238E27FC236}">
                        <a16:creationId xmlns:a16="http://schemas.microsoft.com/office/drawing/2014/main" id="{1AF8F281-652E-8D4E-B04E-FE054E0B7F3B}"/>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DF606886-4256-B74D-8477-B84C587F72E3}"/>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7E48AE6C-5D81-A741-8122-5179212BC2AC}"/>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9F753D9-8106-624C-816F-C4D6810881B0}"/>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B3B6A77F-01D5-4B47-8F93-6071457569AC}"/>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FE0E1BC2-610D-8246-8F00-B0045BC0927D}"/>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886A8D36-1A1D-3A41-A36D-76367912515B}"/>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9A0803B5-A3FE-E547-BCF8-3055E41A87E7}"/>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2B5B6A2-840B-F54E-B2BF-35BA8D76183C}"/>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62061612-D575-5F4F-AACD-07B70A0AA42F}"/>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Arc 540">
                    <a:extLst>
                      <a:ext uri="{FF2B5EF4-FFF2-40B4-BE49-F238E27FC236}">
                        <a16:creationId xmlns:a16="http://schemas.microsoft.com/office/drawing/2014/main" id="{F8CBE238-0723-3D4F-9D11-B0CE61EAA861}"/>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 name="Arc 541">
                    <a:extLst>
                      <a:ext uri="{FF2B5EF4-FFF2-40B4-BE49-F238E27FC236}">
                        <a16:creationId xmlns:a16="http://schemas.microsoft.com/office/drawing/2014/main" id="{5E17E1E1-29D8-0246-8E81-F7B3C827C15B}"/>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 name="Freeform 542">
                    <a:extLst>
                      <a:ext uri="{FF2B5EF4-FFF2-40B4-BE49-F238E27FC236}">
                        <a16:creationId xmlns:a16="http://schemas.microsoft.com/office/drawing/2014/main" id="{36AF129E-79B4-A24A-A20B-EE40BD66B57E}"/>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AAB8D54A-B169-C14D-AD0A-5996EF47D95D}"/>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DCE782EF-03D5-9240-8926-D06A99B2131A}"/>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Freeform 545">
                    <a:extLst>
                      <a:ext uri="{FF2B5EF4-FFF2-40B4-BE49-F238E27FC236}">
                        <a16:creationId xmlns:a16="http://schemas.microsoft.com/office/drawing/2014/main" id="{9F15E867-4A5C-E34E-96CF-DF16DFCD0D7C}"/>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ounded Rectangle 546">
                    <a:extLst>
                      <a:ext uri="{FF2B5EF4-FFF2-40B4-BE49-F238E27FC236}">
                        <a16:creationId xmlns:a16="http://schemas.microsoft.com/office/drawing/2014/main" id="{EBFD2692-5274-3948-8C24-E64C434AF64C}"/>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2" name="Group 521">
                  <a:extLst>
                    <a:ext uri="{FF2B5EF4-FFF2-40B4-BE49-F238E27FC236}">
                      <a16:creationId xmlns:a16="http://schemas.microsoft.com/office/drawing/2014/main" id="{6B52188E-3AAD-5849-BB69-3511FD5E1C49}"/>
                    </a:ext>
                  </a:extLst>
                </p:cNvPr>
                <p:cNvGrpSpPr/>
                <p:nvPr/>
              </p:nvGrpSpPr>
              <p:grpSpPr>
                <a:xfrm>
                  <a:off x="6034425" y="1706665"/>
                  <a:ext cx="857219" cy="1550336"/>
                  <a:chOff x="7406025" y="1843653"/>
                  <a:chExt cx="857219" cy="1550336"/>
                </a:xfrm>
              </p:grpSpPr>
              <p:grpSp>
                <p:nvGrpSpPr>
                  <p:cNvPr id="523" name="Group 522">
                    <a:extLst>
                      <a:ext uri="{FF2B5EF4-FFF2-40B4-BE49-F238E27FC236}">
                        <a16:creationId xmlns:a16="http://schemas.microsoft.com/office/drawing/2014/main" id="{9C1E1C30-5E73-0143-8042-3708E7AE8671}"/>
                      </a:ext>
                    </a:extLst>
                  </p:cNvPr>
                  <p:cNvGrpSpPr/>
                  <p:nvPr/>
                </p:nvGrpSpPr>
                <p:grpSpPr>
                  <a:xfrm>
                    <a:off x="7406025" y="1843653"/>
                    <a:ext cx="857219" cy="1547161"/>
                    <a:chOff x="7428794" y="1840478"/>
                    <a:chExt cx="737706" cy="1547161"/>
                  </a:xfrm>
                </p:grpSpPr>
                <p:sp>
                  <p:nvSpPr>
                    <p:cNvPr id="525" name="Arc 524">
                      <a:extLst>
                        <a:ext uri="{FF2B5EF4-FFF2-40B4-BE49-F238E27FC236}">
                          <a16:creationId xmlns:a16="http://schemas.microsoft.com/office/drawing/2014/main" id="{34A23A6E-28EA-3E49-9976-0CE6B1BD5B50}"/>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26" name="Group 525">
                      <a:extLst>
                        <a:ext uri="{FF2B5EF4-FFF2-40B4-BE49-F238E27FC236}">
                          <a16:creationId xmlns:a16="http://schemas.microsoft.com/office/drawing/2014/main" id="{5ED22AE8-00DB-1E4E-89A5-4065E2F3390C}"/>
                        </a:ext>
                      </a:extLst>
                    </p:cNvPr>
                    <p:cNvGrpSpPr/>
                    <p:nvPr/>
                  </p:nvGrpSpPr>
                  <p:grpSpPr>
                    <a:xfrm>
                      <a:off x="7428794" y="1840478"/>
                      <a:ext cx="676987" cy="1547161"/>
                      <a:chOff x="7428794" y="1840478"/>
                      <a:chExt cx="676987" cy="1547161"/>
                    </a:xfrm>
                  </p:grpSpPr>
                  <p:sp>
                    <p:nvSpPr>
                      <p:cNvPr id="528" name="Freeform 527">
                        <a:extLst>
                          <a:ext uri="{FF2B5EF4-FFF2-40B4-BE49-F238E27FC236}">
                            <a16:creationId xmlns:a16="http://schemas.microsoft.com/office/drawing/2014/main" id="{EBDD3EE9-1498-CD47-A05F-7094DC73EE3C}"/>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Freeform 528">
                        <a:extLst>
                          <a:ext uri="{FF2B5EF4-FFF2-40B4-BE49-F238E27FC236}">
                            <a16:creationId xmlns:a16="http://schemas.microsoft.com/office/drawing/2014/main" id="{9B557C90-E776-084F-8EF7-44EEAFFD954B}"/>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7" name="Arc 526">
                      <a:extLst>
                        <a:ext uri="{FF2B5EF4-FFF2-40B4-BE49-F238E27FC236}">
                          <a16:creationId xmlns:a16="http://schemas.microsoft.com/office/drawing/2014/main" id="{DBB5D1D5-5550-D640-8F2B-A6F3D1EBB05B}"/>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24" name="Rectangle 523">
                    <a:extLst>
                      <a:ext uri="{FF2B5EF4-FFF2-40B4-BE49-F238E27FC236}">
                        <a16:creationId xmlns:a16="http://schemas.microsoft.com/office/drawing/2014/main" id="{892C6B37-1AAC-1248-A518-18783FA26A41}"/>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8" name="Group 477">
                <a:extLst>
                  <a:ext uri="{FF2B5EF4-FFF2-40B4-BE49-F238E27FC236}">
                    <a16:creationId xmlns:a16="http://schemas.microsoft.com/office/drawing/2014/main" id="{1134F5B2-A7A1-D54A-B447-F215FDCF7429}"/>
                  </a:ext>
                </a:extLst>
              </p:cNvPr>
              <p:cNvGrpSpPr/>
              <p:nvPr/>
            </p:nvGrpSpPr>
            <p:grpSpPr>
              <a:xfrm rot="4167372" flipH="1">
                <a:off x="8068761" y="5410494"/>
                <a:ext cx="619118" cy="280270"/>
                <a:chOff x="6745184" y="5358640"/>
                <a:chExt cx="1002074" cy="389018"/>
              </a:xfrm>
            </p:grpSpPr>
            <p:grpSp>
              <p:nvGrpSpPr>
                <p:cNvPr id="504" name="Group 503">
                  <a:extLst>
                    <a:ext uri="{FF2B5EF4-FFF2-40B4-BE49-F238E27FC236}">
                      <a16:creationId xmlns:a16="http://schemas.microsoft.com/office/drawing/2014/main" id="{4E01EB8E-91D2-6A47-8809-2093FB1B1BD4}"/>
                    </a:ext>
                  </a:extLst>
                </p:cNvPr>
                <p:cNvGrpSpPr/>
                <p:nvPr/>
              </p:nvGrpSpPr>
              <p:grpSpPr>
                <a:xfrm>
                  <a:off x="6745184" y="5358640"/>
                  <a:ext cx="1002074" cy="389018"/>
                  <a:chOff x="6745184" y="5358640"/>
                  <a:chExt cx="1002074" cy="389018"/>
                </a:xfrm>
              </p:grpSpPr>
              <p:grpSp>
                <p:nvGrpSpPr>
                  <p:cNvPr id="515" name="Group 514">
                    <a:extLst>
                      <a:ext uri="{FF2B5EF4-FFF2-40B4-BE49-F238E27FC236}">
                        <a16:creationId xmlns:a16="http://schemas.microsoft.com/office/drawing/2014/main" id="{CFBF8D9A-8C7F-604B-8BA2-8D5E75E831E1}"/>
                      </a:ext>
                    </a:extLst>
                  </p:cNvPr>
                  <p:cNvGrpSpPr/>
                  <p:nvPr/>
                </p:nvGrpSpPr>
                <p:grpSpPr>
                  <a:xfrm>
                    <a:off x="6745184" y="5358640"/>
                    <a:ext cx="1002074" cy="389018"/>
                    <a:chOff x="6745184" y="5358640"/>
                    <a:chExt cx="1002074" cy="389018"/>
                  </a:xfrm>
                </p:grpSpPr>
                <p:grpSp>
                  <p:nvGrpSpPr>
                    <p:cNvPr id="517" name="Group 516">
                      <a:extLst>
                        <a:ext uri="{FF2B5EF4-FFF2-40B4-BE49-F238E27FC236}">
                          <a16:creationId xmlns:a16="http://schemas.microsoft.com/office/drawing/2014/main" id="{18C5DCCD-CC4E-EF4D-B4EC-80ADA3DD19A2}"/>
                        </a:ext>
                      </a:extLst>
                    </p:cNvPr>
                    <p:cNvGrpSpPr/>
                    <p:nvPr/>
                  </p:nvGrpSpPr>
                  <p:grpSpPr>
                    <a:xfrm>
                      <a:off x="6745184" y="5521402"/>
                      <a:ext cx="1002074" cy="226256"/>
                      <a:chOff x="6745184" y="5521402"/>
                      <a:chExt cx="1002074" cy="226256"/>
                    </a:xfrm>
                  </p:grpSpPr>
                  <p:sp>
                    <p:nvSpPr>
                      <p:cNvPr id="519" name="Oval 518">
                        <a:extLst>
                          <a:ext uri="{FF2B5EF4-FFF2-40B4-BE49-F238E27FC236}">
                            <a16:creationId xmlns:a16="http://schemas.microsoft.com/office/drawing/2014/main" id="{6DB1D89A-1F2A-6B4D-B659-B38ADA7D6F55}"/>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6384ED84-2382-B24E-957A-70FED7B74103}"/>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8" name="Freeform 517">
                      <a:extLst>
                        <a:ext uri="{FF2B5EF4-FFF2-40B4-BE49-F238E27FC236}">
                          <a16:creationId xmlns:a16="http://schemas.microsoft.com/office/drawing/2014/main" id="{14130A76-F2AF-AA4E-A98D-BF21655E5668}"/>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6" name="Freeform 515">
                    <a:extLst>
                      <a:ext uri="{FF2B5EF4-FFF2-40B4-BE49-F238E27FC236}">
                        <a16:creationId xmlns:a16="http://schemas.microsoft.com/office/drawing/2014/main" id="{51E10374-7F35-974D-AFA1-C8AB638EF643}"/>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906C9442-1E97-0743-A605-2457E304E097}"/>
                    </a:ext>
                  </a:extLst>
                </p:cNvPr>
                <p:cNvGrpSpPr/>
                <p:nvPr/>
              </p:nvGrpSpPr>
              <p:grpSpPr>
                <a:xfrm rot="3605345">
                  <a:off x="7146217" y="5353406"/>
                  <a:ext cx="99514" cy="223347"/>
                  <a:chOff x="8142783" y="5187730"/>
                  <a:chExt cx="99514" cy="223347"/>
                </a:xfrm>
              </p:grpSpPr>
              <p:grpSp>
                <p:nvGrpSpPr>
                  <p:cNvPr id="506" name="Group 505">
                    <a:extLst>
                      <a:ext uri="{FF2B5EF4-FFF2-40B4-BE49-F238E27FC236}">
                        <a16:creationId xmlns:a16="http://schemas.microsoft.com/office/drawing/2014/main" id="{933901B9-9420-EA4A-A338-A4AF2AE602B7}"/>
                      </a:ext>
                    </a:extLst>
                  </p:cNvPr>
                  <p:cNvGrpSpPr/>
                  <p:nvPr/>
                </p:nvGrpSpPr>
                <p:grpSpPr>
                  <a:xfrm>
                    <a:off x="8146057" y="5187730"/>
                    <a:ext cx="90792" cy="75391"/>
                    <a:chOff x="8307421" y="5466589"/>
                    <a:chExt cx="90792" cy="75391"/>
                  </a:xfrm>
                </p:grpSpPr>
                <p:cxnSp>
                  <p:nvCxnSpPr>
                    <p:cNvPr id="513" name="Straight Connector 512">
                      <a:extLst>
                        <a:ext uri="{FF2B5EF4-FFF2-40B4-BE49-F238E27FC236}">
                          <a16:creationId xmlns:a16="http://schemas.microsoft.com/office/drawing/2014/main" id="{530923CB-9307-1341-8844-6E6EC907A5DD}"/>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E6B84788-96F1-6E4C-A9C6-3720C976E7A3}"/>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7" name="Group 506">
                    <a:extLst>
                      <a:ext uri="{FF2B5EF4-FFF2-40B4-BE49-F238E27FC236}">
                        <a16:creationId xmlns:a16="http://schemas.microsoft.com/office/drawing/2014/main" id="{50181FD5-7178-984F-9002-7066DEE1C8FC}"/>
                      </a:ext>
                    </a:extLst>
                  </p:cNvPr>
                  <p:cNvGrpSpPr/>
                  <p:nvPr/>
                </p:nvGrpSpPr>
                <p:grpSpPr>
                  <a:xfrm>
                    <a:off x="8142783" y="5262451"/>
                    <a:ext cx="90792" cy="75391"/>
                    <a:chOff x="8307421" y="5466589"/>
                    <a:chExt cx="90792" cy="75391"/>
                  </a:xfrm>
                </p:grpSpPr>
                <p:cxnSp>
                  <p:nvCxnSpPr>
                    <p:cNvPr id="511" name="Straight Connector 510">
                      <a:extLst>
                        <a:ext uri="{FF2B5EF4-FFF2-40B4-BE49-F238E27FC236}">
                          <a16:creationId xmlns:a16="http://schemas.microsoft.com/office/drawing/2014/main" id="{C818C889-E67E-6849-AC91-C2266B04563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FAF3DB0E-1862-EF47-B4E3-F3E865CF8030}"/>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8" name="Group 507">
                    <a:extLst>
                      <a:ext uri="{FF2B5EF4-FFF2-40B4-BE49-F238E27FC236}">
                        <a16:creationId xmlns:a16="http://schemas.microsoft.com/office/drawing/2014/main" id="{BDAB539E-8EF7-8C44-8298-E21FC66DBE64}"/>
                      </a:ext>
                    </a:extLst>
                  </p:cNvPr>
                  <p:cNvGrpSpPr/>
                  <p:nvPr/>
                </p:nvGrpSpPr>
                <p:grpSpPr>
                  <a:xfrm>
                    <a:off x="8151505" y="5335686"/>
                    <a:ext cx="90792" cy="75391"/>
                    <a:chOff x="8307421" y="5466589"/>
                    <a:chExt cx="90792" cy="75391"/>
                  </a:xfrm>
                </p:grpSpPr>
                <p:cxnSp>
                  <p:nvCxnSpPr>
                    <p:cNvPr id="509" name="Straight Connector 508">
                      <a:extLst>
                        <a:ext uri="{FF2B5EF4-FFF2-40B4-BE49-F238E27FC236}">
                          <a16:creationId xmlns:a16="http://schemas.microsoft.com/office/drawing/2014/main" id="{631D3611-8C16-4047-8A80-712457951F14}"/>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21F170DE-A5DB-C540-85E7-88361364D618}"/>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79" name="Group 478">
                <a:extLst>
                  <a:ext uri="{FF2B5EF4-FFF2-40B4-BE49-F238E27FC236}">
                    <a16:creationId xmlns:a16="http://schemas.microsoft.com/office/drawing/2014/main" id="{CDEECE0E-0473-CC4B-B462-888648F91C66}"/>
                  </a:ext>
                </a:extLst>
              </p:cNvPr>
              <p:cNvGrpSpPr/>
              <p:nvPr/>
            </p:nvGrpSpPr>
            <p:grpSpPr>
              <a:xfrm rot="21259150" flipH="1">
                <a:off x="8384892" y="1558161"/>
                <a:ext cx="1964500" cy="1789707"/>
                <a:chOff x="8358582" y="2140669"/>
                <a:chExt cx="1964500" cy="1789707"/>
              </a:xfrm>
            </p:grpSpPr>
            <p:grpSp>
              <p:nvGrpSpPr>
                <p:cNvPr id="498" name="Group 497">
                  <a:extLst>
                    <a:ext uri="{FF2B5EF4-FFF2-40B4-BE49-F238E27FC236}">
                      <a16:creationId xmlns:a16="http://schemas.microsoft.com/office/drawing/2014/main" id="{0C58BB4A-6EF7-924D-80FD-60D162276852}"/>
                    </a:ext>
                  </a:extLst>
                </p:cNvPr>
                <p:cNvGrpSpPr/>
                <p:nvPr/>
              </p:nvGrpSpPr>
              <p:grpSpPr>
                <a:xfrm rot="3644139">
                  <a:off x="8461617" y="2699096"/>
                  <a:ext cx="1128245" cy="1334316"/>
                  <a:chOff x="9366160" y="1720600"/>
                  <a:chExt cx="1128245" cy="1334316"/>
                </a:xfrm>
              </p:grpSpPr>
              <p:sp>
                <p:nvSpPr>
                  <p:cNvPr id="502" name="Freeform 501">
                    <a:extLst>
                      <a:ext uri="{FF2B5EF4-FFF2-40B4-BE49-F238E27FC236}">
                        <a16:creationId xmlns:a16="http://schemas.microsoft.com/office/drawing/2014/main" id="{1AFAD3E1-7157-8B41-86BD-6F7DEBD54DBF}"/>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Freeform 502">
                    <a:extLst>
                      <a:ext uri="{FF2B5EF4-FFF2-40B4-BE49-F238E27FC236}">
                        <a16:creationId xmlns:a16="http://schemas.microsoft.com/office/drawing/2014/main" id="{792BEE14-297B-5444-8C4F-CBFC8549D6A0}"/>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9" name="Group 498">
                  <a:extLst>
                    <a:ext uri="{FF2B5EF4-FFF2-40B4-BE49-F238E27FC236}">
                      <a16:creationId xmlns:a16="http://schemas.microsoft.com/office/drawing/2014/main" id="{E5380FA8-C22E-AC45-9FB6-3B40A434F564}"/>
                    </a:ext>
                  </a:extLst>
                </p:cNvPr>
                <p:cNvGrpSpPr/>
                <p:nvPr/>
              </p:nvGrpSpPr>
              <p:grpSpPr>
                <a:xfrm rot="14496087">
                  <a:off x="9091801" y="2037634"/>
                  <a:ext cx="1128245" cy="1334316"/>
                  <a:chOff x="9366160" y="1720600"/>
                  <a:chExt cx="1128245" cy="1334316"/>
                </a:xfrm>
              </p:grpSpPr>
              <p:sp>
                <p:nvSpPr>
                  <p:cNvPr id="500" name="Freeform 499">
                    <a:extLst>
                      <a:ext uri="{FF2B5EF4-FFF2-40B4-BE49-F238E27FC236}">
                        <a16:creationId xmlns:a16="http://schemas.microsoft.com/office/drawing/2014/main" id="{ED8C12E0-6045-2041-8047-1CE6B5388C0C}"/>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Freeform 500">
                    <a:extLst>
                      <a:ext uri="{FF2B5EF4-FFF2-40B4-BE49-F238E27FC236}">
                        <a16:creationId xmlns:a16="http://schemas.microsoft.com/office/drawing/2014/main" id="{7AC9FC90-A0B7-BB43-A541-E9817DD83C62}"/>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0" name="Group 479">
                <a:extLst>
                  <a:ext uri="{FF2B5EF4-FFF2-40B4-BE49-F238E27FC236}">
                    <a16:creationId xmlns:a16="http://schemas.microsoft.com/office/drawing/2014/main" id="{94B6650A-DD1C-C04A-B661-73F6D4545BD1}"/>
                  </a:ext>
                </a:extLst>
              </p:cNvPr>
              <p:cNvGrpSpPr/>
              <p:nvPr/>
            </p:nvGrpSpPr>
            <p:grpSpPr>
              <a:xfrm flipH="1">
                <a:off x="9813074" y="5868288"/>
                <a:ext cx="619118" cy="280270"/>
                <a:chOff x="6745184" y="5358640"/>
                <a:chExt cx="1002074" cy="389018"/>
              </a:xfrm>
            </p:grpSpPr>
            <p:grpSp>
              <p:nvGrpSpPr>
                <p:cNvPr id="481" name="Group 480">
                  <a:extLst>
                    <a:ext uri="{FF2B5EF4-FFF2-40B4-BE49-F238E27FC236}">
                      <a16:creationId xmlns:a16="http://schemas.microsoft.com/office/drawing/2014/main" id="{4DBFC816-1C95-4949-A70D-08B17A5FCE3A}"/>
                    </a:ext>
                  </a:extLst>
                </p:cNvPr>
                <p:cNvGrpSpPr/>
                <p:nvPr/>
              </p:nvGrpSpPr>
              <p:grpSpPr>
                <a:xfrm>
                  <a:off x="6745184" y="5358640"/>
                  <a:ext cx="1002074" cy="389018"/>
                  <a:chOff x="6745184" y="5358640"/>
                  <a:chExt cx="1002074" cy="389018"/>
                </a:xfrm>
              </p:grpSpPr>
              <p:grpSp>
                <p:nvGrpSpPr>
                  <p:cNvPr id="492" name="Group 491">
                    <a:extLst>
                      <a:ext uri="{FF2B5EF4-FFF2-40B4-BE49-F238E27FC236}">
                        <a16:creationId xmlns:a16="http://schemas.microsoft.com/office/drawing/2014/main" id="{58FF1B9E-F488-9341-9488-A52B33A5A873}"/>
                      </a:ext>
                    </a:extLst>
                  </p:cNvPr>
                  <p:cNvGrpSpPr/>
                  <p:nvPr/>
                </p:nvGrpSpPr>
                <p:grpSpPr>
                  <a:xfrm>
                    <a:off x="6745184" y="5358640"/>
                    <a:ext cx="1002074" cy="389018"/>
                    <a:chOff x="6745184" y="5358640"/>
                    <a:chExt cx="1002074" cy="389018"/>
                  </a:xfrm>
                </p:grpSpPr>
                <p:grpSp>
                  <p:nvGrpSpPr>
                    <p:cNvPr id="494" name="Group 493">
                      <a:extLst>
                        <a:ext uri="{FF2B5EF4-FFF2-40B4-BE49-F238E27FC236}">
                          <a16:creationId xmlns:a16="http://schemas.microsoft.com/office/drawing/2014/main" id="{D1A4855B-EEBC-4F46-8893-AB818C38D292}"/>
                        </a:ext>
                      </a:extLst>
                    </p:cNvPr>
                    <p:cNvGrpSpPr/>
                    <p:nvPr/>
                  </p:nvGrpSpPr>
                  <p:grpSpPr>
                    <a:xfrm>
                      <a:off x="6745184" y="5521402"/>
                      <a:ext cx="1002074" cy="226256"/>
                      <a:chOff x="6745184" y="5521402"/>
                      <a:chExt cx="1002074" cy="226256"/>
                    </a:xfrm>
                  </p:grpSpPr>
                  <p:sp>
                    <p:nvSpPr>
                      <p:cNvPr id="496" name="Oval 495">
                        <a:extLst>
                          <a:ext uri="{FF2B5EF4-FFF2-40B4-BE49-F238E27FC236}">
                            <a16:creationId xmlns:a16="http://schemas.microsoft.com/office/drawing/2014/main" id="{28C15C3D-9095-944D-9AEE-60FFE445B017}"/>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769C20D2-C51B-884D-8D10-63207FC2BAF3}"/>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5" name="Freeform 494">
                      <a:extLst>
                        <a:ext uri="{FF2B5EF4-FFF2-40B4-BE49-F238E27FC236}">
                          <a16:creationId xmlns:a16="http://schemas.microsoft.com/office/drawing/2014/main" id="{BC2B0F41-2947-DE4B-9BB1-44C766BCCA08}"/>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3" name="Freeform 492">
                    <a:extLst>
                      <a:ext uri="{FF2B5EF4-FFF2-40B4-BE49-F238E27FC236}">
                        <a16:creationId xmlns:a16="http://schemas.microsoft.com/office/drawing/2014/main" id="{5AB46F12-0D27-D64F-8638-5D7CE4618E00}"/>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2" name="Group 481">
                  <a:extLst>
                    <a:ext uri="{FF2B5EF4-FFF2-40B4-BE49-F238E27FC236}">
                      <a16:creationId xmlns:a16="http://schemas.microsoft.com/office/drawing/2014/main" id="{6FCEE02F-5C54-C249-88CF-31380E843458}"/>
                    </a:ext>
                  </a:extLst>
                </p:cNvPr>
                <p:cNvGrpSpPr/>
                <p:nvPr/>
              </p:nvGrpSpPr>
              <p:grpSpPr>
                <a:xfrm rot="3605345">
                  <a:off x="7146217" y="5353406"/>
                  <a:ext cx="99514" cy="223347"/>
                  <a:chOff x="8142783" y="5187730"/>
                  <a:chExt cx="99514" cy="223347"/>
                </a:xfrm>
              </p:grpSpPr>
              <p:grpSp>
                <p:nvGrpSpPr>
                  <p:cNvPr id="483" name="Group 482">
                    <a:extLst>
                      <a:ext uri="{FF2B5EF4-FFF2-40B4-BE49-F238E27FC236}">
                        <a16:creationId xmlns:a16="http://schemas.microsoft.com/office/drawing/2014/main" id="{4AA36A05-E231-044A-96DC-BE73B11F853C}"/>
                      </a:ext>
                    </a:extLst>
                  </p:cNvPr>
                  <p:cNvGrpSpPr/>
                  <p:nvPr/>
                </p:nvGrpSpPr>
                <p:grpSpPr>
                  <a:xfrm>
                    <a:off x="8146057" y="5187730"/>
                    <a:ext cx="90792" cy="75391"/>
                    <a:chOff x="8307421" y="5466589"/>
                    <a:chExt cx="90792" cy="75391"/>
                  </a:xfrm>
                </p:grpSpPr>
                <p:cxnSp>
                  <p:nvCxnSpPr>
                    <p:cNvPr id="490" name="Straight Connector 489">
                      <a:extLst>
                        <a:ext uri="{FF2B5EF4-FFF2-40B4-BE49-F238E27FC236}">
                          <a16:creationId xmlns:a16="http://schemas.microsoft.com/office/drawing/2014/main" id="{3E8365EF-E90F-6B4A-A859-101027C4AA50}"/>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795255EB-CB07-804C-B2D9-9C3E6E575D69}"/>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4" name="Group 483">
                    <a:extLst>
                      <a:ext uri="{FF2B5EF4-FFF2-40B4-BE49-F238E27FC236}">
                        <a16:creationId xmlns:a16="http://schemas.microsoft.com/office/drawing/2014/main" id="{40AE295F-4400-D84C-916B-406466C68DCB}"/>
                      </a:ext>
                    </a:extLst>
                  </p:cNvPr>
                  <p:cNvGrpSpPr/>
                  <p:nvPr/>
                </p:nvGrpSpPr>
                <p:grpSpPr>
                  <a:xfrm>
                    <a:off x="8142783" y="5262451"/>
                    <a:ext cx="90792" cy="75391"/>
                    <a:chOff x="8307421" y="5466589"/>
                    <a:chExt cx="90792" cy="75391"/>
                  </a:xfrm>
                </p:grpSpPr>
                <p:cxnSp>
                  <p:nvCxnSpPr>
                    <p:cNvPr id="488" name="Straight Connector 487">
                      <a:extLst>
                        <a:ext uri="{FF2B5EF4-FFF2-40B4-BE49-F238E27FC236}">
                          <a16:creationId xmlns:a16="http://schemas.microsoft.com/office/drawing/2014/main" id="{283EA089-9AFD-ED4F-86CE-D8A5AD321D70}"/>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983DD26E-F4E6-F94C-9C1C-31441FEA303F}"/>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5" name="Group 484">
                    <a:extLst>
                      <a:ext uri="{FF2B5EF4-FFF2-40B4-BE49-F238E27FC236}">
                        <a16:creationId xmlns:a16="http://schemas.microsoft.com/office/drawing/2014/main" id="{FB4A825D-860C-D141-BE35-3185760BD60E}"/>
                      </a:ext>
                    </a:extLst>
                  </p:cNvPr>
                  <p:cNvGrpSpPr/>
                  <p:nvPr/>
                </p:nvGrpSpPr>
                <p:grpSpPr>
                  <a:xfrm>
                    <a:off x="8151505" y="5335686"/>
                    <a:ext cx="90792" cy="75391"/>
                    <a:chOff x="8307421" y="5466589"/>
                    <a:chExt cx="90792" cy="75391"/>
                  </a:xfrm>
                </p:grpSpPr>
                <p:cxnSp>
                  <p:nvCxnSpPr>
                    <p:cNvPr id="486" name="Straight Connector 485">
                      <a:extLst>
                        <a:ext uri="{FF2B5EF4-FFF2-40B4-BE49-F238E27FC236}">
                          <a16:creationId xmlns:a16="http://schemas.microsoft.com/office/drawing/2014/main" id="{420EBC92-F02E-7D43-BF2E-9C5078C6EC6A}"/>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7117D98A-26D8-A243-8A91-CE09AE425844}"/>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562" name="Group 561">
            <a:extLst>
              <a:ext uri="{FF2B5EF4-FFF2-40B4-BE49-F238E27FC236}">
                <a16:creationId xmlns:a16="http://schemas.microsoft.com/office/drawing/2014/main" id="{4E8BC900-ED40-984A-8FD6-734B06AEB5A0}"/>
              </a:ext>
            </a:extLst>
          </p:cNvPr>
          <p:cNvGrpSpPr>
            <a:grpSpLocks noChangeAspect="1"/>
          </p:cNvGrpSpPr>
          <p:nvPr/>
        </p:nvGrpSpPr>
        <p:grpSpPr>
          <a:xfrm>
            <a:off x="-5409266" y="520519"/>
            <a:ext cx="12510853" cy="5486400"/>
            <a:chOff x="-2989895" y="403923"/>
            <a:chExt cx="14434618" cy="6330031"/>
          </a:xfrm>
        </p:grpSpPr>
        <p:grpSp>
          <p:nvGrpSpPr>
            <p:cNvPr id="563" name="Group 562">
              <a:extLst>
                <a:ext uri="{FF2B5EF4-FFF2-40B4-BE49-F238E27FC236}">
                  <a16:creationId xmlns:a16="http://schemas.microsoft.com/office/drawing/2014/main" id="{5145B001-713F-9242-A55C-5B11BE6375C1}"/>
                </a:ext>
              </a:extLst>
            </p:cNvPr>
            <p:cNvGrpSpPr/>
            <p:nvPr/>
          </p:nvGrpSpPr>
          <p:grpSpPr>
            <a:xfrm>
              <a:off x="-2989895" y="4589430"/>
              <a:ext cx="14434618" cy="2144524"/>
              <a:chOff x="-3344737" y="4589430"/>
              <a:chExt cx="14434618" cy="2144524"/>
            </a:xfrm>
          </p:grpSpPr>
          <p:grpSp>
            <p:nvGrpSpPr>
              <p:cNvPr id="647" name="Group 646">
                <a:extLst>
                  <a:ext uri="{FF2B5EF4-FFF2-40B4-BE49-F238E27FC236}">
                    <a16:creationId xmlns:a16="http://schemas.microsoft.com/office/drawing/2014/main" id="{9BD20528-9E9B-2548-B896-760BD66DF8F6}"/>
                  </a:ext>
                </a:extLst>
              </p:cNvPr>
              <p:cNvGrpSpPr/>
              <p:nvPr/>
            </p:nvGrpSpPr>
            <p:grpSpPr>
              <a:xfrm flipH="1">
                <a:off x="3106509" y="4602271"/>
                <a:ext cx="7983372" cy="2131683"/>
                <a:chOff x="766169" y="3989498"/>
                <a:chExt cx="6396752" cy="1344663"/>
              </a:xfrm>
            </p:grpSpPr>
            <p:sp>
              <p:nvSpPr>
                <p:cNvPr id="652" name="Freeform 651">
                  <a:extLst>
                    <a:ext uri="{FF2B5EF4-FFF2-40B4-BE49-F238E27FC236}">
                      <a16:creationId xmlns:a16="http://schemas.microsoft.com/office/drawing/2014/main" id="{A1C30E46-7758-6A49-A898-56A43122CEC9}"/>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Freeform 652">
                  <a:extLst>
                    <a:ext uri="{FF2B5EF4-FFF2-40B4-BE49-F238E27FC236}">
                      <a16:creationId xmlns:a16="http://schemas.microsoft.com/office/drawing/2014/main" id="{46C986F8-7CB1-6E4D-8CA8-F67804ABEAA1}"/>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4" name="Freeform 653">
                  <a:extLst>
                    <a:ext uri="{FF2B5EF4-FFF2-40B4-BE49-F238E27FC236}">
                      <a16:creationId xmlns:a16="http://schemas.microsoft.com/office/drawing/2014/main" id="{88DD55D6-F8DD-2841-9A1C-0A67F8A3FD1F}"/>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a:extLst>
                  <a:ext uri="{FF2B5EF4-FFF2-40B4-BE49-F238E27FC236}">
                    <a16:creationId xmlns:a16="http://schemas.microsoft.com/office/drawing/2014/main" id="{38101AFB-F20D-AB4A-A0F1-941C28C411C4}"/>
                  </a:ext>
                </a:extLst>
              </p:cNvPr>
              <p:cNvGrpSpPr/>
              <p:nvPr/>
            </p:nvGrpSpPr>
            <p:grpSpPr>
              <a:xfrm flipH="1">
                <a:off x="-3344737" y="4589430"/>
                <a:ext cx="7983372" cy="2131683"/>
                <a:chOff x="766169" y="3989498"/>
                <a:chExt cx="6396752" cy="1344663"/>
              </a:xfrm>
            </p:grpSpPr>
            <p:sp>
              <p:nvSpPr>
                <p:cNvPr id="649" name="Freeform 648">
                  <a:extLst>
                    <a:ext uri="{FF2B5EF4-FFF2-40B4-BE49-F238E27FC236}">
                      <a16:creationId xmlns:a16="http://schemas.microsoft.com/office/drawing/2014/main" id="{5005FE10-B46A-1843-BEF7-AEE86480A5E8}"/>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Freeform 649">
                  <a:extLst>
                    <a:ext uri="{FF2B5EF4-FFF2-40B4-BE49-F238E27FC236}">
                      <a16:creationId xmlns:a16="http://schemas.microsoft.com/office/drawing/2014/main" id="{8BB9C668-5FF9-3E4E-8509-6876A4C27D46}"/>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1" name="Freeform 650">
                  <a:extLst>
                    <a:ext uri="{FF2B5EF4-FFF2-40B4-BE49-F238E27FC236}">
                      <a16:creationId xmlns:a16="http://schemas.microsoft.com/office/drawing/2014/main" id="{FD510551-C8A9-634C-91B3-5C65E496ADF9}"/>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4" name="Group 563">
              <a:extLst>
                <a:ext uri="{FF2B5EF4-FFF2-40B4-BE49-F238E27FC236}">
                  <a16:creationId xmlns:a16="http://schemas.microsoft.com/office/drawing/2014/main" id="{5D84A0ED-CE6D-1D49-A068-73814F08568B}"/>
                </a:ext>
              </a:extLst>
            </p:cNvPr>
            <p:cNvGrpSpPr/>
            <p:nvPr/>
          </p:nvGrpSpPr>
          <p:grpSpPr>
            <a:xfrm>
              <a:off x="5283846" y="403923"/>
              <a:ext cx="2304060" cy="5165869"/>
              <a:chOff x="330142" y="993631"/>
              <a:chExt cx="2304060" cy="5165869"/>
            </a:xfrm>
          </p:grpSpPr>
          <p:grpSp>
            <p:nvGrpSpPr>
              <p:cNvPr id="565" name="Group 564">
                <a:extLst>
                  <a:ext uri="{FF2B5EF4-FFF2-40B4-BE49-F238E27FC236}">
                    <a16:creationId xmlns:a16="http://schemas.microsoft.com/office/drawing/2014/main" id="{E49EB191-BEEB-704C-83DB-2D36CC74F8F2}"/>
                  </a:ext>
                </a:extLst>
              </p:cNvPr>
              <p:cNvGrpSpPr/>
              <p:nvPr/>
            </p:nvGrpSpPr>
            <p:grpSpPr>
              <a:xfrm rot="2232769" flipH="1">
                <a:off x="642385" y="1523790"/>
                <a:ext cx="1964500" cy="1789707"/>
                <a:chOff x="8358582" y="2140669"/>
                <a:chExt cx="1964500" cy="1789707"/>
              </a:xfrm>
            </p:grpSpPr>
            <p:grpSp>
              <p:nvGrpSpPr>
                <p:cNvPr id="641" name="Group 640">
                  <a:extLst>
                    <a:ext uri="{FF2B5EF4-FFF2-40B4-BE49-F238E27FC236}">
                      <a16:creationId xmlns:a16="http://schemas.microsoft.com/office/drawing/2014/main" id="{4A2854BE-36B1-E046-BBC7-CE4EDA7EA150}"/>
                    </a:ext>
                  </a:extLst>
                </p:cNvPr>
                <p:cNvGrpSpPr/>
                <p:nvPr/>
              </p:nvGrpSpPr>
              <p:grpSpPr>
                <a:xfrm rot="3644139">
                  <a:off x="8461617" y="2699096"/>
                  <a:ext cx="1128245" cy="1334316"/>
                  <a:chOff x="9366160" y="1720600"/>
                  <a:chExt cx="1128245" cy="1334316"/>
                </a:xfrm>
              </p:grpSpPr>
              <p:sp>
                <p:nvSpPr>
                  <p:cNvPr id="645" name="Freeform 644">
                    <a:extLst>
                      <a:ext uri="{FF2B5EF4-FFF2-40B4-BE49-F238E27FC236}">
                        <a16:creationId xmlns:a16="http://schemas.microsoft.com/office/drawing/2014/main" id="{E374C1E7-75C4-1844-A255-E6A800140C89}"/>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Freeform 645">
                    <a:extLst>
                      <a:ext uri="{FF2B5EF4-FFF2-40B4-BE49-F238E27FC236}">
                        <a16:creationId xmlns:a16="http://schemas.microsoft.com/office/drawing/2014/main" id="{8B545E98-4E23-D14C-AA21-B37F395B863C}"/>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2" name="Group 641">
                  <a:extLst>
                    <a:ext uri="{FF2B5EF4-FFF2-40B4-BE49-F238E27FC236}">
                      <a16:creationId xmlns:a16="http://schemas.microsoft.com/office/drawing/2014/main" id="{837A48BC-19E3-1A4B-869D-668F9F3108FC}"/>
                    </a:ext>
                  </a:extLst>
                </p:cNvPr>
                <p:cNvGrpSpPr/>
                <p:nvPr/>
              </p:nvGrpSpPr>
              <p:grpSpPr>
                <a:xfrm rot="14496087">
                  <a:off x="9091801" y="2037634"/>
                  <a:ext cx="1128245" cy="1334316"/>
                  <a:chOff x="9366160" y="1720600"/>
                  <a:chExt cx="1128245" cy="1334316"/>
                </a:xfrm>
              </p:grpSpPr>
              <p:sp>
                <p:nvSpPr>
                  <p:cNvPr id="643" name="Freeform 642">
                    <a:extLst>
                      <a:ext uri="{FF2B5EF4-FFF2-40B4-BE49-F238E27FC236}">
                        <a16:creationId xmlns:a16="http://schemas.microsoft.com/office/drawing/2014/main" id="{43A20AFB-485F-304E-B3C8-A4B783E4B702}"/>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Freeform 643">
                    <a:extLst>
                      <a:ext uri="{FF2B5EF4-FFF2-40B4-BE49-F238E27FC236}">
                        <a16:creationId xmlns:a16="http://schemas.microsoft.com/office/drawing/2014/main" id="{C6B5651F-0F93-2B4F-AE86-0C6ABFB7F360}"/>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6" name="Group 565">
                <a:extLst>
                  <a:ext uri="{FF2B5EF4-FFF2-40B4-BE49-F238E27FC236}">
                    <a16:creationId xmlns:a16="http://schemas.microsoft.com/office/drawing/2014/main" id="{ACABC912-680F-AB46-9433-2C70352A9B98}"/>
                  </a:ext>
                </a:extLst>
              </p:cNvPr>
              <p:cNvGrpSpPr/>
              <p:nvPr/>
            </p:nvGrpSpPr>
            <p:grpSpPr>
              <a:xfrm rot="5132443" flipH="1">
                <a:off x="919771" y="5090049"/>
                <a:ext cx="619118" cy="280270"/>
                <a:chOff x="6745184" y="5358640"/>
                <a:chExt cx="1002074" cy="389018"/>
              </a:xfrm>
            </p:grpSpPr>
            <p:grpSp>
              <p:nvGrpSpPr>
                <p:cNvPr id="624" name="Group 623">
                  <a:extLst>
                    <a:ext uri="{FF2B5EF4-FFF2-40B4-BE49-F238E27FC236}">
                      <a16:creationId xmlns:a16="http://schemas.microsoft.com/office/drawing/2014/main" id="{9D05EB7E-9D04-8346-A0A6-4EF70D15AA1E}"/>
                    </a:ext>
                  </a:extLst>
                </p:cNvPr>
                <p:cNvGrpSpPr/>
                <p:nvPr/>
              </p:nvGrpSpPr>
              <p:grpSpPr>
                <a:xfrm>
                  <a:off x="6745184" y="5358640"/>
                  <a:ext cx="1002074" cy="389018"/>
                  <a:chOff x="6745184" y="5358640"/>
                  <a:chExt cx="1002074" cy="389018"/>
                </a:xfrm>
              </p:grpSpPr>
              <p:grpSp>
                <p:nvGrpSpPr>
                  <p:cNvPr id="635" name="Group 634">
                    <a:extLst>
                      <a:ext uri="{FF2B5EF4-FFF2-40B4-BE49-F238E27FC236}">
                        <a16:creationId xmlns:a16="http://schemas.microsoft.com/office/drawing/2014/main" id="{0D1E666D-9ECF-E849-B33F-F9095C438109}"/>
                      </a:ext>
                    </a:extLst>
                  </p:cNvPr>
                  <p:cNvGrpSpPr/>
                  <p:nvPr/>
                </p:nvGrpSpPr>
                <p:grpSpPr>
                  <a:xfrm>
                    <a:off x="6745184" y="5358640"/>
                    <a:ext cx="1002074" cy="389018"/>
                    <a:chOff x="6745184" y="5358640"/>
                    <a:chExt cx="1002074" cy="389018"/>
                  </a:xfrm>
                </p:grpSpPr>
                <p:grpSp>
                  <p:nvGrpSpPr>
                    <p:cNvPr id="637" name="Group 636">
                      <a:extLst>
                        <a:ext uri="{FF2B5EF4-FFF2-40B4-BE49-F238E27FC236}">
                          <a16:creationId xmlns:a16="http://schemas.microsoft.com/office/drawing/2014/main" id="{2918E337-335E-7140-A2DC-77194D355773}"/>
                        </a:ext>
                      </a:extLst>
                    </p:cNvPr>
                    <p:cNvGrpSpPr/>
                    <p:nvPr/>
                  </p:nvGrpSpPr>
                  <p:grpSpPr>
                    <a:xfrm>
                      <a:off x="6745184" y="5521402"/>
                      <a:ext cx="1002074" cy="226256"/>
                      <a:chOff x="6745184" y="5521402"/>
                      <a:chExt cx="1002074" cy="226256"/>
                    </a:xfrm>
                  </p:grpSpPr>
                  <p:sp>
                    <p:nvSpPr>
                      <p:cNvPr id="639" name="Oval 638">
                        <a:extLst>
                          <a:ext uri="{FF2B5EF4-FFF2-40B4-BE49-F238E27FC236}">
                            <a16:creationId xmlns:a16="http://schemas.microsoft.com/office/drawing/2014/main" id="{E66533F8-EA2A-6E43-B6D7-BF98B23CD955}"/>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748B3F9E-ABBB-A842-BA71-76439FFFBD93}"/>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8" name="Freeform 637">
                      <a:extLst>
                        <a:ext uri="{FF2B5EF4-FFF2-40B4-BE49-F238E27FC236}">
                          <a16:creationId xmlns:a16="http://schemas.microsoft.com/office/drawing/2014/main" id="{E504D9DA-A298-4E4B-A550-2CD01024918E}"/>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6" name="Freeform 635">
                    <a:extLst>
                      <a:ext uri="{FF2B5EF4-FFF2-40B4-BE49-F238E27FC236}">
                        <a16:creationId xmlns:a16="http://schemas.microsoft.com/office/drawing/2014/main" id="{073C66F4-91AA-EF43-B2D7-E8307BC9316C}"/>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 name="Group 624">
                  <a:extLst>
                    <a:ext uri="{FF2B5EF4-FFF2-40B4-BE49-F238E27FC236}">
                      <a16:creationId xmlns:a16="http://schemas.microsoft.com/office/drawing/2014/main" id="{73FE1991-4FCF-DF4D-9A7B-354AEDD6130F}"/>
                    </a:ext>
                  </a:extLst>
                </p:cNvPr>
                <p:cNvGrpSpPr/>
                <p:nvPr/>
              </p:nvGrpSpPr>
              <p:grpSpPr>
                <a:xfrm rot="3605345">
                  <a:off x="7146217" y="5353406"/>
                  <a:ext cx="99514" cy="223347"/>
                  <a:chOff x="8142783" y="5187730"/>
                  <a:chExt cx="99514" cy="223347"/>
                </a:xfrm>
              </p:grpSpPr>
              <p:grpSp>
                <p:nvGrpSpPr>
                  <p:cNvPr id="626" name="Group 625">
                    <a:extLst>
                      <a:ext uri="{FF2B5EF4-FFF2-40B4-BE49-F238E27FC236}">
                        <a16:creationId xmlns:a16="http://schemas.microsoft.com/office/drawing/2014/main" id="{2CA395E4-E9EB-8A4A-9C2A-4AEFC178F136}"/>
                      </a:ext>
                    </a:extLst>
                  </p:cNvPr>
                  <p:cNvGrpSpPr/>
                  <p:nvPr/>
                </p:nvGrpSpPr>
                <p:grpSpPr>
                  <a:xfrm>
                    <a:off x="8146057" y="5187730"/>
                    <a:ext cx="90792" cy="75391"/>
                    <a:chOff x="8307421" y="5466589"/>
                    <a:chExt cx="90792" cy="75391"/>
                  </a:xfrm>
                </p:grpSpPr>
                <p:cxnSp>
                  <p:nvCxnSpPr>
                    <p:cNvPr id="633" name="Straight Connector 632">
                      <a:extLst>
                        <a:ext uri="{FF2B5EF4-FFF2-40B4-BE49-F238E27FC236}">
                          <a16:creationId xmlns:a16="http://schemas.microsoft.com/office/drawing/2014/main" id="{6E50439B-0CBB-784E-9BFB-68139DB19ED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159A12FB-4065-5E4F-BE5F-474A10910290}"/>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7" name="Group 626">
                    <a:extLst>
                      <a:ext uri="{FF2B5EF4-FFF2-40B4-BE49-F238E27FC236}">
                        <a16:creationId xmlns:a16="http://schemas.microsoft.com/office/drawing/2014/main" id="{5FC81626-7865-E547-B804-1AA94153B857}"/>
                      </a:ext>
                    </a:extLst>
                  </p:cNvPr>
                  <p:cNvGrpSpPr/>
                  <p:nvPr/>
                </p:nvGrpSpPr>
                <p:grpSpPr>
                  <a:xfrm>
                    <a:off x="8142783" y="5262451"/>
                    <a:ext cx="90792" cy="75391"/>
                    <a:chOff x="8307421" y="5466589"/>
                    <a:chExt cx="90792" cy="75391"/>
                  </a:xfrm>
                </p:grpSpPr>
                <p:cxnSp>
                  <p:nvCxnSpPr>
                    <p:cNvPr id="631" name="Straight Connector 630">
                      <a:extLst>
                        <a:ext uri="{FF2B5EF4-FFF2-40B4-BE49-F238E27FC236}">
                          <a16:creationId xmlns:a16="http://schemas.microsoft.com/office/drawing/2014/main" id="{570B43A2-A966-2841-BED0-9771CCB79983}"/>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E1EC0B00-E5DE-E746-BFC7-224ED083BE1F}"/>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8" name="Group 627">
                    <a:extLst>
                      <a:ext uri="{FF2B5EF4-FFF2-40B4-BE49-F238E27FC236}">
                        <a16:creationId xmlns:a16="http://schemas.microsoft.com/office/drawing/2014/main" id="{4B1FBFB4-6FC8-4E48-985B-7F1E7E4086C7}"/>
                      </a:ext>
                    </a:extLst>
                  </p:cNvPr>
                  <p:cNvGrpSpPr/>
                  <p:nvPr/>
                </p:nvGrpSpPr>
                <p:grpSpPr>
                  <a:xfrm>
                    <a:off x="8151505" y="5335686"/>
                    <a:ext cx="90792" cy="75391"/>
                    <a:chOff x="8307421" y="5466589"/>
                    <a:chExt cx="90792" cy="75391"/>
                  </a:xfrm>
                </p:grpSpPr>
                <p:cxnSp>
                  <p:nvCxnSpPr>
                    <p:cNvPr id="629" name="Straight Connector 628">
                      <a:extLst>
                        <a:ext uri="{FF2B5EF4-FFF2-40B4-BE49-F238E27FC236}">
                          <a16:creationId xmlns:a16="http://schemas.microsoft.com/office/drawing/2014/main" id="{858B9478-DE1A-DE4A-860F-4BA22AAE35F7}"/>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CF733BC-347D-B041-A7E7-9DC208A2725B}"/>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567" name="Freeform 566">
                <a:extLst>
                  <a:ext uri="{FF2B5EF4-FFF2-40B4-BE49-F238E27FC236}">
                    <a16:creationId xmlns:a16="http://schemas.microsoft.com/office/drawing/2014/main" id="{9FB6B1C8-C86D-6D44-BE42-71370135FF0B}"/>
                  </a:ext>
                </a:extLst>
              </p:cNvPr>
              <p:cNvSpPr/>
              <p:nvPr/>
            </p:nvSpPr>
            <p:spPr>
              <a:xfrm rot="2217413" flipH="1">
                <a:off x="1191919" y="4889417"/>
                <a:ext cx="524734" cy="10825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8" name="Group 567">
                <a:extLst>
                  <a:ext uri="{FF2B5EF4-FFF2-40B4-BE49-F238E27FC236}">
                    <a16:creationId xmlns:a16="http://schemas.microsoft.com/office/drawing/2014/main" id="{7325F236-9CFB-414B-B757-9A9A3FEB3E55}"/>
                  </a:ext>
                </a:extLst>
              </p:cNvPr>
              <p:cNvGrpSpPr/>
              <p:nvPr/>
            </p:nvGrpSpPr>
            <p:grpSpPr>
              <a:xfrm flipH="1">
                <a:off x="1165499" y="5879230"/>
                <a:ext cx="619118" cy="280270"/>
                <a:chOff x="6745184" y="5358640"/>
                <a:chExt cx="1002074" cy="389018"/>
              </a:xfrm>
            </p:grpSpPr>
            <p:grpSp>
              <p:nvGrpSpPr>
                <p:cNvPr id="607" name="Group 606">
                  <a:extLst>
                    <a:ext uri="{FF2B5EF4-FFF2-40B4-BE49-F238E27FC236}">
                      <a16:creationId xmlns:a16="http://schemas.microsoft.com/office/drawing/2014/main" id="{195A9C81-77BD-A542-8EFC-260396D53131}"/>
                    </a:ext>
                  </a:extLst>
                </p:cNvPr>
                <p:cNvGrpSpPr/>
                <p:nvPr/>
              </p:nvGrpSpPr>
              <p:grpSpPr>
                <a:xfrm>
                  <a:off x="6745184" y="5358640"/>
                  <a:ext cx="1002074" cy="389018"/>
                  <a:chOff x="6745184" y="5358640"/>
                  <a:chExt cx="1002074" cy="389018"/>
                </a:xfrm>
              </p:grpSpPr>
              <p:grpSp>
                <p:nvGrpSpPr>
                  <p:cNvPr id="618" name="Group 617">
                    <a:extLst>
                      <a:ext uri="{FF2B5EF4-FFF2-40B4-BE49-F238E27FC236}">
                        <a16:creationId xmlns:a16="http://schemas.microsoft.com/office/drawing/2014/main" id="{7BA4112B-DECE-8D46-BE5B-C162593ED392}"/>
                      </a:ext>
                    </a:extLst>
                  </p:cNvPr>
                  <p:cNvGrpSpPr/>
                  <p:nvPr/>
                </p:nvGrpSpPr>
                <p:grpSpPr>
                  <a:xfrm>
                    <a:off x="6745184" y="5358640"/>
                    <a:ext cx="1002074" cy="389018"/>
                    <a:chOff x="6745184" y="5358640"/>
                    <a:chExt cx="1002074" cy="389018"/>
                  </a:xfrm>
                </p:grpSpPr>
                <p:grpSp>
                  <p:nvGrpSpPr>
                    <p:cNvPr id="620" name="Group 619">
                      <a:extLst>
                        <a:ext uri="{FF2B5EF4-FFF2-40B4-BE49-F238E27FC236}">
                          <a16:creationId xmlns:a16="http://schemas.microsoft.com/office/drawing/2014/main" id="{58EA9B4A-FE58-2C41-B3D9-1BEDD99A1E81}"/>
                        </a:ext>
                      </a:extLst>
                    </p:cNvPr>
                    <p:cNvGrpSpPr/>
                    <p:nvPr/>
                  </p:nvGrpSpPr>
                  <p:grpSpPr>
                    <a:xfrm>
                      <a:off x="6745184" y="5521402"/>
                      <a:ext cx="1002074" cy="226256"/>
                      <a:chOff x="6745184" y="5521402"/>
                      <a:chExt cx="1002074" cy="226256"/>
                    </a:xfrm>
                  </p:grpSpPr>
                  <p:sp>
                    <p:nvSpPr>
                      <p:cNvPr id="622" name="Oval 621">
                        <a:extLst>
                          <a:ext uri="{FF2B5EF4-FFF2-40B4-BE49-F238E27FC236}">
                            <a16:creationId xmlns:a16="http://schemas.microsoft.com/office/drawing/2014/main" id="{17F5ACD0-D4B5-6C49-8A40-3C7C38F220A0}"/>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5FE13C01-9B7C-7A4E-AB02-0C2B9256D322}"/>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1" name="Freeform 620">
                      <a:extLst>
                        <a:ext uri="{FF2B5EF4-FFF2-40B4-BE49-F238E27FC236}">
                          <a16:creationId xmlns:a16="http://schemas.microsoft.com/office/drawing/2014/main" id="{29092BEC-780A-5148-B0B2-133828EBD052}"/>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9" name="Freeform 618">
                    <a:extLst>
                      <a:ext uri="{FF2B5EF4-FFF2-40B4-BE49-F238E27FC236}">
                        <a16:creationId xmlns:a16="http://schemas.microsoft.com/office/drawing/2014/main" id="{D6A1ACBD-BF45-C64F-8E81-6DF3BBDA37A2}"/>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8" name="Group 607">
                  <a:extLst>
                    <a:ext uri="{FF2B5EF4-FFF2-40B4-BE49-F238E27FC236}">
                      <a16:creationId xmlns:a16="http://schemas.microsoft.com/office/drawing/2014/main" id="{AA866ABE-76C3-0042-9443-14BF2B9DB678}"/>
                    </a:ext>
                  </a:extLst>
                </p:cNvPr>
                <p:cNvGrpSpPr/>
                <p:nvPr/>
              </p:nvGrpSpPr>
              <p:grpSpPr>
                <a:xfrm rot="3605345">
                  <a:off x="7146217" y="5353406"/>
                  <a:ext cx="99514" cy="223347"/>
                  <a:chOff x="8142783" y="5187730"/>
                  <a:chExt cx="99514" cy="223347"/>
                </a:xfrm>
              </p:grpSpPr>
              <p:grpSp>
                <p:nvGrpSpPr>
                  <p:cNvPr id="609" name="Group 608">
                    <a:extLst>
                      <a:ext uri="{FF2B5EF4-FFF2-40B4-BE49-F238E27FC236}">
                        <a16:creationId xmlns:a16="http://schemas.microsoft.com/office/drawing/2014/main" id="{C7C738C9-B5F3-B545-9B2E-BC12EA6772D6}"/>
                      </a:ext>
                    </a:extLst>
                  </p:cNvPr>
                  <p:cNvGrpSpPr/>
                  <p:nvPr/>
                </p:nvGrpSpPr>
                <p:grpSpPr>
                  <a:xfrm>
                    <a:off x="8146057" y="5187730"/>
                    <a:ext cx="90792" cy="75391"/>
                    <a:chOff x="8307421" y="5466589"/>
                    <a:chExt cx="90792" cy="75391"/>
                  </a:xfrm>
                </p:grpSpPr>
                <p:cxnSp>
                  <p:nvCxnSpPr>
                    <p:cNvPr id="616" name="Straight Connector 615">
                      <a:extLst>
                        <a:ext uri="{FF2B5EF4-FFF2-40B4-BE49-F238E27FC236}">
                          <a16:creationId xmlns:a16="http://schemas.microsoft.com/office/drawing/2014/main" id="{049A8A1F-76D9-F44E-B17C-67C417D5EC9B}"/>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9103A7D4-8EC2-7D4F-93BA-BFA4D5F8C982}"/>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0" name="Group 609">
                    <a:extLst>
                      <a:ext uri="{FF2B5EF4-FFF2-40B4-BE49-F238E27FC236}">
                        <a16:creationId xmlns:a16="http://schemas.microsoft.com/office/drawing/2014/main" id="{B6528588-0657-444C-8686-722852335507}"/>
                      </a:ext>
                    </a:extLst>
                  </p:cNvPr>
                  <p:cNvGrpSpPr/>
                  <p:nvPr/>
                </p:nvGrpSpPr>
                <p:grpSpPr>
                  <a:xfrm>
                    <a:off x="8142783" y="5262451"/>
                    <a:ext cx="90792" cy="75391"/>
                    <a:chOff x="8307421" y="5466589"/>
                    <a:chExt cx="90792" cy="75391"/>
                  </a:xfrm>
                </p:grpSpPr>
                <p:cxnSp>
                  <p:nvCxnSpPr>
                    <p:cNvPr id="614" name="Straight Connector 613">
                      <a:extLst>
                        <a:ext uri="{FF2B5EF4-FFF2-40B4-BE49-F238E27FC236}">
                          <a16:creationId xmlns:a16="http://schemas.microsoft.com/office/drawing/2014/main" id="{804968FB-84CE-6C40-B361-CCF43793F14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A3E11647-3A66-5A44-AF0A-8B8890EA912E}"/>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1" name="Group 610">
                    <a:extLst>
                      <a:ext uri="{FF2B5EF4-FFF2-40B4-BE49-F238E27FC236}">
                        <a16:creationId xmlns:a16="http://schemas.microsoft.com/office/drawing/2014/main" id="{EC02DE3F-6CF4-EE4B-8495-398107850AA0}"/>
                      </a:ext>
                    </a:extLst>
                  </p:cNvPr>
                  <p:cNvGrpSpPr/>
                  <p:nvPr/>
                </p:nvGrpSpPr>
                <p:grpSpPr>
                  <a:xfrm>
                    <a:off x="8151505" y="5335686"/>
                    <a:ext cx="90792" cy="75391"/>
                    <a:chOff x="8307421" y="5466589"/>
                    <a:chExt cx="90792" cy="75391"/>
                  </a:xfrm>
                </p:grpSpPr>
                <p:cxnSp>
                  <p:nvCxnSpPr>
                    <p:cNvPr id="612" name="Straight Connector 611">
                      <a:extLst>
                        <a:ext uri="{FF2B5EF4-FFF2-40B4-BE49-F238E27FC236}">
                          <a16:creationId xmlns:a16="http://schemas.microsoft.com/office/drawing/2014/main" id="{27B9ABC6-165C-704E-A0DB-26CE303ADF97}"/>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0D76967F-C0DD-7841-867E-7D85AA6845AC}"/>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569" name="Freeform 568">
                <a:extLst>
                  <a:ext uri="{FF2B5EF4-FFF2-40B4-BE49-F238E27FC236}">
                    <a16:creationId xmlns:a16="http://schemas.microsoft.com/office/drawing/2014/main" id="{DC475C55-2612-2F4D-B45B-268D40E5D7F0}"/>
                  </a:ext>
                </a:extLst>
              </p:cNvPr>
              <p:cNvSpPr/>
              <p:nvPr/>
            </p:nvSpPr>
            <p:spPr>
              <a:xfrm rot="2258851" flipH="1">
                <a:off x="1052787" y="3571172"/>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68CF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Freeform 569">
                <a:extLst>
                  <a:ext uri="{FF2B5EF4-FFF2-40B4-BE49-F238E27FC236}">
                    <a16:creationId xmlns:a16="http://schemas.microsoft.com/office/drawing/2014/main" id="{57EFC865-9780-C14A-AAE7-E946FB9479A3}"/>
                  </a:ext>
                </a:extLst>
              </p:cNvPr>
              <p:cNvSpPr/>
              <p:nvPr/>
            </p:nvSpPr>
            <p:spPr>
              <a:xfrm rot="936425" flipH="1">
                <a:off x="1292221" y="3439653"/>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Freeform 570">
                <a:extLst>
                  <a:ext uri="{FF2B5EF4-FFF2-40B4-BE49-F238E27FC236}">
                    <a16:creationId xmlns:a16="http://schemas.microsoft.com/office/drawing/2014/main" id="{BBB264B8-A0CF-4A44-AEEE-5B783C7692FC}"/>
                  </a:ext>
                </a:extLst>
              </p:cNvPr>
              <p:cNvSpPr/>
              <p:nvPr/>
            </p:nvSpPr>
            <p:spPr>
              <a:xfrm rot="6359342" flipH="1">
                <a:off x="1534401" y="4502798"/>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2" name="Group 571">
                <a:extLst>
                  <a:ext uri="{FF2B5EF4-FFF2-40B4-BE49-F238E27FC236}">
                    <a16:creationId xmlns:a16="http://schemas.microsoft.com/office/drawing/2014/main" id="{8154D5A2-20C3-AF4B-93EC-C42668D5E31D}"/>
                  </a:ext>
                </a:extLst>
              </p:cNvPr>
              <p:cNvGrpSpPr/>
              <p:nvPr/>
            </p:nvGrpSpPr>
            <p:grpSpPr>
              <a:xfrm flipH="1">
                <a:off x="330142" y="993631"/>
                <a:ext cx="1884751" cy="2612329"/>
                <a:chOff x="6034425" y="644672"/>
                <a:chExt cx="1884751" cy="2612329"/>
              </a:xfrm>
            </p:grpSpPr>
            <p:grpSp>
              <p:nvGrpSpPr>
                <p:cNvPr id="580" name="Group 579">
                  <a:extLst>
                    <a:ext uri="{FF2B5EF4-FFF2-40B4-BE49-F238E27FC236}">
                      <a16:creationId xmlns:a16="http://schemas.microsoft.com/office/drawing/2014/main" id="{4935FD5D-AB35-BB40-B555-F37C6ABA0EC4}"/>
                    </a:ext>
                  </a:extLst>
                </p:cNvPr>
                <p:cNvGrpSpPr/>
                <p:nvPr/>
              </p:nvGrpSpPr>
              <p:grpSpPr>
                <a:xfrm>
                  <a:off x="6196998" y="644672"/>
                  <a:ext cx="1722178" cy="1086334"/>
                  <a:chOff x="3612837" y="1421659"/>
                  <a:chExt cx="2817966" cy="1724497"/>
                </a:xfrm>
              </p:grpSpPr>
              <p:sp>
                <p:nvSpPr>
                  <p:cNvPr id="589" name="Oval 588">
                    <a:extLst>
                      <a:ext uri="{FF2B5EF4-FFF2-40B4-BE49-F238E27FC236}">
                        <a16:creationId xmlns:a16="http://schemas.microsoft.com/office/drawing/2014/main" id="{071F1429-0111-564B-97CC-8C046B138B20}"/>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Freeform 589">
                    <a:extLst>
                      <a:ext uri="{FF2B5EF4-FFF2-40B4-BE49-F238E27FC236}">
                        <a16:creationId xmlns:a16="http://schemas.microsoft.com/office/drawing/2014/main" id="{AEE466EC-D577-904A-BBBA-338E36A5B615}"/>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CC21AB55-23A9-DB4B-8882-40E7D2A7CC46}"/>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F4C58404-EF16-754D-A719-D3B6271B966B}"/>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319145CE-AC29-CC40-9C1B-B1E8EA9DB93A}"/>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948B7D5A-D117-784B-9707-6A75FCBB0347}"/>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6AE92A83-53E6-0E4B-9682-58508BAD9BF6}"/>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C1A269EB-75D8-534A-A5DE-94824DEA38EA}"/>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3E74CC82-99DF-A44A-B7D6-E260D0680E0A}"/>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7A700E17-0FB3-EB44-9423-C61386F86CD2}"/>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66307B43-972E-2C40-B8B6-9D26064CD87F}"/>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Arc 599">
                    <a:extLst>
                      <a:ext uri="{FF2B5EF4-FFF2-40B4-BE49-F238E27FC236}">
                        <a16:creationId xmlns:a16="http://schemas.microsoft.com/office/drawing/2014/main" id="{BAD67AA3-26C9-D64E-ACBE-64E392C9460C}"/>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1" name="Arc 600">
                    <a:extLst>
                      <a:ext uri="{FF2B5EF4-FFF2-40B4-BE49-F238E27FC236}">
                        <a16:creationId xmlns:a16="http://schemas.microsoft.com/office/drawing/2014/main" id="{8985DF83-6632-D24C-BA39-E61A4199B7FA}"/>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2" name="Freeform 601">
                    <a:extLst>
                      <a:ext uri="{FF2B5EF4-FFF2-40B4-BE49-F238E27FC236}">
                        <a16:creationId xmlns:a16="http://schemas.microsoft.com/office/drawing/2014/main" id="{E2F8FE76-6F62-D74B-8638-765CD11DB4A3}"/>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Freeform 602">
                    <a:extLst>
                      <a:ext uri="{FF2B5EF4-FFF2-40B4-BE49-F238E27FC236}">
                        <a16:creationId xmlns:a16="http://schemas.microsoft.com/office/drawing/2014/main" id="{5B026569-BB55-C14D-96AA-9440A8DEBAF7}"/>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Freeform 603">
                    <a:extLst>
                      <a:ext uri="{FF2B5EF4-FFF2-40B4-BE49-F238E27FC236}">
                        <a16:creationId xmlns:a16="http://schemas.microsoft.com/office/drawing/2014/main" id="{62F93C1F-48C1-C94B-9A3E-0ED1FA7735AC}"/>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Freeform 604">
                    <a:extLst>
                      <a:ext uri="{FF2B5EF4-FFF2-40B4-BE49-F238E27FC236}">
                        <a16:creationId xmlns:a16="http://schemas.microsoft.com/office/drawing/2014/main" id="{C2F3400A-DED7-164D-B1CF-D6D3194FF007}"/>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ounded Rectangle 605">
                    <a:extLst>
                      <a:ext uri="{FF2B5EF4-FFF2-40B4-BE49-F238E27FC236}">
                        <a16:creationId xmlns:a16="http://schemas.microsoft.com/office/drawing/2014/main" id="{0042B09C-1D32-3042-AF5C-E6A60F84DEF6}"/>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1" name="Group 580">
                  <a:extLst>
                    <a:ext uri="{FF2B5EF4-FFF2-40B4-BE49-F238E27FC236}">
                      <a16:creationId xmlns:a16="http://schemas.microsoft.com/office/drawing/2014/main" id="{0496BC31-8632-404E-9523-06D937932168}"/>
                    </a:ext>
                  </a:extLst>
                </p:cNvPr>
                <p:cNvGrpSpPr/>
                <p:nvPr/>
              </p:nvGrpSpPr>
              <p:grpSpPr>
                <a:xfrm>
                  <a:off x="6034425" y="1706665"/>
                  <a:ext cx="857219" cy="1550336"/>
                  <a:chOff x="7406025" y="1843653"/>
                  <a:chExt cx="857219" cy="1550336"/>
                </a:xfrm>
              </p:grpSpPr>
              <p:grpSp>
                <p:nvGrpSpPr>
                  <p:cNvPr id="582" name="Group 581">
                    <a:extLst>
                      <a:ext uri="{FF2B5EF4-FFF2-40B4-BE49-F238E27FC236}">
                        <a16:creationId xmlns:a16="http://schemas.microsoft.com/office/drawing/2014/main" id="{B9D4CD9A-0739-A14D-84A9-4DC9A444A0D6}"/>
                      </a:ext>
                    </a:extLst>
                  </p:cNvPr>
                  <p:cNvGrpSpPr/>
                  <p:nvPr/>
                </p:nvGrpSpPr>
                <p:grpSpPr>
                  <a:xfrm>
                    <a:off x="7406025" y="1843653"/>
                    <a:ext cx="857219" cy="1547161"/>
                    <a:chOff x="7428794" y="1840478"/>
                    <a:chExt cx="737706" cy="1547161"/>
                  </a:xfrm>
                </p:grpSpPr>
                <p:sp>
                  <p:nvSpPr>
                    <p:cNvPr id="584" name="Arc 583">
                      <a:extLst>
                        <a:ext uri="{FF2B5EF4-FFF2-40B4-BE49-F238E27FC236}">
                          <a16:creationId xmlns:a16="http://schemas.microsoft.com/office/drawing/2014/main" id="{022E6FA1-4A53-0F49-A504-D2BB26152451}"/>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5" name="Group 584">
                      <a:extLst>
                        <a:ext uri="{FF2B5EF4-FFF2-40B4-BE49-F238E27FC236}">
                          <a16:creationId xmlns:a16="http://schemas.microsoft.com/office/drawing/2014/main" id="{5F2A339A-873A-1D4C-9DC0-6E60ECA4087D}"/>
                        </a:ext>
                      </a:extLst>
                    </p:cNvPr>
                    <p:cNvGrpSpPr/>
                    <p:nvPr/>
                  </p:nvGrpSpPr>
                  <p:grpSpPr>
                    <a:xfrm>
                      <a:off x="7428794" y="1840478"/>
                      <a:ext cx="676987" cy="1547161"/>
                      <a:chOff x="7428794" y="1840478"/>
                      <a:chExt cx="676987" cy="1547161"/>
                    </a:xfrm>
                  </p:grpSpPr>
                  <p:sp>
                    <p:nvSpPr>
                      <p:cNvPr id="587" name="Freeform 586">
                        <a:extLst>
                          <a:ext uri="{FF2B5EF4-FFF2-40B4-BE49-F238E27FC236}">
                            <a16:creationId xmlns:a16="http://schemas.microsoft.com/office/drawing/2014/main" id="{2A2956B5-3BE6-7743-AF1A-8031634AC8A3}"/>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8" name="Freeform 587">
                        <a:extLst>
                          <a:ext uri="{FF2B5EF4-FFF2-40B4-BE49-F238E27FC236}">
                            <a16:creationId xmlns:a16="http://schemas.microsoft.com/office/drawing/2014/main" id="{169566F6-87D2-DB49-9912-8A6D859A13D9}"/>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6" name="Arc 585">
                      <a:extLst>
                        <a:ext uri="{FF2B5EF4-FFF2-40B4-BE49-F238E27FC236}">
                          <a16:creationId xmlns:a16="http://schemas.microsoft.com/office/drawing/2014/main" id="{EFD6D8A8-1B54-CF4F-895D-B7E12B15A118}"/>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83" name="Rectangle 582">
                    <a:extLst>
                      <a:ext uri="{FF2B5EF4-FFF2-40B4-BE49-F238E27FC236}">
                        <a16:creationId xmlns:a16="http://schemas.microsoft.com/office/drawing/2014/main" id="{8E0C2E43-67DB-F14B-9276-8DC35CEA0E80}"/>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3" name="Group 572">
                <a:extLst>
                  <a:ext uri="{FF2B5EF4-FFF2-40B4-BE49-F238E27FC236}">
                    <a16:creationId xmlns:a16="http://schemas.microsoft.com/office/drawing/2014/main" id="{98D9AA20-AC31-6744-9A0F-5305DE4416CB}"/>
                  </a:ext>
                </a:extLst>
              </p:cNvPr>
              <p:cNvGrpSpPr/>
              <p:nvPr/>
            </p:nvGrpSpPr>
            <p:grpSpPr>
              <a:xfrm rot="2214903" flipH="1">
                <a:off x="669702" y="1625665"/>
                <a:ext cx="1964500" cy="1789707"/>
                <a:chOff x="8358582" y="2140669"/>
                <a:chExt cx="1964500" cy="1789707"/>
              </a:xfrm>
            </p:grpSpPr>
            <p:grpSp>
              <p:nvGrpSpPr>
                <p:cNvPr id="574" name="Group 573">
                  <a:extLst>
                    <a:ext uri="{FF2B5EF4-FFF2-40B4-BE49-F238E27FC236}">
                      <a16:creationId xmlns:a16="http://schemas.microsoft.com/office/drawing/2014/main" id="{4E2BE798-3A5A-BF4A-84FA-A66A3931DFD9}"/>
                    </a:ext>
                  </a:extLst>
                </p:cNvPr>
                <p:cNvGrpSpPr/>
                <p:nvPr/>
              </p:nvGrpSpPr>
              <p:grpSpPr>
                <a:xfrm rot="3644139">
                  <a:off x="8461617" y="2699096"/>
                  <a:ext cx="1128245" cy="1334316"/>
                  <a:chOff x="9366160" y="1720600"/>
                  <a:chExt cx="1128245" cy="1334316"/>
                </a:xfrm>
              </p:grpSpPr>
              <p:sp>
                <p:nvSpPr>
                  <p:cNvPr id="578" name="Freeform 577">
                    <a:extLst>
                      <a:ext uri="{FF2B5EF4-FFF2-40B4-BE49-F238E27FC236}">
                        <a16:creationId xmlns:a16="http://schemas.microsoft.com/office/drawing/2014/main" id="{32021CBC-3162-4A4E-A83E-00915E9E04AE}"/>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Freeform 578">
                    <a:extLst>
                      <a:ext uri="{FF2B5EF4-FFF2-40B4-BE49-F238E27FC236}">
                        <a16:creationId xmlns:a16="http://schemas.microsoft.com/office/drawing/2014/main" id="{2FB1566F-E678-1E4D-8EE8-FE22B428F298}"/>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C96449B5-7D13-0D45-9E63-868984EE9710}"/>
                    </a:ext>
                  </a:extLst>
                </p:cNvPr>
                <p:cNvGrpSpPr/>
                <p:nvPr/>
              </p:nvGrpSpPr>
              <p:grpSpPr>
                <a:xfrm rot="14496087">
                  <a:off x="9091801" y="2037634"/>
                  <a:ext cx="1128245" cy="1334316"/>
                  <a:chOff x="9366160" y="1720600"/>
                  <a:chExt cx="1128245" cy="1334316"/>
                </a:xfrm>
              </p:grpSpPr>
              <p:sp>
                <p:nvSpPr>
                  <p:cNvPr id="576" name="Freeform 575">
                    <a:extLst>
                      <a:ext uri="{FF2B5EF4-FFF2-40B4-BE49-F238E27FC236}">
                        <a16:creationId xmlns:a16="http://schemas.microsoft.com/office/drawing/2014/main" id="{6028B482-DF1F-9D48-AB04-869F25E22C04}"/>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Freeform 576">
                    <a:extLst>
                      <a:ext uri="{FF2B5EF4-FFF2-40B4-BE49-F238E27FC236}">
                        <a16:creationId xmlns:a16="http://schemas.microsoft.com/office/drawing/2014/main" id="{E94B14C8-73B0-DA4E-97BB-799A7C6708CF}"/>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655" name="Group 654">
            <a:extLst>
              <a:ext uri="{FF2B5EF4-FFF2-40B4-BE49-F238E27FC236}">
                <a16:creationId xmlns:a16="http://schemas.microsoft.com/office/drawing/2014/main" id="{9A128251-6AB1-A644-BCDA-8A2C93CA2A77}"/>
              </a:ext>
            </a:extLst>
          </p:cNvPr>
          <p:cNvGrpSpPr>
            <a:grpSpLocks noChangeAspect="1"/>
          </p:cNvGrpSpPr>
          <p:nvPr/>
        </p:nvGrpSpPr>
        <p:grpSpPr>
          <a:xfrm>
            <a:off x="-5417164" y="512452"/>
            <a:ext cx="12505833" cy="5486400"/>
            <a:chOff x="-3344737" y="401382"/>
            <a:chExt cx="14434618" cy="6332572"/>
          </a:xfrm>
        </p:grpSpPr>
        <p:grpSp>
          <p:nvGrpSpPr>
            <p:cNvPr id="656" name="Group 655">
              <a:extLst>
                <a:ext uri="{FF2B5EF4-FFF2-40B4-BE49-F238E27FC236}">
                  <a16:creationId xmlns:a16="http://schemas.microsoft.com/office/drawing/2014/main" id="{FE9AC0D4-0C69-7C4C-A864-D68E99545228}"/>
                </a:ext>
              </a:extLst>
            </p:cNvPr>
            <p:cNvGrpSpPr/>
            <p:nvPr/>
          </p:nvGrpSpPr>
          <p:grpSpPr>
            <a:xfrm>
              <a:off x="-3344737" y="4589430"/>
              <a:ext cx="14434618" cy="2144524"/>
              <a:chOff x="-3344737" y="4589430"/>
              <a:chExt cx="14434618" cy="2144524"/>
            </a:xfrm>
          </p:grpSpPr>
          <p:grpSp>
            <p:nvGrpSpPr>
              <p:cNvPr id="740" name="Group 739">
                <a:extLst>
                  <a:ext uri="{FF2B5EF4-FFF2-40B4-BE49-F238E27FC236}">
                    <a16:creationId xmlns:a16="http://schemas.microsoft.com/office/drawing/2014/main" id="{2E51F951-1715-5148-8CDC-74CF3F91D41F}"/>
                  </a:ext>
                </a:extLst>
              </p:cNvPr>
              <p:cNvGrpSpPr/>
              <p:nvPr/>
            </p:nvGrpSpPr>
            <p:grpSpPr>
              <a:xfrm flipH="1">
                <a:off x="3106509" y="4602271"/>
                <a:ext cx="7983372" cy="2131683"/>
                <a:chOff x="766169" y="3989498"/>
                <a:chExt cx="6396752" cy="1344663"/>
              </a:xfrm>
            </p:grpSpPr>
            <p:sp>
              <p:nvSpPr>
                <p:cNvPr id="745" name="Freeform 744">
                  <a:extLst>
                    <a:ext uri="{FF2B5EF4-FFF2-40B4-BE49-F238E27FC236}">
                      <a16:creationId xmlns:a16="http://schemas.microsoft.com/office/drawing/2014/main" id="{7A5B54E0-7B8D-194B-85FC-A14876CFE135}"/>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Freeform 745">
                  <a:extLst>
                    <a:ext uri="{FF2B5EF4-FFF2-40B4-BE49-F238E27FC236}">
                      <a16:creationId xmlns:a16="http://schemas.microsoft.com/office/drawing/2014/main" id="{8147ECC2-FF5C-CD4A-B217-3BB126AF9E2E}"/>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7" name="Freeform 746">
                  <a:extLst>
                    <a:ext uri="{FF2B5EF4-FFF2-40B4-BE49-F238E27FC236}">
                      <a16:creationId xmlns:a16="http://schemas.microsoft.com/office/drawing/2014/main" id="{11377005-1D99-AE42-94C5-729B7EB3260F}"/>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1" name="Group 740">
                <a:extLst>
                  <a:ext uri="{FF2B5EF4-FFF2-40B4-BE49-F238E27FC236}">
                    <a16:creationId xmlns:a16="http://schemas.microsoft.com/office/drawing/2014/main" id="{88F88D6C-9191-594A-9AE7-5F632D49B158}"/>
                  </a:ext>
                </a:extLst>
              </p:cNvPr>
              <p:cNvGrpSpPr/>
              <p:nvPr/>
            </p:nvGrpSpPr>
            <p:grpSpPr>
              <a:xfrm flipH="1">
                <a:off x="-3344737" y="4589430"/>
                <a:ext cx="7983372" cy="2131683"/>
                <a:chOff x="766169" y="3989498"/>
                <a:chExt cx="6396752" cy="1344663"/>
              </a:xfrm>
            </p:grpSpPr>
            <p:sp>
              <p:nvSpPr>
                <p:cNvPr id="742" name="Freeform 741">
                  <a:extLst>
                    <a:ext uri="{FF2B5EF4-FFF2-40B4-BE49-F238E27FC236}">
                      <a16:creationId xmlns:a16="http://schemas.microsoft.com/office/drawing/2014/main" id="{3E2A2534-CAFB-624F-A9F7-7470DD17C503}"/>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Freeform 742">
                  <a:extLst>
                    <a:ext uri="{FF2B5EF4-FFF2-40B4-BE49-F238E27FC236}">
                      <a16:creationId xmlns:a16="http://schemas.microsoft.com/office/drawing/2014/main" id="{4CC736BA-EA83-DC4C-BA45-CD89261009AA}"/>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4" name="Freeform 743">
                  <a:extLst>
                    <a:ext uri="{FF2B5EF4-FFF2-40B4-BE49-F238E27FC236}">
                      <a16:creationId xmlns:a16="http://schemas.microsoft.com/office/drawing/2014/main" id="{57271D4B-E10F-1A46-A0DF-BC65CD7B5178}"/>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7" name="Group 656">
              <a:extLst>
                <a:ext uri="{FF2B5EF4-FFF2-40B4-BE49-F238E27FC236}">
                  <a16:creationId xmlns:a16="http://schemas.microsoft.com/office/drawing/2014/main" id="{35EC3CB1-35BE-1249-9CDB-C4B97DD62B5C}"/>
                </a:ext>
              </a:extLst>
            </p:cNvPr>
            <p:cNvGrpSpPr/>
            <p:nvPr/>
          </p:nvGrpSpPr>
          <p:grpSpPr>
            <a:xfrm>
              <a:off x="5255593" y="401382"/>
              <a:ext cx="2584205" cy="5120701"/>
              <a:chOff x="4233913" y="991548"/>
              <a:chExt cx="2584205" cy="5120701"/>
            </a:xfrm>
          </p:grpSpPr>
          <p:sp>
            <p:nvSpPr>
              <p:cNvPr id="658" name="Freeform 657">
                <a:extLst>
                  <a:ext uri="{FF2B5EF4-FFF2-40B4-BE49-F238E27FC236}">
                    <a16:creationId xmlns:a16="http://schemas.microsoft.com/office/drawing/2014/main" id="{74639CC3-D46C-C345-9D2E-2DDF16714102}"/>
                  </a:ext>
                </a:extLst>
              </p:cNvPr>
              <p:cNvSpPr/>
              <p:nvPr/>
            </p:nvSpPr>
            <p:spPr>
              <a:xfrm rot="3315640" flipH="1">
                <a:off x="4854053" y="3578110"/>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9" name="Group 658">
                <a:extLst>
                  <a:ext uri="{FF2B5EF4-FFF2-40B4-BE49-F238E27FC236}">
                    <a16:creationId xmlns:a16="http://schemas.microsoft.com/office/drawing/2014/main" id="{DA634387-B93C-9A44-9277-60ED4FAED3F3}"/>
                  </a:ext>
                </a:extLst>
              </p:cNvPr>
              <p:cNvGrpSpPr/>
              <p:nvPr/>
            </p:nvGrpSpPr>
            <p:grpSpPr>
              <a:xfrm rot="1147811" flipH="1">
                <a:off x="4546156" y="1521707"/>
                <a:ext cx="1964500" cy="1789707"/>
                <a:chOff x="8358582" y="2140669"/>
                <a:chExt cx="1964500" cy="1789707"/>
              </a:xfrm>
            </p:grpSpPr>
            <p:grpSp>
              <p:nvGrpSpPr>
                <p:cNvPr id="734" name="Group 733">
                  <a:extLst>
                    <a:ext uri="{FF2B5EF4-FFF2-40B4-BE49-F238E27FC236}">
                      <a16:creationId xmlns:a16="http://schemas.microsoft.com/office/drawing/2014/main" id="{E869EC0D-F1D2-3C48-ABCB-49331C15B959}"/>
                    </a:ext>
                  </a:extLst>
                </p:cNvPr>
                <p:cNvGrpSpPr/>
                <p:nvPr/>
              </p:nvGrpSpPr>
              <p:grpSpPr>
                <a:xfrm rot="3644139">
                  <a:off x="8461617" y="2699096"/>
                  <a:ext cx="1128245" cy="1334316"/>
                  <a:chOff x="9366160" y="1720600"/>
                  <a:chExt cx="1128245" cy="1334316"/>
                </a:xfrm>
              </p:grpSpPr>
              <p:sp>
                <p:nvSpPr>
                  <p:cNvPr id="738" name="Freeform 737">
                    <a:extLst>
                      <a:ext uri="{FF2B5EF4-FFF2-40B4-BE49-F238E27FC236}">
                        <a16:creationId xmlns:a16="http://schemas.microsoft.com/office/drawing/2014/main" id="{1C5295DE-0FA5-064E-9869-92571E8A4712}"/>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Freeform 738">
                    <a:extLst>
                      <a:ext uri="{FF2B5EF4-FFF2-40B4-BE49-F238E27FC236}">
                        <a16:creationId xmlns:a16="http://schemas.microsoft.com/office/drawing/2014/main" id="{E64CE806-017F-EB49-B285-12BAA6A83440}"/>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5" name="Group 734">
                  <a:extLst>
                    <a:ext uri="{FF2B5EF4-FFF2-40B4-BE49-F238E27FC236}">
                      <a16:creationId xmlns:a16="http://schemas.microsoft.com/office/drawing/2014/main" id="{44FBD6C8-4899-BF4F-8044-F348C7222B7B}"/>
                    </a:ext>
                  </a:extLst>
                </p:cNvPr>
                <p:cNvGrpSpPr/>
                <p:nvPr/>
              </p:nvGrpSpPr>
              <p:grpSpPr>
                <a:xfrm rot="14496087">
                  <a:off x="9091801" y="2037634"/>
                  <a:ext cx="1128245" cy="1334316"/>
                  <a:chOff x="9366160" y="1720600"/>
                  <a:chExt cx="1128245" cy="1334316"/>
                </a:xfrm>
              </p:grpSpPr>
              <p:sp>
                <p:nvSpPr>
                  <p:cNvPr id="736" name="Freeform 735">
                    <a:extLst>
                      <a:ext uri="{FF2B5EF4-FFF2-40B4-BE49-F238E27FC236}">
                        <a16:creationId xmlns:a16="http://schemas.microsoft.com/office/drawing/2014/main" id="{F06A9D2F-3755-854B-8865-677C128A1D1C}"/>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Freeform 736">
                    <a:extLst>
                      <a:ext uri="{FF2B5EF4-FFF2-40B4-BE49-F238E27FC236}">
                        <a16:creationId xmlns:a16="http://schemas.microsoft.com/office/drawing/2014/main" id="{839B3F1C-2C17-1848-89D6-132BBC3BDB77}"/>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0" name="Freeform 659">
                <a:extLst>
                  <a:ext uri="{FF2B5EF4-FFF2-40B4-BE49-F238E27FC236}">
                    <a16:creationId xmlns:a16="http://schemas.microsoft.com/office/drawing/2014/main" id="{2AACCC38-1E84-5048-A640-A1A6E8CCB559}"/>
                  </a:ext>
                </a:extLst>
              </p:cNvPr>
              <p:cNvSpPr/>
              <p:nvPr/>
            </p:nvSpPr>
            <p:spPr>
              <a:xfrm rot="20519948" flipH="1">
                <a:off x="5470322" y="3361378"/>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1" name="Group 660">
                <a:extLst>
                  <a:ext uri="{FF2B5EF4-FFF2-40B4-BE49-F238E27FC236}">
                    <a16:creationId xmlns:a16="http://schemas.microsoft.com/office/drawing/2014/main" id="{AF972BA2-9D29-E748-9FFD-5363B5026BDB}"/>
                  </a:ext>
                </a:extLst>
              </p:cNvPr>
              <p:cNvGrpSpPr/>
              <p:nvPr/>
            </p:nvGrpSpPr>
            <p:grpSpPr>
              <a:xfrm flipH="1">
                <a:off x="4233913" y="991548"/>
                <a:ext cx="1884751" cy="2612329"/>
                <a:chOff x="6034425" y="644672"/>
                <a:chExt cx="1884751" cy="2612329"/>
              </a:xfrm>
            </p:grpSpPr>
            <p:grpSp>
              <p:nvGrpSpPr>
                <p:cNvPr id="707" name="Group 706">
                  <a:extLst>
                    <a:ext uri="{FF2B5EF4-FFF2-40B4-BE49-F238E27FC236}">
                      <a16:creationId xmlns:a16="http://schemas.microsoft.com/office/drawing/2014/main" id="{F788A379-0D73-A84F-B1BD-6E3618B7431F}"/>
                    </a:ext>
                  </a:extLst>
                </p:cNvPr>
                <p:cNvGrpSpPr/>
                <p:nvPr/>
              </p:nvGrpSpPr>
              <p:grpSpPr>
                <a:xfrm>
                  <a:off x="6196998" y="644672"/>
                  <a:ext cx="1722178" cy="1086334"/>
                  <a:chOff x="3612837" y="1421659"/>
                  <a:chExt cx="2817966" cy="1724497"/>
                </a:xfrm>
              </p:grpSpPr>
              <p:sp>
                <p:nvSpPr>
                  <p:cNvPr id="716" name="Oval 715">
                    <a:extLst>
                      <a:ext uri="{FF2B5EF4-FFF2-40B4-BE49-F238E27FC236}">
                        <a16:creationId xmlns:a16="http://schemas.microsoft.com/office/drawing/2014/main" id="{BB24535B-4BF7-E546-B43D-F0D654110D92}"/>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Freeform 716">
                    <a:extLst>
                      <a:ext uri="{FF2B5EF4-FFF2-40B4-BE49-F238E27FC236}">
                        <a16:creationId xmlns:a16="http://schemas.microsoft.com/office/drawing/2014/main" id="{1C987F82-7B5E-684A-9F0D-39E4FA2DA781}"/>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FB80E58B-3A0B-4146-8785-B638BFC19C09}"/>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A2BABC7A-DB58-324C-90E9-79A8951746D1}"/>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181EA960-A0A9-7C4B-AA80-92BB7CB18A67}"/>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52575964-8263-434C-B767-9452215E338E}"/>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C7C01092-E48C-5A4C-86E0-EB0A4A03D66A}"/>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F41A6A3E-F66F-1B43-8E49-26E52370F8DF}"/>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F99578DB-22E7-2F43-BDD1-C5F19227B1E6}"/>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6CF425CD-7ECB-4940-BC94-E4CE487413A0}"/>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EEA94885-F533-2147-A615-6475622B01DD}"/>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Arc 726">
                    <a:extLst>
                      <a:ext uri="{FF2B5EF4-FFF2-40B4-BE49-F238E27FC236}">
                        <a16:creationId xmlns:a16="http://schemas.microsoft.com/office/drawing/2014/main" id="{F42F9D0F-B4FE-F446-B683-5FB9704DE27C}"/>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 name="Arc 727">
                    <a:extLst>
                      <a:ext uri="{FF2B5EF4-FFF2-40B4-BE49-F238E27FC236}">
                        <a16:creationId xmlns:a16="http://schemas.microsoft.com/office/drawing/2014/main" id="{89AA4E6E-FFBF-264C-997F-6DD33568F52F}"/>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9" name="Freeform 728">
                    <a:extLst>
                      <a:ext uri="{FF2B5EF4-FFF2-40B4-BE49-F238E27FC236}">
                        <a16:creationId xmlns:a16="http://schemas.microsoft.com/office/drawing/2014/main" id="{E7DF32D4-02DF-DD4C-ADBF-F667D77839DD}"/>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Freeform 729">
                    <a:extLst>
                      <a:ext uri="{FF2B5EF4-FFF2-40B4-BE49-F238E27FC236}">
                        <a16:creationId xmlns:a16="http://schemas.microsoft.com/office/drawing/2014/main" id="{1EB75E79-FAD6-4049-ABF8-5E363E467B27}"/>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Freeform 730">
                    <a:extLst>
                      <a:ext uri="{FF2B5EF4-FFF2-40B4-BE49-F238E27FC236}">
                        <a16:creationId xmlns:a16="http://schemas.microsoft.com/office/drawing/2014/main" id="{862135A4-748C-C14B-811B-161B59085C2D}"/>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Freeform 731">
                    <a:extLst>
                      <a:ext uri="{FF2B5EF4-FFF2-40B4-BE49-F238E27FC236}">
                        <a16:creationId xmlns:a16="http://schemas.microsoft.com/office/drawing/2014/main" id="{8B716234-FEFB-624D-B1EB-EEF03642FCE0}"/>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ounded Rectangle 732">
                    <a:extLst>
                      <a:ext uri="{FF2B5EF4-FFF2-40B4-BE49-F238E27FC236}">
                        <a16:creationId xmlns:a16="http://schemas.microsoft.com/office/drawing/2014/main" id="{F94697D1-97A4-7648-B1F1-AEF04515A429}"/>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94D506D2-64B2-4349-8F08-9E736CF32D01}"/>
                    </a:ext>
                  </a:extLst>
                </p:cNvPr>
                <p:cNvGrpSpPr/>
                <p:nvPr/>
              </p:nvGrpSpPr>
              <p:grpSpPr>
                <a:xfrm>
                  <a:off x="6034425" y="1706665"/>
                  <a:ext cx="857219" cy="1550336"/>
                  <a:chOff x="7406025" y="1843653"/>
                  <a:chExt cx="857219" cy="1550336"/>
                </a:xfrm>
              </p:grpSpPr>
              <p:grpSp>
                <p:nvGrpSpPr>
                  <p:cNvPr id="709" name="Group 708">
                    <a:extLst>
                      <a:ext uri="{FF2B5EF4-FFF2-40B4-BE49-F238E27FC236}">
                        <a16:creationId xmlns:a16="http://schemas.microsoft.com/office/drawing/2014/main" id="{7E6F7179-B6B6-544C-8470-014E6605ED66}"/>
                      </a:ext>
                    </a:extLst>
                  </p:cNvPr>
                  <p:cNvGrpSpPr/>
                  <p:nvPr/>
                </p:nvGrpSpPr>
                <p:grpSpPr>
                  <a:xfrm>
                    <a:off x="7406025" y="1843653"/>
                    <a:ext cx="857219" cy="1547161"/>
                    <a:chOff x="7428794" y="1840478"/>
                    <a:chExt cx="737706" cy="1547161"/>
                  </a:xfrm>
                </p:grpSpPr>
                <p:sp>
                  <p:nvSpPr>
                    <p:cNvPr id="711" name="Arc 710">
                      <a:extLst>
                        <a:ext uri="{FF2B5EF4-FFF2-40B4-BE49-F238E27FC236}">
                          <a16:creationId xmlns:a16="http://schemas.microsoft.com/office/drawing/2014/main" id="{EDDB5395-956A-4645-8F6F-A0AACE85D781}"/>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12" name="Group 711">
                      <a:extLst>
                        <a:ext uri="{FF2B5EF4-FFF2-40B4-BE49-F238E27FC236}">
                          <a16:creationId xmlns:a16="http://schemas.microsoft.com/office/drawing/2014/main" id="{73F1E0D3-1AF3-F546-BB23-922F772FF205}"/>
                        </a:ext>
                      </a:extLst>
                    </p:cNvPr>
                    <p:cNvGrpSpPr/>
                    <p:nvPr/>
                  </p:nvGrpSpPr>
                  <p:grpSpPr>
                    <a:xfrm>
                      <a:off x="7428794" y="1840478"/>
                      <a:ext cx="676987" cy="1547161"/>
                      <a:chOff x="7428794" y="1840478"/>
                      <a:chExt cx="676987" cy="1547161"/>
                    </a:xfrm>
                  </p:grpSpPr>
                  <p:sp>
                    <p:nvSpPr>
                      <p:cNvPr id="714" name="Freeform 713">
                        <a:extLst>
                          <a:ext uri="{FF2B5EF4-FFF2-40B4-BE49-F238E27FC236}">
                            <a16:creationId xmlns:a16="http://schemas.microsoft.com/office/drawing/2014/main" id="{85C5FA9C-29A1-2944-93DA-516AE8FBD6B4}"/>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Freeform 714">
                        <a:extLst>
                          <a:ext uri="{FF2B5EF4-FFF2-40B4-BE49-F238E27FC236}">
                            <a16:creationId xmlns:a16="http://schemas.microsoft.com/office/drawing/2014/main" id="{DB9F68FC-124C-B840-9849-E7BF38E80CAD}"/>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3" name="Arc 712">
                      <a:extLst>
                        <a:ext uri="{FF2B5EF4-FFF2-40B4-BE49-F238E27FC236}">
                          <a16:creationId xmlns:a16="http://schemas.microsoft.com/office/drawing/2014/main" id="{87693FAD-16C1-3C44-BE99-F6582558554E}"/>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10" name="Rectangle 709">
                    <a:extLst>
                      <a:ext uri="{FF2B5EF4-FFF2-40B4-BE49-F238E27FC236}">
                        <a16:creationId xmlns:a16="http://schemas.microsoft.com/office/drawing/2014/main" id="{454232CF-6804-C345-97EB-402BF3D20B1C}"/>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2" name="Group 661">
                <a:extLst>
                  <a:ext uri="{FF2B5EF4-FFF2-40B4-BE49-F238E27FC236}">
                    <a16:creationId xmlns:a16="http://schemas.microsoft.com/office/drawing/2014/main" id="{045ACEF7-B404-A94F-861A-DFD2796E55F5}"/>
                  </a:ext>
                </a:extLst>
              </p:cNvPr>
              <p:cNvGrpSpPr/>
              <p:nvPr/>
            </p:nvGrpSpPr>
            <p:grpSpPr>
              <a:xfrm rot="2632362" flipH="1">
                <a:off x="5822089" y="5292355"/>
                <a:ext cx="619118" cy="280270"/>
                <a:chOff x="6745184" y="5358640"/>
                <a:chExt cx="1002074" cy="389018"/>
              </a:xfrm>
            </p:grpSpPr>
            <p:grpSp>
              <p:nvGrpSpPr>
                <p:cNvPr id="690" name="Group 689">
                  <a:extLst>
                    <a:ext uri="{FF2B5EF4-FFF2-40B4-BE49-F238E27FC236}">
                      <a16:creationId xmlns:a16="http://schemas.microsoft.com/office/drawing/2014/main" id="{60CD1E18-D4E0-BD40-B484-730C9DF08514}"/>
                    </a:ext>
                  </a:extLst>
                </p:cNvPr>
                <p:cNvGrpSpPr/>
                <p:nvPr/>
              </p:nvGrpSpPr>
              <p:grpSpPr>
                <a:xfrm>
                  <a:off x="6745184" y="5358640"/>
                  <a:ext cx="1002074" cy="389018"/>
                  <a:chOff x="6745184" y="5358640"/>
                  <a:chExt cx="1002074" cy="389018"/>
                </a:xfrm>
              </p:grpSpPr>
              <p:grpSp>
                <p:nvGrpSpPr>
                  <p:cNvPr id="701" name="Group 700">
                    <a:extLst>
                      <a:ext uri="{FF2B5EF4-FFF2-40B4-BE49-F238E27FC236}">
                        <a16:creationId xmlns:a16="http://schemas.microsoft.com/office/drawing/2014/main" id="{3600249E-1B97-9A43-A95D-9664401DA1CF}"/>
                      </a:ext>
                    </a:extLst>
                  </p:cNvPr>
                  <p:cNvGrpSpPr/>
                  <p:nvPr/>
                </p:nvGrpSpPr>
                <p:grpSpPr>
                  <a:xfrm>
                    <a:off x="6745184" y="5358640"/>
                    <a:ext cx="1002074" cy="389018"/>
                    <a:chOff x="6745184" y="5358640"/>
                    <a:chExt cx="1002074" cy="389018"/>
                  </a:xfrm>
                </p:grpSpPr>
                <p:grpSp>
                  <p:nvGrpSpPr>
                    <p:cNvPr id="703" name="Group 702">
                      <a:extLst>
                        <a:ext uri="{FF2B5EF4-FFF2-40B4-BE49-F238E27FC236}">
                          <a16:creationId xmlns:a16="http://schemas.microsoft.com/office/drawing/2014/main" id="{9B560793-5F98-DF47-8112-09969F4B9FB6}"/>
                        </a:ext>
                      </a:extLst>
                    </p:cNvPr>
                    <p:cNvGrpSpPr/>
                    <p:nvPr/>
                  </p:nvGrpSpPr>
                  <p:grpSpPr>
                    <a:xfrm>
                      <a:off x="6745184" y="5521402"/>
                      <a:ext cx="1002074" cy="226256"/>
                      <a:chOff x="6745184" y="5521402"/>
                      <a:chExt cx="1002074" cy="226256"/>
                    </a:xfrm>
                  </p:grpSpPr>
                  <p:sp>
                    <p:nvSpPr>
                      <p:cNvPr id="705" name="Oval 704">
                        <a:extLst>
                          <a:ext uri="{FF2B5EF4-FFF2-40B4-BE49-F238E27FC236}">
                            <a16:creationId xmlns:a16="http://schemas.microsoft.com/office/drawing/2014/main" id="{B227F099-B9E9-9840-B2C5-3F03B8157236}"/>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2D60F4D2-E373-3B47-BCC3-EF0B5EE4FDF7}"/>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4" name="Freeform 703">
                      <a:extLst>
                        <a:ext uri="{FF2B5EF4-FFF2-40B4-BE49-F238E27FC236}">
                          <a16:creationId xmlns:a16="http://schemas.microsoft.com/office/drawing/2014/main" id="{4EC64D30-32EF-1E41-9B7C-29E77347E664}"/>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2" name="Freeform 701">
                    <a:extLst>
                      <a:ext uri="{FF2B5EF4-FFF2-40B4-BE49-F238E27FC236}">
                        <a16:creationId xmlns:a16="http://schemas.microsoft.com/office/drawing/2014/main" id="{594EAD71-B98D-9447-A776-CF9C91261779}"/>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1" name="Group 690">
                  <a:extLst>
                    <a:ext uri="{FF2B5EF4-FFF2-40B4-BE49-F238E27FC236}">
                      <a16:creationId xmlns:a16="http://schemas.microsoft.com/office/drawing/2014/main" id="{CB7B41F2-D8F3-AD4E-9B56-6348D1BC1BB0}"/>
                    </a:ext>
                  </a:extLst>
                </p:cNvPr>
                <p:cNvGrpSpPr/>
                <p:nvPr/>
              </p:nvGrpSpPr>
              <p:grpSpPr>
                <a:xfrm rot="3605345">
                  <a:off x="7146217" y="5353406"/>
                  <a:ext cx="99514" cy="223347"/>
                  <a:chOff x="8142783" y="5187730"/>
                  <a:chExt cx="99514" cy="223347"/>
                </a:xfrm>
              </p:grpSpPr>
              <p:grpSp>
                <p:nvGrpSpPr>
                  <p:cNvPr id="692" name="Group 691">
                    <a:extLst>
                      <a:ext uri="{FF2B5EF4-FFF2-40B4-BE49-F238E27FC236}">
                        <a16:creationId xmlns:a16="http://schemas.microsoft.com/office/drawing/2014/main" id="{9E5A28D9-4444-454E-B26C-A79042EAF7CC}"/>
                      </a:ext>
                    </a:extLst>
                  </p:cNvPr>
                  <p:cNvGrpSpPr/>
                  <p:nvPr/>
                </p:nvGrpSpPr>
                <p:grpSpPr>
                  <a:xfrm>
                    <a:off x="8146057" y="5187730"/>
                    <a:ext cx="90792" cy="75391"/>
                    <a:chOff x="8307421" y="5466589"/>
                    <a:chExt cx="90792" cy="75391"/>
                  </a:xfrm>
                </p:grpSpPr>
                <p:cxnSp>
                  <p:nvCxnSpPr>
                    <p:cNvPr id="699" name="Straight Connector 698">
                      <a:extLst>
                        <a:ext uri="{FF2B5EF4-FFF2-40B4-BE49-F238E27FC236}">
                          <a16:creationId xmlns:a16="http://schemas.microsoft.com/office/drawing/2014/main" id="{FD66E319-E789-F241-9C4F-EA73E6191068}"/>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a:extLst>
                        <a:ext uri="{FF2B5EF4-FFF2-40B4-BE49-F238E27FC236}">
                          <a16:creationId xmlns:a16="http://schemas.microsoft.com/office/drawing/2014/main" id="{A81F10F3-9978-B44B-A9A8-89C55FEDCD37}"/>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3" name="Group 692">
                    <a:extLst>
                      <a:ext uri="{FF2B5EF4-FFF2-40B4-BE49-F238E27FC236}">
                        <a16:creationId xmlns:a16="http://schemas.microsoft.com/office/drawing/2014/main" id="{27FDB624-66C6-794D-A44F-0DC442BB0A88}"/>
                      </a:ext>
                    </a:extLst>
                  </p:cNvPr>
                  <p:cNvGrpSpPr/>
                  <p:nvPr/>
                </p:nvGrpSpPr>
                <p:grpSpPr>
                  <a:xfrm>
                    <a:off x="8142783" y="5262451"/>
                    <a:ext cx="90792" cy="75391"/>
                    <a:chOff x="8307421" y="5466589"/>
                    <a:chExt cx="90792" cy="75391"/>
                  </a:xfrm>
                </p:grpSpPr>
                <p:cxnSp>
                  <p:nvCxnSpPr>
                    <p:cNvPr id="697" name="Straight Connector 696">
                      <a:extLst>
                        <a:ext uri="{FF2B5EF4-FFF2-40B4-BE49-F238E27FC236}">
                          <a16:creationId xmlns:a16="http://schemas.microsoft.com/office/drawing/2014/main" id="{4377D3A6-65A4-2F45-A1E7-5C32D88A8A18}"/>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a:extLst>
                        <a:ext uri="{FF2B5EF4-FFF2-40B4-BE49-F238E27FC236}">
                          <a16:creationId xmlns:a16="http://schemas.microsoft.com/office/drawing/2014/main" id="{96B420F2-A213-7D4F-AC4A-4F74642AB754}"/>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4" name="Group 693">
                    <a:extLst>
                      <a:ext uri="{FF2B5EF4-FFF2-40B4-BE49-F238E27FC236}">
                        <a16:creationId xmlns:a16="http://schemas.microsoft.com/office/drawing/2014/main" id="{B7838091-EBB5-F04E-AF54-71A06DB65F9B}"/>
                      </a:ext>
                    </a:extLst>
                  </p:cNvPr>
                  <p:cNvGrpSpPr/>
                  <p:nvPr/>
                </p:nvGrpSpPr>
                <p:grpSpPr>
                  <a:xfrm>
                    <a:off x="8151505" y="5335686"/>
                    <a:ext cx="90792" cy="75391"/>
                    <a:chOff x="8307421" y="5466589"/>
                    <a:chExt cx="90792" cy="75391"/>
                  </a:xfrm>
                </p:grpSpPr>
                <p:cxnSp>
                  <p:nvCxnSpPr>
                    <p:cNvPr id="695" name="Straight Connector 694">
                      <a:extLst>
                        <a:ext uri="{FF2B5EF4-FFF2-40B4-BE49-F238E27FC236}">
                          <a16:creationId xmlns:a16="http://schemas.microsoft.com/office/drawing/2014/main" id="{6559D4E7-1C76-954A-8387-E060D47175A7}"/>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8ED1C1A6-B44F-5C45-A46E-55073576B66E}"/>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63" name="Group 662">
                <a:extLst>
                  <a:ext uri="{FF2B5EF4-FFF2-40B4-BE49-F238E27FC236}">
                    <a16:creationId xmlns:a16="http://schemas.microsoft.com/office/drawing/2014/main" id="{BF1B6DDC-1BC0-0F43-8C6A-323835C432FF}"/>
                  </a:ext>
                </a:extLst>
              </p:cNvPr>
              <p:cNvGrpSpPr/>
              <p:nvPr/>
            </p:nvGrpSpPr>
            <p:grpSpPr>
              <a:xfrm rot="3216152" flipH="1">
                <a:off x="4573473" y="1623582"/>
                <a:ext cx="1964500" cy="1789707"/>
                <a:chOff x="8358582" y="2140669"/>
                <a:chExt cx="1964500" cy="1789707"/>
              </a:xfrm>
            </p:grpSpPr>
            <p:grpSp>
              <p:nvGrpSpPr>
                <p:cNvPr id="684" name="Group 683">
                  <a:extLst>
                    <a:ext uri="{FF2B5EF4-FFF2-40B4-BE49-F238E27FC236}">
                      <a16:creationId xmlns:a16="http://schemas.microsoft.com/office/drawing/2014/main" id="{BE58903C-B167-D54D-99CB-B80AB6BAF23E}"/>
                    </a:ext>
                  </a:extLst>
                </p:cNvPr>
                <p:cNvGrpSpPr/>
                <p:nvPr/>
              </p:nvGrpSpPr>
              <p:grpSpPr>
                <a:xfrm rot="3644139">
                  <a:off x="8461617" y="2699096"/>
                  <a:ext cx="1128245" cy="1334316"/>
                  <a:chOff x="9366160" y="1720600"/>
                  <a:chExt cx="1128245" cy="1334316"/>
                </a:xfrm>
              </p:grpSpPr>
              <p:sp>
                <p:nvSpPr>
                  <p:cNvPr id="688" name="Freeform 687">
                    <a:extLst>
                      <a:ext uri="{FF2B5EF4-FFF2-40B4-BE49-F238E27FC236}">
                        <a16:creationId xmlns:a16="http://schemas.microsoft.com/office/drawing/2014/main" id="{F1EC536F-77E6-D64B-8271-047CCD00758B}"/>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Freeform 688">
                    <a:extLst>
                      <a:ext uri="{FF2B5EF4-FFF2-40B4-BE49-F238E27FC236}">
                        <a16:creationId xmlns:a16="http://schemas.microsoft.com/office/drawing/2014/main" id="{A81B2CDB-A0C9-164C-BFDC-A5C33C7207C5}"/>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5" name="Group 684">
                  <a:extLst>
                    <a:ext uri="{FF2B5EF4-FFF2-40B4-BE49-F238E27FC236}">
                      <a16:creationId xmlns:a16="http://schemas.microsoft.com/office/drawing/2014/main" id="{E08E2BC1-FFD4-F948-9280-2EA528372491}"/>
                    </a:ext>
                  </a:extLst>
                </p:cNvPr>
                <p:cNvGrpSpPr/>
                <p:nvPr/>
              </p:nvGrpSpPr>
              <p:grpSpPr>
                <a:xfrm rot="14496087">
                  <a:off x="9091801" y="2037634"/>
                  <a:ext cx="1128245" cy="1334316"/>
                  <a:chOff x="9366160" y="1720600"/>
                  <a:chExt cx="1128245" cy="1334316"/>
                </a:xfrm>
              </p:grpSpPr>
              <p:sp>
                <p:nvSpPr>
                  <p:cNvPr id="686" name="Freeform 685">
                    <a:extLst>
                      <a:ext uri="{FF2B5EF4-FFF2-40B4-BE49-F238E27FC236}">
                        <a16:creationId xmlns:a16="http://schemas.microsoft.com/office/drawing/2014/main" id="{033C41A8-3629-1A43-8584-FCD4C7D98B9D}"/>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Freeform 686">
                    <a:extLst>
                      <a:ext uri="{FF2B5EF4-FFF2-40B4-BE49-F238E27FC236}">
                        <a16:creationId xmlns:a16="http://schemas.microsoft.com/office/drawing/2014/main" id="{8A4351DF-0DF1-A748-8DDD-488E3C5A2CB9}"/>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4" name="Freeform 663">
                <a:extLst>
                  <a:ext uri="{FF2B5EF4-FFF2-40B4-BE49-F238E27FC236}">
                    <a16:creationId xmlns:a16="http://schemas.microsoft.com/office/drawing/2014/main" id="{16A42FD9-F35B-654A-9FFE-6951F371D2CF}"/>
                  </a:ext>
                </a:extLst>
              </p:cNvPr>
              <p:cNvSpPr/>
              <p:nvPr/>
            </p:nvSpPr>
            <p:spPr>
              <a:xfrm rot="3629143" flipH="1">
                <a:off x="4506902" y="5013249"/>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a:extLst>
                  <a:ext uri="{FF2B5EF4-FFF2-40B4-BE49-F238E27FC236}">
                    <a16:creationId xmlns:a16="http://schemas.microsoft.com/office/drawing/2014/main" id="{21751C4C-DCC2-FF41-9933-438FD919DBCF}"/>
                  </a:ext>
                </a:extLst>
              </p:cNvPr>
              <p:cNvGrpSpPr/>
              <p:nvPr/>
            </p:nvGrpSpPr>
            <p:grpSpPr>
              <a:xfrm rot="1309649" flipH="1">
                <a:off x="4295072" y="5831979"/>
                <a:ext cx="619118" cy="280270"/>
                <a:chOff x="6745184" y="5358640"/>
                <a:chExt cx="1002074" cy="389018"/>
              </a:xfrm>
            </p:grpSpPr>
            <p:grpSp>
              <p:nvGrpSpPr>
                <p:cNvPr id="667" name="Group 666">
                  <a:extLst>
                    <a:ext uri="{FF2B5EF4-FFF2-40B4-BE49-F238E27FC236}">
                      <a16:creationId xmlns:a16="http://schemas.microsoft.com/office/drawing/2014/main" id="{6878E788-6025-9A4B-B78C-DCADCBA6B617}"/>
                    </a:ext>
                  </a:extLst>
                </p:cNvPr>
                <p:cNvGrpSpPr/>
                <p:nvPr/>
              </p:nvGrpSpPr>
              <p:grpSpPr>
                <a:xfrm>
                  <a:off x="6745184" y="5358640"/>
                  <a:ext cx="1002074" cy="389018"/>
                  <a:chOff x="6745184" y="5358640"/>
                  <a:chExt cx="1002074" cy="389018"/>
                </a:xfrm>
              </p:grpSpPr>
              <p:grpSp>
                <p:nvGrpSpPr>
                  <p:cNvPr id="678" name="Group 677">
                    <a:extLst>
                      <a:ext uri="{FF2B5EF4-FFF2-40B4-BE49-F238E27FC236}">
                        <a16:creationId xmlns:a16="http://schemas.microsoft.com/office/drawing/2014/main" id="{63309857-8F66-D044-A870-05C72A49413D}"/>
                      </a:ext>
                    </a:extLst>
                  </p:cNvPr>
                  <p:cNvGrpSpPr/>
                  <p:nvPr/>
                </p:nvGrpSpPr>
                <p:grpSpPr>
                  <a:xfrm>
                    <a:off x="6745184" y="5358640"/>
                    <a:ext cx="1002074" cy="389018"/>
                    <a:chOff x="6745184" y="5358640"/>
                    <a:chExt cx="1002074" cy="389018"/>
                  </a:xfrm>
                </p:grpSpPr>
                <p:grpSp>
                  <p:nvGrpSpPr>
                    <p:cNvPr id="680" name="Group 679">
                      <a:extLst>
                        <a:ext uri="{FF2B5EF4-FFF2-40B4-BE49-F238E27FC236}">
                          <a16:creationId xmlns:a16="http://schemas.microsoft.com/office/drawing/2014/main" id="{00B583FC-3E0A-7448-8574-C76588A31D26}"/>
                        </a:ext>
                      </a:extLst>
                    </p:cNvPr>
                    <p:cNvGrpSpPr/>
                    <p:nvPr/>
                  </p:nvGrpSpPr>
                  <p:grpSpPr>
                    <a:xfrm>
                      <a:off x="6745184" y="5521402"/>
                      <a:ext cx="1002074" cy="226256"/>
                      <a:chOff x="6745184" y="5521402"/>
                      <a:chExt cx="1002074" cy="226256"/>
                    </a:xfrm>
                  </p:grpSpPr>
                  <p:sp>
                    <p:nvSpPr>
                      <p:cNvPr id="682" name="Oval 681">
                        <a:extLst>
                          <a:ext uri="{FF2B5EF4-FFF2-40B4-BE49-F238E27FC236}">
                            <a16:creationId xmlns:a16="http://schemas.microsoft.com/office/drawing/2014/main" id="{D231C811-A403-D64E-BB7C-AD310628B680}"/>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7954047C-CC1A-AD4E-9BDD-E832C6EE7F8E}"/>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1" name="Freeform 680">
                      <a:extLst>
                        <a:ext uri="{FF2B5EF4-FFF2-40B4-BE49-F238E27FC236}">
                          <a16:creationId xmlns:a16="http://schemas.microsoft.com/office/drawing/2014/main" id="{20DB0091-CC32-0945-87C5-CDB73F5C5186}"/>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9" name="Freeform 678">
                    <a:extLst>
                      <a:ext uri="{FF2B5EF4-FFF2-40B4-BE49-F238E27FC236}">
                        <a16:creationId xmlns:a16="http://schemas.microsoft.com/office/drawing/2014/main" id="{D2E73789-35E1-514C-9AA7-F93E9FC90136}"/>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Group 667">
                  <a:extLst>
                    <a:ext uri="{FF2B5EF4-FFF2-40B4-BE49-F238E27FC236}">
                      <a16:creationId xmlns:a16="http://schemas.microsoft.com/office/drawing/2014/main" id="{09687ACC-241B-8D4C-B1E8-0AB156F36527}"/>
                    </a:ext>
                  </a:extLst>
                </p:cNvPr>
                <p:cNvGrpSpPr/>
                <p:nvPr/>
              </p:nvGrpSpPr>
              <p:grpSpPr>
                <a:xfrm rot="3605345">
                  <a:off x="7146217" y="5353406"/>
                  <a:ext cx="99514" cy="223347"/>
                  <a:chOff x="8142783" y="5187730"/>
                  <a:chExt cx="99514" cy="223347"/>
                </a:xfrm>
              </p:grpSpPr>
              <p:grpSp>
                <p:nvGrpSpPr>
                  <p:cNvPr id="669" name="Group 668">
                    <a:extLst>
                      <a:ext uri="{FF2B5EF4-FFF2-40B4-BE49-F238E27FC236}">
                        <a16:creationId xmlns:a16="http://schemas.microsoft.com/office/drawing/2014/main" id="{23022EFF-FDE2-D64F-A553-1ECDAB9B8046}"/>
                      </a:ext>
                    </a:extLst>
                  </p:cNvPr>
                  <p:cNvGrpSpPr/>
                  <p:nvPr/>
                </p:nvGrpSpPr>
                <p:grpSpPr>
                  <a:xfrm>
                    <a:off x="8146057" y="5187730"/>
                    <a:ext cx="90792" cy="75391"/>
                    <a:chOff x="8307421" y="5466589"/>
                    <a:chExt cx="90792" cy="75391"/>
                  </a:xfrm>
                </p:grpSpPr>
                <p:cxnSp>
                  <p:nvCxnSpPr>
                    <p:cNvPr id="676" name="Straight Connector 675">
                      <a:extLst>
                        <a:ext uri="{FF2B5EF4-FFF2-40B4-BE49-F238E27FC236}">
                          <a16:creationId xmlns:a16="http://schemas.microsoft.com/office/drawing/2014/main" id="{99A91EFF-58FD-8E45-9EE2-98AC68C709F8}"/>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35FF98B7-7679-B24C-8337-DD0042A9170F}"/>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2508EA3A-25B9-7446-9E31-ADF359295CAE}"/>
                      </a:ext>
                    </a:extLst>
                  </p:cNvPr>
                  <p:cNvGrpSpPr/>
                  <p:nvPr/>
                </p:nvGrpSpPr>
                <p:grpSpPr>
                  <a:xfrm>
                    <a:off x="8142783" y="5262451"/>
                    <a:ext cx="90792" cy="75391"/>
                    <a:chOff x="8307421" y="5466589"/>
                    <a:chExt cx="90792" cy="75391"/>
                  </a:xfrm>
                </p:grpSpPr>
                <p:cxnSp>
                  <p:nvCxnSpPr>
                    <p:cNvPr id="674" name="Straight Connector 673">
                      <a:extLst>
                        <a:ext uri="{FF2B5EF4-FFF2-40B4-BE49-F238E27FC236}">
                          <a16:creationId xmlns:a16="http://schemas.microsoft.com/office/drawing/2014/main" id="{4677FAF0-23F8-2248-BBB1-602495983B63}"/>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46F754FB-415B-BC4E-9D83-1CF7B2239E40}"/>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3E10F6C4-2A91-5249-A84F-5B26C35622C8}"/>
                      </a:ext>
                    </a:extLst>
                  </p:cNvPr>
                  <p:cNvGrpSpPr/>
                  <p:nvPr/>
                </p:nvGrpSpPr>
                <p:grpSpPr>
                  <a:xfrm>
                    <a:off x="8151505" y="5335686"/>
                    <a:ext cx="90792" cy="75391"/>
                    <a:chOff x="8307421" y="5466589"/>
                    <a:chExt cx="90792" cy="75391"/>
                  </a:xfrm>
                </p:grpSpPr>
                <p:cxnSp>
                  <p:nvCxnSpPr>
                    <p:cNvPr id="672" name="Straight Connector 671">
                      <a:extLst>
                        <a:ext uri="{FF2B5EF4-FFF2-40B4-BE49-F238E27FC236}">
                          <a16:creationId xmlns:a16="http://schemas.microsoft.com/office/drawing/2014/main" id="{2C15D28A-3F90-374C-A034-5E6164D616D9}"/>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AA2B522C-2408-6148-9972-CA3AD3DC28AC}"/>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666" name="Freeform 665">
                <a:extLst>
                  <a:ext uri="{FF2B5EF4-FFF2-40B4-BE49-F238E27FC236}">
                    <a16:creationId xmlns:a16="http://schemas.microsoft.com/office/drawing/2014/main" id="{1ED13F69-939E-944B-9FEF-120DC2C10463}"/>
                  </a:ext>
                </a:extLst>
              </p:cNvPr>
              <p:cNvSpPr/>
              <p:nvPr/>
            </p:nvSpPr>
            <p:spPr>
              <a:xfrm rot="3572799" flipH="1">
                <a:off x="6056602" y="4394485"/>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4" name="Group 763">
            <a:extLst>
              <a:ext uri="{FF2B5EF4-FFF2-40B4-BE49-F238E27FC236}">
                <a16:creationId xmlns:a16="http://schemas.microsoft.com/office/drawing/2014/main" id="{B83C604C-3E9C-E84E-8DED-3183FC24213F}"/>
              </a:ext>
            </a:extLst>
          </p:cNvPr>
          <p:cNvGrpSpPr>
            <a:grpSpLocks noChangeAspect="1"/>
          </p:cNvGrpSpPr>
          <p:nvPr/>
        </p:nvGrpSpPr>
        <p:grpSpPr>
          <a:xfrm>
            <a:off x="-5477959" y="517803"/>
            <a:ext cx="12844286" cy="5486400"/>
            <a:chOff x="-3344737" y="466420"/>
            <a:chExt cx="14673009" cy="6267534"/>
          </a:xfrm>
        </p:grpSpPr>
        <p:grpSp>
          <p:nvGrpSpPr>
            <p:cNvPr id="765" name="Group 764">
              <a:extLst>
                <a:ext uri="{FF2B5EF4-FFF2-40B4-BE49-F238E27FC236}">
                  <a16:creationId xmlns:a16="http://schemas.microsoft.com/office/drawing/2014/main" id="{EE84520B-E8C3-D84C-8342-55E283F59709}"/>
                </a:ext>
              </a:extLst>
            </p:cNvPr>
            <p:cNvGrpSpPr/>
            <p:nvPr/>
          </p:nvGrpSpPr>
          <p:grpSpPr>
            <a:xfrm>
              <a:off x="8261587" y="2010884"/>
              <a:ext cx="3066685" cy="4224010"/>
              <a:chOff x="8261587" y="2010884"/>
              <a:chExt cx="3066685" cy="4224010"/>
            </a:xfrm>
          </p:grpSpPr>
          <p:sp>
            <p:nvSpPr>
              <p:cNvPr id="859" name="Freeform 858">
                <a:extLst>
                  <a:ext uri="{FF2B5EF4-FFF2-40B4-BE49-F238E27FC236}">
                    <a16:creationId xmlns:a16="http://schemas.microsoft.com/office/drawing/2014/main" id="{2E9A0572-D6D5-0D44-923E-4304C0928BEE}"/>
                  </a:ext>
                </a:extLst>
              </p:cNvPr>
              <p:cNvSpPr/>
              <p:nvPr/>
            </p:nvSpPr>
            <p:spPr>
              <a:xfrm flipH="1">
                <a:off x="8261587" y="2730173"/>
                <a:ext cx="1598341" cy="3316345"/>
              </a:xfrm>
              <a:custGeom>
                <a:avLst/>
                <a:gdLst>
                  <a:gd name="connsiteX0" fmla="*/ 612117 w 1122827"/>
                  <a:gd name="connsiteY0" fmla="*/ 0 h 2604457"/>
                  <a:gd name="connsiteX1" fmla="*/ 860808 w 1122827"/>
                  <a:gd name="connsiteY1" fmla="*/ 58449 h 2604457"/>
                  <a:gd name="connsiteX2" fmla="*/ 786582 w 1122827"/>
                  <a:gd name="connsiteY2" fmla="*/ 374268 h 2604457"/>
                  <a:gd name="connsiteX3" fmla="*/ 1061966 w 1122827"/>
                  <a:gd name="connsiteY3" fmla="*/ 374268 h 2604457"/>
                  <a:gd name="connsiteX4" fmla="*/ 1062995 w 1122827"/>
                  <a:gd name="connsiteY4" fmla="*/ 374110 h 2604457"/>
                  <a:gd name="connsiteX5" fmla="*/ 1064025 w 1122827"/>
                  <a:gd name="connsiteY5" fmla="*/ 374268 h 2604457"/>
                  <a:gd name="connsiteX6" fmla="*/ 1073276 w 1122827"/>
                  <a:gd name="connsiteY6" fmla="*/ 374268 h 2604457"/>
                  <a:gd name="connsiteX7" fmla="*/ 1073276 w 1122827"/>
                  <a:gd name="connsiteY7" fmla="*/ 375688 h 2604457"/>
                  <a:gd name="connsiteX8" fmla="*/ 1086284 w 1122827"/>
                  <a:gd name="connsiteY8" fmla="*/ 377685 h 2604457"/>
                  <a:gd name="connsiteX9" fmla="*/ 1122827 w 1122827"/>
                  <a:gd name="connsiteY9" fmla="*/ 419594 h 2604457"/>
                  <a:gd name="connsiteX10" fmla="*/ 1086284 w 1122827"/>
                  <a:gd name="connsiteY10" fmla="*/ 461504 h 2604457"/>
                  <a:gd name="connsiteX11" fmla="*/ 1073276 w 1122827"/>
                  <a:gd name="connsiteY11" fmla="*/ 463500 h 2604457"/>
                  <a:gd name="connsiteX12" fmla="*/ 1073276 w 1122827"/>
                  <a:gd name="connsiteY12" fmla="*/ 468052 h 2604457"/>
                  <a:gd name="connsiteX13" fmla="*/ 764540 w 1122827"/>
                  <a:gd name="connsiteY13" fmla="*/ 468052 h 2604457"/>
                  <a:gd name="connsiteX14" fmla="*/ 262428 w 1122827"/>
                  <a:gd name="connsiteY14" fmla="*/ 2604457 h 2604457"/>
                  <a:gd name="connsiteX15" fmla="*/ 0 w 1122827"/>
                  <a:gd name="connsiteY15" fmla="*/ 2604457 h 2604457"/>
                  <a:gd name="connsiteX16" fmla="*/ 612117 w 1122827"/>
                  <a:gd name="connsiteY16" fmla="*/ 0 h 26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2827" h="2604457">
                    <a:moveTo>
                      <a:pt x="612117" y="0"/>
                    </a:moveTo>
                    <a:lnTo>
                      <a:pt x="860808" y="58449"/>
                    </a:lnTo>
                    <a:lnTo>
                      <a:pt x="786582" y="374268"/>
                    </a:lnTo>
                    <a:lnTo>
                      <a:pt x="1061966" y="374268"/>
                    </a:lnTo>
                    <a:lnTo>
                      <a:pt x="1062995" y="374110"/>
                    </a:lnTo>
                    <a:lnTo>
                      <a:pt x="1064025" y="374268"/>
                    </a:lnTo>
                    <a:lnTo>
                      <a:pt x="1073276" y="374268"/>
                    </a:lnTo>
                    <a:lnTo>
                      <a:pt x="1073276" y="375688"/>
                    </a:lnTo>
                    <a:lnTo>
                      <a:pt x="1086284" y="377685"/>
                    </a:lnTo>
                    <a:cubicBezTo>
                      <a:pt x="1107759" y="384589"/>
                      <a:pt x="1122827" y="400754"/>
                      <a:pt x="1122827" y="419594"/>
                    </a:cubicBezTo>
                    <a:cubicBezTo>
                      <a:pt x="1122827" y="438434"/>
                      <a:pt x="1107759" y="454599"/>
                      <a:pt x="1086284" y="461504"/>
                    </a:cubicBezTo>
                    <a:lnTo>
                      <a:pt x="1073276" y="463500"/>
                    </a:lnTo>
                    <a:lnTo>
                      <a:pt x="1073276" y="468052"/>
                    </a:lnTo>
                    <a:lnTo>
                      <a:pt x="764540" y="468052"/>
                    </a:lnTo>
                    <a:lnTo>
                      <a:pt x="262428" y="2604457"/>
                    </a:lnTo>
                    <a:lnTo>
                      <a:pt x="0" y="2604457"/>
                    </a:lnTo>
                    <a:lnTo>
                      <a:pt x="612117" y="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Freeform 859">
                <a:extLst>
                  <a:ext uri="{FF2B5EF4-FFF2-40B4-BE49-F238E27FC236}">
                    <a16:creationId xmlns:a16="http://schemas.microsoft.com/office/drawing/2014/main" id="{D8F11815-D041-3C4C-9545-F2943FD63633}"/>
                  </a:ext>
                </a:extLst>
              </p:cNvPr>
              <p:cNvSpPr/>
              <p:nvPr/>
            </p:nvSpPr>
            <p:spPr>
              <a:xfrm flipH="1">
                <a:off x="9359478" y="2635290"/>
                <a:ext cx="1968794" cy="3599604"/>
              </a:xfrm>
              <a:custGeom>
                <a:avLst/>
                <a:gdLst>
                  <a:gd name="connsiteX0" fmla="*/ 664399 w 1383069"/>
                  <a:gd name="connsiteY0" fmla="*/ 0 h 2826911"/>
                  <a:gd name="connsiteX1" fmla="*/ 926878 w 1383069"/>
                  <a:gd name="connsiteY1" fmla="*/ 61690 h 2826911"/>
                  <a:gd name="connsiteX2" fmla="*/ 821901 w 1383069"/>
                  <a:gd name="connsiteY2" fmla="*/ 508348 h 2826911"/>
                  <a:gd name="connsiteX3" fmla="*/ 1275188 w 1383069"/>
                  <a:gd name="connsiteY3" fmla="*/ 508348 h 2826911"/>
                  <a:gd name="connsiteX4" fmla="*/ 1276133 w 1383069"/>
                  <a:gd name="connsiteY4" fmla="*/ 507741 h 2826911"/>
                  <a:gd name="connsiteX5" fmla="*/ 1306095 w 1383069"/>
                  <a:gd name="connsiteY5" fmla="*/ 501972 h 2826911"/>
                  <a:gd name="connsiteX6" fmla="*/ 1383069 w 1383069"/>
                  <a:gd name="connsiteY6" fmla="*/ 575376 h 2826911"/>
                  <a:gd name="connsiteX7" fmla="*/ 1336057 w 1383069"/>
                  <a:gd name="connsiteY7" fmla="*/ 643012 h 2826911"/>
                  <a:gd name="connsiteX8" fmla="*/ 1317881 w 1383069"/>
                  <a:gd name="connsiteY8" fmla="*/ 646511 h 2826911"/>
                  <a:gd name="connsiteX9" fmla="*/ 1317881 w 1383069"/>
                  <a:gd name="connsiteY9" fmla="*/ 648779 h 2826911"/>
                  <a:gd name="connsiteX10" fmla="*/ 1306100 w 1383069"/>
                  <a:gd name="connsiteY10" fmla="*/ 648779 h 2826911"/>
                  <a:gd name="connsiteX11" fmla="*/ 1306095 w 1383069"/>
                  <a:gd name="connsiteY11" fmla="*/ 648780 h 2826911"/>
                  <a:gd name="connsiteX12" fmla="*/ 1306090 w 1383069"/>
                  <a:gd name="connsiteY12" fmla="*/ 648779 h 2826911"/>
                  <a:gd name="connsiteX13" fmla="*/ 788896 w 1383069"/>
                  <a:gd name="connsiteY13" fmla="*/ 648779 h 2826911"/>
                  <a:gd name="connsiteX14" fmla="*/ 276977 w 1383069"/>
                  <a:gd name="connsiteY14" fmla="*/ 2826911 h 2826911"/>
                  <a:gd name="connsiteX15" fmla="*/ 0 w 1383069"/>
                  <a:gd name="connsiteY15" fmla="*/ 2826911 h 2826911"/>
                  <a:gd name="connsiteX16" fmla="*/ 664399 w 1383069"/>
                  <a:gd name="connsiteY16" fmla="*/ 0 h 2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3069" h="2826911">
                    <a:moveTo>
                      <a:pt x="664399" y="0"/>
                    </a:moveTo>
                    <a:lnTo>
                      <a:pt x="926878" y="61690"/>
                    </a:lnTo>
                    <a:lnTo>
                      <a:pt x="821901" y="508348"/>
                    </a:lnTo>
                    <a:lnTo>
                      <a:pt x="1275188" y="508348"/>
                    </a:lnTo>
                    <a:lnTo>
                      <a:pt x="1276133" y="507741"/>
                    </a:lnTo>
                    <a:cubicBezTo>
                      <a:pt x="1285342" y="504026"/>
                      <a:pt x="1295467" y="501972"/>
                      <a:pt x="1306095" y="501972"/>
                    </a:cubicBezTo>
                    <a:cubicBezTo>
                      <a:pt x="1348607" y="501972"/>
                      <a:pt x="1383069" y="534836"/>
                      <a:pt x="1383069" y="575376"/>
                    </a:cubicBezTo>
                    <a:cubicBezTo>
                      <a:pt x="1383069" y="605781"/>
                      <a:pt x="1363684" y="631868"/>
                      <a:pt x="1336057" y="643012"/>
                    </a:cubicBezTo>
                    <a:lnTo>
                      <a:pt x="1317881" y="646511"/>
                    </a:lnTo>
                    <a:lnTo>
                      <a:pt x="1317881" y="648779"/>
                    </a:lnTo>
                    <a:lnTo>
                      <a:pt x="1306100" y="648779"/>
                    </a:lnTo>
                    <a:lnTo>
                      <a:pt x="1306095" y="648780"/>
                    </a:lnTo>
                    <a:lnTo>
                      <a:pt x="1306090" y="648779"/>
                    </a:lnTo>
                    <a:lnTo>
                      <a:pt x="788896" y="648779"/>
                    </a:lnTo>
                    <a:lnTo>
                      <a:pt x="276977" y="2826911"/>
                    </a:lnTo>
                    <a:lnTo>
                      <a:pt x="0" y="2826911"/>
                    </a:lnTo>
                    <a:lnTo>
                      <a:pt x="664399" y="0"/>
                    </a:ln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1" name="Group 860">
                <a:extLst>
                  <a:ext uri="{FF2B5EF4-FFF2-40B4-BE49-F238E27FC236}">
                    <a16:creationId xmlns:a16="http://schemas.microsoft.com/office/drawing/2014/main" id="{5260F2AC-A6E6-F744-9571-783F01790C2A}"/>
                  </a:ext>
                </a:extLst>
              </p:cNvPr>
              <p:cNvGrpSpPr/>
              <p:nvPr/>
            </p:nvGrpSpPr>
            <p:grpSpPr>
              <a:xfrm flipH="1">
                <a:off x="8378375" y="2010884"/>
                <a:ext cx="2738276" cy="936184"/>
                <a:chOff x="894042" y="1850234"/>
                <a:chExt cx="1923626" cy="735222"/>
              </a:xfrm>
            </p:grpSpPr>
            <p:sp>
              <p:nvSpPr>
                <p:cNvPr id="863" name="Freeform 862">
                  <a:extLst>
                    <a:ext uri="{FF2B5EF4-FFF2-40B4-BE49-F238E27FC236}">
                      <a16:creationId xmlns:a16="http://schemas.microsoft.com/office/drawing/2014/main" id="{C1123EC2-0884-B34D-BDDB-10A920479649}"/>
                    </a:ext>
                  </a:extLst>
                </p:cNvPr>
                <p:cNvSpPr/>
                <p:nvPr/>
              </p:nvSpPr>
              <p:spPr>
                <a:xfrm>
                  <a:off x="1021734" y="1867859"/>
                  <a:ext cx="1746818" cy="545276"/>
                </a:xfrm>
                <a:custGeom>
                  <a:avLst/>
                  <a:gdLst>
                    <a:gd name="connsiteX0" fmla="*/ 125114 w 1746818"/>
                    <a:gd name="connsiteY0" fmla="*/ 0 h 545276"/>
                    <a:gd name="connsiteX1" fmla="*/ 229384 w 1746818"/>
                    <a:gd name="connsiteY1" fmla="*/ 0 h 545276"/>
                    <a:gd name="connsiteX2" fmla="*/ 1159917 w 1746818"/>
                    <a:gd name="connsiteY2" fmla="*/ 5870 h 545276"/>
                    <a:gd name="connsiteX3" fmla="*/ 1159658 w 1746818"/>
                    <a:gd name="connsiteY3" fmla="*/ 16301 h 545276"/>
                    <a:gd name="connsiteX4" fmla="*/ 1159502 w 1746818"/>
                    <a:gd name="connsiteY4" fmla="*/ 22673 h 545276"/>
                    <a:gd name="connsiteX5" fmla="*/ 1165052 w 1746818"/>
                    <a:gd name="connsiteY5" fmla="*/ 27640 h 545276"/>
                    <a:gd name="connsiteX6" fmla="*/ 1165483 w 1746818"/>
                    <a:gd name="connsiteY6" fmla="*/ 27011 h 545276"/>
                    <a:gd name="connsiteX7" fmla="*/ 1205802 w 1746818"/>
                    <a:gd name="connsiteY7" fmla="*/ 0 h 545276"/>
                    <a:gd name="connsiteX8" fmla="*/ 1321179 w 1746818"/>
                    <a:gd name="connsiteY8" fmla="*/ 0 h 545276"/>
                    <a:gd name="connsiteX9" fmla="*/ 1321578 w 1746818"/>
                    <a:gd name="connsiteY9" fmla="*/ 9022 h 545276"/>
                    <a:gd name="connsiteX10" fmla="*/ 1358412 w 1746818"/>
                    <a:gd name="connsiteY10" fmla="*/ 45719 h 545276"/>
                    <a:gd name="connsiteX11" fmla="*/ 125114 w 1746818"/>
                    <a:gd name="connsiteY11" fmla="*/ 45719 h 545276"/>
                    <a:gd name="connsiteX12" fmla="*/ 125114 w 1746818"/>
                    <a:gd name="connsiteY12" fmla="*/ 53811 h 545276"/>
                    <a:gd name="connsiteX13" fmla="*/ 1358412 w 1746818"/>
                    <a:gd name="connsiteY13" fmla="*/ 53811 h 545276"/>
                    <a:gd name="connsiteX14" fmla="*/ 1504916 w 1746818"/>
                    <a:gd name="connsiteY14" fmla="*/ 199773 h 545276"/>
                    <a:gd name="connsiteX15" fmla="*/ 1504916 w 1746818"/>
                    <a:gd name="connsiteY15" fmla="*/ 199772 h 545276"/>
                    <a:gd name="connsiteX16" fmla="*/ 1746818 w 1746818"/>
                    <a:gd name="connsiteY16" fmla="*/ 440779 h 545276"/>
                    <a:gd name="connsiteX17" fmla="*/ 1743150 w 1746818"/>
                    <a:gd name="connsiteY17" fmla="*/ 443363 h 545276"/>
                    <a:gd name="connsiteX18" fmla="*/ 1684046 w 1746818"/>
                    <a:gd name="connsiteY18" fmla="*/ 505724 h 545276"/>
                    <a:gd name="connsiteX19" fmla="*/ 1659014 w 1746818"/>
                    <a:gd name="connsiteY19" fmla="*/ 521943 h 545276"/>
                    <a:gd name="connsiteX20" fmla="*/ 1655343 w 1746818"/>
                    <a:gd name="connsiteY20" fmla="*/ 524322 h 545276"/>
                    <a:gd name="connsiteX21" fmla="*/ 1600585 w 1746818"/>
                    <a:gd name="connsiteY21" fmla="*/ 543820 h 545276"/>
                    <a:gd name="connsiteX22" fmla="*/ 1549031 w 1746818"/>
                    <a:gd name="connsiteY22" fmla="*/ 492456 h 545276"/>
                    <a:gd name="connsiteX23" fmla="*/ 339352 w 1746818"/>
                    <a:gd name="connsiteY23" fmla="*/ 484825 h 545276"/>
                    <a:gd name="connsiteX24" fmla="*/ 366017 w 1746818"/>
                    <a:gd name="connsiteY24" fmla="*/ 466621 h 545276"/>
                    <a:gd name="connsiteX25" fmla="*/ 403684 w 1746818"/>
                    <a:gd name="connsiteY25" fmla="*/ 424386 h 545276"/>
                    <a:gd name="connsiteX26" fmla="*/ 407803 w 1746818"/>
                    <a:gd name="connsiteY26" fmla="*/ 421790 h 545276"/>
                    <a:gd name="connsiteX27" fmla="*/ 166084 w 1746818"/>
                    <a:gd name="connsiteY27" fmla="*/ 175719 h 545276"/>
                    <a:gd name="connsiteX28" fmla="*/ 166085 w 1746818"/>
                    <a:gd name="connsiteY28" fmla="*/ 175719 h 545276"/>
                    <a:gd name="connsiteX29" fmla="*/ 0 w 1746818"/>
                    <a:gd name="connsiteY29" fmla="*/ 6645 h 545276"/>
                    <a:gd name="connsiteX30" fmla="*/ 125114 w 1746818"/>
                    <a:gd name="connsiteY30" fmla="*/ 7434 h 54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6818" h="545276">
                      <a:moveTo>
                        <a:pt x="125114" y="0"/>
                      </a:moveTo>
                      <a:lnTo>
                        <a:pt x="229384" y="0"/>
                      </a:lnTo>
                      <a:lnTo>
                        <a:pt x="1159917" y="5870"/>
                      </a:lnTo>
                      <a:lnTo>
                        <a:pt x="1159658" y="16301"/>
                      </a:lnTo>
                      <a:lnTo>
                        <a:pt x="1159502" y="22673"/>
                      </a:lnTo>
                      <a:lnTo>
                        <a:pt x="1165052" y="27640"/>
                      </a:lnTo>
                      <a:lnTo>
                        <a:pt x="1165483" y="27011"/>
                      </a:lnTo>
                      <a:lnTo>
                        <a:pt x="1205802" y="0"/>
                      </a:lnTo>
                      <a:lnTo>
                        <a:pt x="1321179" y="0"/>
                      </a:lnTo>
                      <a:lnTo>
                        <a:pt x="1321578" y="9022"/>
                      </a:lnTo>
                      <a:lnTo>
                        <a:pt x="1358412" y="45719"/>
                      </a:lnTo>
                      <a:lnTo>
                        <a:pt x="125114" y="45719"/>
                      </a:lnTo>
                      <a:lnTo>
                        <a:pt x="125114" y="53811"/>
                      </a:lnTo>
                      <a:lnTo>
                        <a:pt x="1358412" y="53811"/>
                      </a:lnTo>
                      <a:lnTo>
                        <a:pt x="1504916" y="199773"/>
                      </a:lnTo>
                      <a:lnTo>
                        <a:pt x="1504916" y="199772"/>
                      </a:lnTo>
                      <a:lnTo>
                        <a:pt x="1746818" y="440779"/>
                      </a:lnTo>
                      <a:lnTo>
                        <a:pt x="1743150" y="443363"/>
                      </a:lnTo>
                      <a:cubicBezTo>
                        <a:pt x="1749877" y="450064"/>
                        <a:pt x="1723414" y="477984"/>
                        <a:pt x="1684046" y="505724"/>
                      </a:cubicBezTo>
                      <a:lnTo>
                        <a:pt x="1659014" y="521943"/>
                      </a:lnTo>
                      <a:lnTo>
                        <a:pt x="1655343" y="524322"/>
                      </a:lnTo>
                      <a:cubicBezTo>
                        <a:pt x="1627910" y="540508"/>
                        <a:pt x="1605630" y="548845"/>
                        <a:pt x="1600585" y="543820"/>
                      </a:cubicBezTo>
                      <a:lnTo>
                        <a:pt x="1549031" y="492456"/>
                      </a:lnTo>
                      <a:lnTo>
                        <a:pt x="339352" y="484825"/>
                      </a:lnTo>
                      <a:lnTo>
                        <a:pt x="366017" y="466621"/>
                      </a:lnTo>
                      <a:cubicBezTo>
                        <a:pt x="392895" y="446629"/>
                        <a:pt x="408725" y="429518"/>
                        <a:pt x="403684" y="424386"/>
                      </a:cubicBezTo>
                      <a:lnTo>
                        <a:pt x="407803" y="421790"/>
                      </a:lnTo>
                      <a:lnTo>
                        <a:pt x="166084" y="175719"/>
                      </a:lnTo>
                      <a:lnTo>
                        <a:pt x="166085" y="175719"/>
                      </a:lnTo>
                      <a:lnTo>
                        <a:pt x="0" y="6645"/>
                      </a:lnTo>
                      <a:lnTo>
                        <a:pt x="125114" y="7434"/>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4" name="Group 863">
                  <a:extLst>
                    <a:ext uri="{FF2B5EF4-FFF2-40B4-BE49-F238E27FC236}">
                      <a16:creationId xmlns:a16="http://schemas.microsoft.com/office/drawing/2014/main" id="{2CE4AD2D-17C1-3F4F-8629-A8A061D6AC61}"/>
                    </a:ext>
                  </a:extLst>
                </p:cNvPr>
                <p:cNvGrpSpPr/>
                <p:nvPr/>
              </p:nvGrpSpPr>
              <p:grpSpPr>
                <a:xfrm>
                  <a:off x="894042" y="1850234"/>
                  <a:ext cx="1923626" cy="735222"/>
                  <a:chOff x="894042" y="1850234"/>
                  <a:chExt cx="1923626" cy="735222"/>
                </a:xfrm>
              </p:grpSpPr>
              <p:sp>
                <p:nvSpPr>
                  <p:cNvPr id="865" name="Freeform 864">
                    <a:extLst>
                      <a:ext uri="{FF2B5EF4-FFF2-40B4-BE49-F238E27FC236}">
                        <a16:creationId xmlns:a16="http://schemas.microsoft.com/office/drawing/2014/main" id="{DDC7839E-72B6-F548-9BBD-129A5A2E34B4}"/>
                      </a:ext>
                    </a:extLst>
                  </p:cNvPr>
                  <p:cNvSpPr/>
                  <p:nvPr/>
                </p:nvSpPr>
                <p:spPr>
                  <a:xfrm rot="447647">
                    <a:off x="1295830" y="2192582"/>
                    <a:ext cx="1521838" cy="392874"/>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6" name="Group 865">
                    <a:extLst>
                      <a:ext uri="{FF2B5EF4-FFF2-40B4-BE49-F238E27FC236}">
                        <a16:creationId xmlns:a16="http://schemas.microsoft.com/office/drawing/2014/main" id="{34747C95-C42C-A54D-BA85-8D765B37597E}"/>
                      </a:ext>
                    </a:extLst>
                  </p:cNvPr>
                  <p:cNvGrpSpPr/>
                  <p:nvPr/>
                </p:nvGrpSpPr>
                <p:grpSpPr>
                  <a:xfrm>
                    <a:off x="894042" y="1850234"/>
                    <a:ext cx="482956" cy="661893"/>
                    <a:chOff x="894042" y="1850234"/>
                    <a:chExt cx="482956" cy="661893"/>
                  </a:xfrm>
                </p:grpSpPr>
                <p:sp>
                  <p:nvSpPr>
                    <p:cNvPr id="867" name="Freeform 866">
                      <a:extLst>
                        <a:ext uri="{FF2B5EF4-FFF2-40B4-BE49-F238E27FC236}">
                          <a16:creationId xmlns:a16="http://schemas.microsoft.com/office/drawing/2014/main" id="{7F8DBDAE-F558-5A46-AC46-7B59AF551D98}"/>
                        </a:ext>
                      </a:extLst>
                    </p:cNvPr>
                    <p:cNvSpPr/>
                    <p:nvPr/>
                  </p:nvSpPr>
                  <p:spPr>
                    <a:xfrm rot="14666252">
                      <a:off x="849614" y="1984744"/>
                      <a:ext cx="661893" cy="392874"/>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5231D7C6-DB32-CD46-AF01-BC69AF79FF62}"/>
                        </a:ext>
                      </a:extLst>
                    </p:cNvPr>
                    <p:cNvSpPr/>
                    <p:nvPr/>
                  </p:nvSpPr>
                  <p:spPr>
                    <a:xfrm>
                      <a:off x="894042" y="1868731"/>
                      <a:ext cx="160152" cy="17497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862" name="Freeform 861">
                <a:extLst>
                  <a:ext uri="{FF2B5EF4-FFF2-40B4-BE49-F238E27FC236}">
                    <a16:creationId xmlns:a16="http://schemas.microsoft.com/office/drawing/2014/main" id="{41A5E478-DA25-2A41-ADB8-8A01512B7596}"/>
                  </a:ext>
                </a:extLst>
              </p:cNvPr>
              <p:cNvSpPr/>
              <p:nvPr/>
            </p:nvSpPr>
            <p:spPr>
              <a:xfrm flipH="1">
                <a:off x="8718552" y="2120873"/>
                <a:ext cx="1946070" cy="366576"/>
              </a:xfrm>
              <a:custGeom>
                <a:avLst/>
                <a:gdLst>
                  <a:gd name="connsiteX0" fmla="*/ 0 w 1653457"/>
                  <a:gd name="connsiteY0" fmla="*/ 0 h 339722"/>
                  <a:gd name="connsiteX1" fmla="*/ 1312472 w 1653457"/>
                  <a:gd name="connsiteY1" fmla="*/ 0 h 339722"/>
                  <a:gd name="connsiteX2" fmla="*/ 1440582 w 1653457"/>
                  <a:gd name="connsiteY2" fmla="*/ 127636 h 339722"/>
                  <a:gd name="connsiteX3" fmla="*/ 1440582 w 1653457"/>
                  <a:gd name="connsiteY3" fmla="*/ 127635 h 339722"/>
                  <a:gd name="connsiteX4" fmla="*/ 1653457 w 1653457"/>
                  <a:gd name="connsiteY4" fmla="*/ 339722 h 339722"/>
                  <a:gd name="connsiteX5" fmla="*/ 333714 w 1653457"/>
                  <a:gd name="connsiteY5" fmla="*/ 339722 h 339722"/>
                  <a:gd name="connsiteX6" fmla="*/ 101750 w 1653457"/>
                  <a:gd name="connsiteY6" fmla="*/ 103582 h 339722"/>
                  <a:gd name="connsiteX7" fmla="*/ 101751 w 1653457"/>
                  <a:gd name="connsiteY7" fmla="*/ 103582 h 339722"/>
                  <a:gd name="connsiteX8" fmla="*/ 0 w 1653457"/>
                  <a:gd name="connsiteY8" fmla="*/ 0 h 3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457" h="339722">
                    <a:moveTo>
                      <a:pt x="0" y="0"/>
                    </a:moveTo>
                    <a:lnTo>
                      <a:pt x="1312472" y="0"/>
                    </a:lnTo>
                    <a:lnTo>
                      <a:pt x="1440582" y="127636"/>
                    </a:lnTo>
                    <a:lnTo>
                      <a:pt x="1440582" y="127635"/>
                    </a:lnTo>
                    <a:lnTo>
                      <a:pt x="1653457" y="339722"/>
                    </a:lnTo>
                    <a:lnTo>
                      <a:pt x="333714" y="339722"/>
                    </a:lnTo>
                    <a:lnTo>
                      <a:pt x="101750" y="103582"/>
                    </a:lnTo>
                    <a:lnTo>
                      <a:pt x="101751" y="103582"/>
                    </a:lnTo>
                    <a:lnTo>
                      <a:pt x="0" y="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6" name="Group 765">
              <a:extLst>
                <a:ext uri="{FF2B5EF4-FFF2-40B4-BE49-F238E27FC236}">
                  <a16:creationId xmlns:a16="http://schemas.microsoft.com/office/drawing/2014/main" id="{3171F054-FFB1-194E-AE8E-5E2FA7B5AC07}"/>
                </a:ext>
              </a:extLst>
            </p:cNvPr>
            <p:cNvGrpSpPr/>
            <p:nvPr/>
          </p:nvGrpSpPr>
          <p:grpSpPr>
            <a:xfrm>
              <a:off x="-3344737" y="466420"/>
              <a:ext cx="14434618" cy="6267534"/>
              <a:chOff x="-3344737" y="466420"/>
              <a:chExt cx="14434618" cy="6267534"/>
            </a:xfrm>
          </p:grpSpPr>
          <p:grpSp>
            <p:nvGrpSpPr>
              <p:cNvPr id="767" name="Group 766">
                <a:extLst>
                  <a:ext uri="{FF2B5EF4-FFF2-40B4-BE49-F238E27FC236}">
                    <a16:creationId xmlns:a16="http://schemas.microsoft.com/office/drawing/2014/main" id="{12052895-304B-804A-8577-1F24F8ABBC3D}"/>
                  </a:ext>
                </a:extLst>
              </p:cNvPr>
              <p:cNvGrpSpPr/>
              <p:nvPr/>
            </p:nvGrpSpPr>
            <p:grpSpPr>
              <a:xfrm>
                <a:off x="-3344737" y="4589430"/>
                <a:ext cx="14434618" cy="2144524"/>
                <a:chOff x="-3344737" y="4589430"/>
                <a:chExt cx="14434618" cy="2144524"/>
              </a:xfrm>
            </p:grpSpPr>
            <p:grpSp>
              <p:nvGrpSpPr>
                <p:cNvPr id="851" name="Group 850">
                  <a:extLst>
                    <a:ext uri="{FF2B5EF4-FFF2-40B4-BE49-F238E27FC236}">
                      <a16:creationId xmlns:a16="http://schemas.microsoft.com/office/drawing/2014/main" id="{CAF7B708-5891-4440-B0D2-3E514C8B3C41}"/>
                    </a:ext>
                  </a:extLst>
                </p:cNvPr>
                <p:cNvGrpSpPr/>
                <p:nvPr/>
              </p:nvGrpSpPr>
              <p:grpSpPr>
                <a:xfrm flipH="1">
                  <a:off x="3106509" y="4602271"/>
                  <a:ext cx="7983372" cy="2131683"/>
                  <a:chOff x="766169" y="3989498"/>
                  <a:chExt cx="6396752" cy="1344663"/>
                </a:xfrm>
              </p:grpSpPr>
              <p:sp>
                <p:nvSpPr>
                  <p:cNvPr id="856" name="Freeform 855">
                    <a:extLst>
                      <a:ext uri="{FF2B5EF4-FFF2-40B4-BE49-F238E27FC236}">
                        <a16:creationId xmlns:a16="http://schemas.microsoft.com/office/drawing/2014/main" id="{5C15CDE2-317C-6946-9876-D3F37C010EA4}"/>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Freeform 856">
                    <a:extLst>
                      <a:ext uri="{FF2B5EF4-FFF2-40B4-BE49-F238E27FC236}">
                        <a16:creationId xmlns:a16="http://schemas.microsoft.com/office/drawing/2014/main" id="{13F24476-9750-C940-9BFE-790DE618FD0F}"/>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8" name="Freeform 857">
                    <a:extLst>
                      <a:ext uri="{FF2B5EF4-FFF2-40B4-BE49-F238E27FC236}">
                        <a16:creationId xmlns:a16="http://schemas.microsoft.com/office/drawing/2014/main" id="{0757A76B-C616-B544-AE14-1623DE817B77}"/>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2" name="Group 851">
                  <a:extLst>
                    <a:ext uri="{FF2B5EF4-FFF2-40B4-BE49-F238E27FC236}">
                      <a16:creationId xmlns:a16="http://schemas.microsoft.com/office/drawing/2014/main" id="{32D658B4-D2A7-9049-BC54-329D4449107E}"/>
                    </a:ext>
                  </a:extLst>
                </p:cNvPr>
                <p:cNvGrpSpPr/>
                <p:nvPr/>
              </p:nvGrpSpPr>
              <p:grpSpPr>
                <a:xfrm flipH="1">
                  <a:off x="-3344737" y="4589430"/>
                  <a:ext cx="7983372" cy="2131683"/>
                  <a:chOff x="766169" y="3989498"/>
                  <a:chExt cx="6396752" cy="1344663"/>
                </a:xfrm>
              </p:grpSpPr>
              <p:sp>
                <p:nvSpPr>
                  <p:cNvPr id="853" name="Freeform 852">
                    <a:extLst>
                      <a:ext uri="{FF2B5EF4-FFF2-40B4-BE49-F238E27FC236}">
                        <a16:creationId xmlns:a16="http://schemas.microsoft.com/office/drawing/2014/main" id="{117E929F-2BEE-304A-9300-C7A96FC4AB83}"/>
                      </a:ext>
                    </a:extLst>
                  </p:cNvPr>
                  <p:cNvSpPr/>
                  <p:nvPr/>
                </p:nvSpPr>
                <p:spPr>
                  <a:xfrm>
                    <a:off x="5896699" y="4503571"/>
                    <a:ext cx="1266222" cy="518995"/>
                  </a:xfrm>
                  <a:custGeom>
                    <a:avLst/>
                    <a:gdLst>
                      <a:gd name="connsiteX0" fmla="*/ 1176570 w 1266222"/>
                      <a:gd name="connsiteY0" fmla="*/ 0 h 518995"/>
                      <a:gd name="connsiteX1" fmla="*/ 1187638 w 1266222"/>
                      <a:gd name="connsiteY1" fmla="*/ 3248 h 518995"/>
                      <a:gd name="connsiteX2" fmla="*/ 1211466 w 1266222"/>
                      <a:gd name="connsiteY2" fmla="*/ 10240 h 518995"/>
                      <a:gd name="connsiteX3" fmla="*/ 1266222 w 1266222"/>
                      <a:gd name="connsiteY3" fmla="*/ 130306 h 518995"/>
                      <a:gd name="connsiteX4" fmla="*/ 1211466 w 1266222"/>
                      <a:gd name="connsiteY4" fmla="*/ 250372 h 518995"/>
                      <a:gd name="connsiteX5" fmla="*/ 1187638 w 1266222"/>
                      <a:gd name="connsiteY5" fmla="*/ 257364 h 518995"/>
                      <a:gd name="connsiteX6" fmla="*/ 1176570 w 1266222"/>
                      <a:gd name="connsiteY6" fmla="*/ 260612 h 518995"/>
                      <a:gd name="connsiteX7" fmla="*/ 1153104 w 1266222"/>
                      <a:gd name="connsiteY7" fmla="*/ 253726 h 518995"/>
                      <a:gd name="connsiteX8" fmla="*/ 686538 w 1266222"/>
                      <a:gd name="connsiteY8" fmla="*/ 368094 h 518995"/>
                      <a:gd name="connsiteX9" fmla="*/ 686539 w 1266222"/>
                      <a:gd name="connsiteY9" fmla="*/ 368094 h 518995"/>
                      <a:gd name="connsiteX10" fmla="*/ 70936 w 1266222"/>
                      <a:gd name="connsiteY10" fmla="*/ 518995 h 518995"/>
                      <a:gd name="connsiteX11" fmla="*/ 69504 w 1266222"/>
                      <a:gd name="connsiteY11" fmla="*/ 513151 h 518995"/>
                      <a:gd name="connsiteX12" fmla="*/ 10671 w 1266222"/>
                      <a:gd name="connsiteY12" fmla="*/ 407169 h 518995"/>
                      <a:gd name="connsiteX13" fmla="*/ 3344 w 1266222"/>
                      <a:gd name="connsiteY13" fmla="*/ 368094 h 518995"/>
                      <a:gd name="connsiteX14" fmla="*/ 3343 w 1266222"/>
                      <a:gd name="connsiteY14" fmla="*/ 368094 h 518995"/>
                      <a:gd name="connsiteX15" fmla="*/ 2268 w 1266222"/>
                      <a:gd name="connsiteY15" fmla="*/ 362362 h 518995"/>
                      <a:gd name="connsiteX16" fmla="*/ 13820 w 1266222"/>
                      <a:gd name="connsiteY16" fmla="*/ 285993 h 518995"/>
                      <a:gd name="connsiteX17" fmla="*/ 1156465 w 1266222"/>
                      <a:gd name="connsiteY17" fmla="*/ 5900 h 51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222" h="518995">
                        <a:moveTo>
                          <a:pt x="1176570" y="0"/>
                        </a:moveTo>
                        <a:lnTo>
                          <a:pt x="1187638" y="3248"/>
                        </a:lnTo>
                        <a:lnTo>
                          <a:pt x="1211466" y="10240"/>
                        </a:lnTo>
                        <a:cubicBezTo>
                          <a:pt x="1243644" y="30022"/>
                          <a:pt x="1266222" y="76332"/>
                          <a:pt x="1266222" y="130306"/>
                        </a:cubicBezTo>
                        <a:cubicBezTo>
                          <a:pt x="1266222" y="184281"/>
                          <a:pt x="1243644" y="230591"/>
                          <a:pt x="1211466" y="250372"/>
                        </a:cubicBezTo>
                        <a:lnTo>
                          <a:pt x="1187638" y="257364"/>
                        </a:lnTo>
                        <a:lnTo>
                          <a:pt x="1176570" y="260612"/>
                        </a:lnTo>
                        <a:lnTo>
                          <a:pt x="1153104" y="253726"/>
                        </a:lnTo>
                        <a:lnTo>
                          <a:pt x="686538" y="368094"/>
                        </a:lnTo>
                        <a:lnTo>
                          <a:pt x="686539" y="368094"/>
                        </a:lnTo>
                        <a:lnTo>
                          <a:pt x="70936" y="518995"/>
                        </a:lnTo>
                        <a:lnTo>
                          <a:pt x="69504" y="513151"/>
                        </a:lnTo>
                        <a:cubicBezTo>
                          <a:pt x="52387" y="517347"/>
                          <a:pt x="26047" y="469897"/>
                          <a:pt x="10671" y="407169"/>
                        </a:cubicBezTo>
                        <a:lnTo>
                          <a:pt x="3344" y="368094"/>
                        </a:lnTo>
                        <a:lnTo>
                          <a:pt x="3343" y="368094"/>
                        </a:lnTo>
                        <a:lnTo>
                          <a:pt x="2268" y="362362"/>
                        </a:lnTo>
                        <a:cubicBezTo>
                          <a:pt x="-3020" y="320444"/>
                          <a:pt x="983" y="289140"/>
                          <a:pt x="13820" y="285993"/>
                        </a:cubicBezTo>
                        <a:lnTo>
                          <a:pt x="1156465" y="59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Freeform 853">
                    <a:extLst>
                      <a:ext uri="{FF2B5EF4-FFF2-40B4-BE49-F238E27FC236}">
                        <a16:creationId xmlns:a16="http://schemas.microsoft.com/office/drawing/2014/main" id="{9275B802-3704-EC44-9EE8-B33EC23D283A}"/>
                      </a:ext>
                    </a:extLst>
                  </p:cNvPr>
                  <p:cNvSpPr/>
                  <p:nvPr/>
                </p:nvSpPr>
                <p:spPr>
                  <a:xfrm rot="20515437">
                    <a:off x="930400" y="3989498"/>
                    <a:ext cx="6126695" cy="1344663"/>
                  </a:xfrm>
                  <a:custGeom>
                    <a:avLst/>
                    <a:gdLst>
                      <a:gd name="connsiteX0" fmla="*/ 1071977 w 6126695"/>
                      <a:gd name="connsiteY0" fmla="*/ 1 h 1344663"/>
                      <a:gd name="connsiteX1" fmla="*/ 6126695 w 6126695"/>
                      <a:gd name="connsiteY1" fmla="*/ 1275319 h 1344663"/>
                      <a:gd name="connsiteX2" fmla="*/ 6125789 w 6126695"/>
                      <a:gd name="connsiteY2" fmla="*/ 1278908 h 1344663"/>
                      <a:gd name="connsiteX3" fmla="*/ 6115916 w 6126695"/>
                      <a:gd name="connsiteY3" fmla="*/ 1273067 h 1344663"/>
                      <a:gd name="connsiteX4" fmla="*/ 6095094 w 6126695"/>
                      <a:gd name="connsiteY4" fmla="*/ 1273899 h 1344663"/>
                      <a:gd name="connsiteX5" fmla="*/ 4925212 w 6126695"/>
                      <a:gd name="connsiteY5" fmla="*/ 1267604 h 1344663"/>
                      <a:gd name="connsiteX6" fmla="*/ 4895394 w 6126695"/>
                      <a:gd name="connsiteY6" fmla="*/ 1338844 h 1344663"/>
                      <a:gd name="connsiteX7" fmla="*/ 4895028 w 6126695"/>
                      <a:gd name="connsiteY7" fmla="*/ 1344663 h 1344663"/>
                      <a:gd name="connsiteX8" fmla="*/ 0 w 6126695"/>
                      <a:gd name="connsiteY8" fmla="*/ 109634 h 1344663"/>
                      <a:gd name="connsiteX9" fmla="*/ 27661 w 6126695"/>
                      <a:gd name="connsiteY9" fmla="*/ 0 h 1344663"/>
                      <a:gd name="connsiteX10" fmla="*/ 1071977 w 6126695"/>
                      <a:gd name="connsiteY10" fmla="*/ 1 h 134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695" h="1344663">
                        <a:moveTo>
                          <a:pt x="1071977" y="1"/>
                        </a:moveTo>
                        <a:lnTo>
                          <a:pt x="6126695" y="1275319"/>
                        </a:lnTo>
                        <a:lnTo>
                          <a:pt x="6125789" y="1278908"/>
                        </a:lnTo>
                        <a:lnTo>
                          <a:pt x="6115916" y="1273067"/>
                        </a:lnTo>
                        <a:lnTo>
                          <a:pt x="6095094" y="1273899"/>
                        </a:lnTo>
                        <a:lnTo>
                          <a:pt x="4925212" y="1267604"/>
                        </a:lnTo>
                        <a:cubicBezTo>
                          <a:pt x="4912069" y="1267534"/>
                          <a:pt x="4900551" y="1296913"/>
                          <a:pt x="4895394" y="1338844"/>
                        </a:cubicBezTo>
                        <a:lnTo>
                          <a:pt x="4895028" y="1344663"/>
                        </a:lnTo>
                        <a:lnTo>
                          <a:pt x="0" y="109634"/>
                        </a:lnTo>
                        <a:lnTo>
                          <a:pt x="27661" y="0"/>
                        </a:lnTo>
                        <a:lnTo>
                          <a:pt x="1071977" y="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5" name="Freeform 854">
                    <a:extLst>
                      <a:ext uri="{FF2B5EF4-FFF2-40B4-BE49-F238E27FC236}">
                        <a16:creationId xmlns:a16="http://schemas.microsoft.com/office/drawing/2014/main" id="{A947313A-2C47-154C-82F1-218C15E04D83}"/>
                      </a:ext>
                    </a:extLst>
                  </p:cNvPr>
                  <p:cNvSpPr/>
                  <p:nvPr/>
                </p:nvSpPr>
                <p:spPr>
                  <a:xfrm>
                    <a:off x="766169" y="4754602"/>
                    <a:ext cx="5274343" cy="265979"/>
                  </a:xfrm>
                  <a:custGeom>
                    <a:avLst/>
                    <a:gdLst>
                      <a:gd name="connsiteX0" fmla="*/ 136478 w 5274343"/>
                      <a:gd name="connsiteY0" fmla="*/ 0 h 265979"/>
                      <a:gd name="connsiteX1" fmla="*/ 5172502 w 5274343"/>
                      <a:gd name="connsiteY1" fmla="*/ 0 h 265979"/>
                      <a:gd name="connsiteX2" fmla="*/ 5172502 w 5274343"/>
                      <a:gd name="connsiteY2" fmla="*/ 7009 h 265979"/>
                      <a:gd name="connsiteX3" fmla="*/ 5190989 w 5274343"/>
                      <a:gd name="connsiteY3" fmla="*/ 10555 h 265979"/>
                      <a:gd name="connsiteX4" fmla="*/ 5274343 w 5274343"/>
                      <a:gd name="connsiteY4" fmla="*/ 130020 h 265979"/>
                      <a:gd name="connsiteX5" fmla="*/ 5190989 w 5274343"/>
                      <a:gd name="connsiteY5" fmla="*/ 249485 h 265979"/>
                      <a:gd name="connsiteX6" fmla="*/ 5172502 w 5274343"/>
                      <a:gd name="connsiteY6" fmla="*/ 253031 h 265979"/>
                      <a:gd name="connsiteX7" fmla="*/ 5172502 w 5274343"/>
                      <a:gd name="connsiteY7" fmla="*/ 265979 h 265979"/>
                      <a:gd name="connsiteX8" fmla="*/ 136478 w 5274343"/>
                      <a:gd name="connsiteY8" fmla="*/ 265979 h 265979"/>
                      <a:gd name="connsiteX9" fmla="*/ 136478 w 5274343"/>
                      <a:gd name="connsiteY9" fmla="*/ 259308 h 265979"/>
                      <a:gd name="connsiteX10" fmla="*/ 0 w 5274343"/>
                      <a:gd name="connsiteY10" fmla="*/ 129654 h 265979"/>
                      <a:gd name="connsiteX11" fmla="*/ 136478 w 5274343"/>
                      <a:gd name="connsiteY11" fmla="*/ 0 h 26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4343" h="265979">
                        <a:moveTo>
                          <a:pt x="136478" y="0"/>
                        </a:moveTo>
                        <a:lnTo>
                          <a:pt x="5172502" y="0"/>
                        </a:lnTo>
                        <a:lnTo>
                          <a:pt x="5172502" y="7009"/>
                        </a:lnTo>
                        <a:lnTo>
                          <a:pt x="5190989" y="10555"/>
                        </a:lnTo>
                        <a:cubicBezTo>
                          <a:pt x="5239973" y="30238"/>
                          <a:pt x="5274343" y="76316"/>
                          <a:pt x="5274343" y="130020"/>
                        </a:cubicBezTo>
                        <a:cubicBezTo>
                          <a:pt x="5274343" y="183725"/>
                          <a:pt x="5239973" y="229803"/>
                          <a:pt x="5190989" y="249485"/>
                        </a:cubicBezTo>
                        <a:lnTo>
                          <a:pt x="5172502" y="253031"/>
                        </a:lnTo>
                        <a:lnTo>
                          <a:pt x="5172502" y="265979"/>
                        </a:lnTo>
                        <a:lnTo>
                          <a:pt x="136478" y="265979"/>
                        </a:lnTo>
                        <a:lnTo>
                          <a:pt x="136478" y="259308"/>
                        </a:lnTo>
                        <a:cubicBezTo>
                          <a:pt x="61103" y="259308"/>
                          <a:pt x="0" y="201260"/>
                          <a:pt x="0" y="129654"/>
                        </a:cubicBezTo>
                        <a:cubicBezTo>
                          <a:pt x="0" y="58048"/>
                          <a:pt x="61103" y="0"/>
                          <a:pt x="13647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8" name="Group 767">
                <a:extLst>
                  <a:ext uri="{FF2B5EF4-FFF2-40B4-BE49-F238E27FC236}">
                    <a16:creationId xmlns:a16="http://schemas.microsoft.com/office/drawing/2014/main" id="{88CDE2E1-D08E-8145-8ED3-04C796AF7FBA}"/>
                  </a:ext>
                </a:extLst>
              </p:cNvPr>
              <p:cNvGrpSpPr/>
              <p:nvPr/>
            </p:nvGrpSpPr>
            <p:grpSpPr>
              <a:xfrm>
                <a:off x="5407092" y="466420"/>
                <a:ext cx="2386860" cy="5222431"/>
                <a:chOff x="4180249" y="951812"/>
                <a:chExt cx="2386860" cy="5222431"/>
              </a:xfrm>
            </p:grpSpPr>
            <p:grpSp>
              <p:nvGrpSpPr>
                <p:cNvPr id="769" name="Group 768">
                  <a:extLst>
                    <a:ext uri="{FF2B5EF4-FFF2-40B4-BE49-F238E27FC236}">
                      <a16:creationId xmlns:a16="http://schemas.microsoft.com/office/drawing/2014/main" id="{78FA7235-EF19-0B45-BC6D-E1B30083AC4A}"/>
                    </a:ext>
                  </a:extLst>
                </p:cNvPr>
                <p:cNvGrpSpPr/>
                <p:nvPr/>
              </p:nvGrpSpPr>
              <p:grpSpPr>
                <a:xfrm rot="5048332" flipH="1">
                  <a:off x="4492492" y="1481971"/>
                  <a:ext cx="1964500" cy="1789707"/>
                  <a:chOff x="8358582" y="2140669"/>
                  <a:chExt cx="1964500" cy="1789707"/>
                </a:xfrm>
              </p:grpSpPr>
              <p:grpSp>
                <p:nvGrpSpPr>
                  <p:cNvPr id="845" name="Group 844">
                    <a:extLst>
                      <a:ext uri="{FF2B5EF4-FFF2-40B4-BE49-F238E27FC236}">
                        <a16:creationId xmlns:a16="http://schemas.microsoft.com/office/drawing/2014/main" id="{390081AC-8FA3-8C4A-B805-003F6302A099}"/>
                      </a:ext>
                    </a:extLst>
                  </p:cNvPr>
                  <p:cNvGrpSpPr/>
                  <p:nvPr/>
                </p:nvGrpSpPr>
                <p:grpSpPr>
                  <a:xfrm rot="3644139">
                    <a:off x="8461617" y="2699096"/>
                    <a:ext cx="1128245" cy="1334316"/>
                    <a:chOff x="9366160" y="1720600"/>
                    <a:chExt cx="1128245" cy="1334316"/>
                  </a:xfrm>
                </p:grpSpPr>
                <p:sp>
                  <p:nvSpPr>
                    <p:cNvPr id="849" name="Freeform 848">
                      <a:extLst>
                        <a:ext uri="{FF2B5EF4-FFF2-40B4-BE49-F238E27FC236}">
                          <a16:creationId xmlns:a16="http://schemas.microsoft.com/office/drawing/2014/main" id="{83A1A520-21AC-9649-8B65-65A59A63EB7C}"/>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Freeform 849">
                      <a:extLst>
                        <a:ext uri="{FF2B5EF4-FFF2-40B4-BE49-F238E27FC236}">
                          <a16:creationId xmlns:a16="http://schemas.microsoft.com/office/drawing/2014/main" id="{3C2E1252-E08C-7D4B-BE37-3EB7042DD3FB}"/>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6" name="Group 845">
                    <a:extLst>
                      <a:ext uri="{FF2B5EF4-FFF2-40B4-BE49-F238E27FC236}">
                        <a16:creationId xmlns:a16="http://schemas.microsoft.com/office/drawing/2014/main" id="{C887CFE6-38A6-B44D-AA48-A9894EF0C670}"/>
                      </a:ext>
                    </a:extLst>
                  </p:cNvPr>
                  <p:cNvGrpSpPr/>
                  <p:nvPr/>
                </p:nvGrpSpPr>
                <p:grpSpPr>
                  <a:xfrm rot="14496087">
                    <a:off x="9091801" y="2037634"/>
                    <a:ext cx="1128245" cy="1334316"/>
                    <a:chOff x="9366160" y="1720600"/>
                    <a:chExt cx="1128245" cy="1334316"/>
                  </a:xfrm>
                </p:grpSpPr>
                <p:sp>
                  <p:nvSpPr>
                    <p:cNvPr id="847" name="Freeform 846">
                      <a:extLst>
                        <a:ext uri="{FF2B5EF4-FFF2-40B4-BE49-F238E27FC236}">
                          <a16:creationId xmlns:a16="http://schemas.microsoft.com/office/drawing/2014/main" id="{5854F3B7-88F3-EF45-BEBF-15553A8D8EF6}"/>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Freeform 847">
                      <a:extLst>
                        <a:ext uri="{FF2B5EF4-FFF2-40B4-BE49-F238E27FC236}">
                          <a16:creationId xmlns:a16="http://schemas.microsoft.com/office/drawing/2014/main" id="{7234A592-537C-044C-B7C1-FD40F75F5D5C}"/>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0" name="Freeform 769">
                  <a:extLst>
                    <a:ext uri="{FF2B5EF4-FFF2-40B4-BE49-F238E27FC236}">
                      <a16:creationId xmlns:a16="http://schemas.microsoft.com/office/drawing/2014/main" id="{430E2F0B-3985-3741-B5C7-B58B6862B83A}"/>
                    </a:ext>
                  </a:extLst>
                </p:cNvPr>
                <p:cNvSpPr/>
                <p:nvPr/>
              </p:nvSpPr>
              <p:spPr>
                <a:xfrm rot="5400000" flipH="1">
                  <a:off x="4722477" y="4693629"/>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Freeform 770">
                  <a:extLst>
                    <a:ext uri="{FF2B5EF4-FFF2-40B4-BE49-F238E27FC236}">
                      <a16:creationId xmlns:a16="http://schemas.microsoft.com/office/drawing/2014/main" id="{96421D76-6489-4C41-9116-41AEA0D5AA38}"/>
                    </a:ext>
                  </a:extLst>
                </p:cNvPr>
                <p:cNvSpPr/>
                <p:nvPr/>
              </p:nvSpPr>
              <p:spPr>
                <a:xfrm rot="2547431" flipH="1">
                  <a:off x="4919149" y="3579512"/>
                  <a:ext cx="1216343" cy="1475885"/>
                </a:xfrm>
                <a:custGeom>
                  <a:avLst/>
                  <a:gdLst>
                    <a:gd name="connsiteX0" fmla="*/ 824449 w 1216343"/>
                    <a:gd name="connsiteY0" fmla="*/ 0 h 1475885"/>
                    <a:gd name="connsiteX1" fmla="*/ 832711 w 1216343"/>
                    <a:gd name="connsiteY1" fmla="*/ 935 h 1475885"/>
                    <a:gd name="connsiteX2" fmla="*/ 841252 w 1216343"/>
                    <a:gd name="connsiteY2" fmla="*/ 0 h 1475885"/>
                    <a:gd name="connsiteX3" fmla="*/ 1216343 w 1216343"/>
                    <a:gd name="connsiteY3" fmla="*/ 407321 h 1475885"/>
                    <a:gd name="connsiteX4" fmla="*/ 1050969 w 1216343"/>
                    <a:gd name="connsiteY4" fmla="*/ 745078 h 1475885"/>
                    <a:gd name="connsiteX5" fmla="*/ 1043270 w 1216343"/>
                    <a:gd name="connsiteY5" fmla="*/ 749616 h 1475885"/>
                    <a:gd name="connsiteX6" fmla="*/ 1040508 w 1216343"/>
                    <a:gd name="connsiteY6" fmla="*/ 752771 h 1475885"/>
                    <a:gd name="connsiteX7" fmla="*/ 976571 w 1216343"/>
                    <a:gd name="connsiteY7" fmla="*/ 790008 h 1475885"/>
                    <a:gd name="connsiteX8" fmla="*/ 944018 w 1216343"/>
                    <a:gd name="connsiteY8" fmla="*/ 797207 h 1475885"/>
                    <a:gd name="connsiteX9" fmla="*/ 916846 w 1216343"/>
                    <a:gd name="connsiteY9" fmla="*/ 806367 h 1475885"/>
                    <a:gd name="connsiteX10" fmla="*/ 850870 w 1216343"/>
                    <a:gd name="connsiteY10" fmla="*/ 813589 h 1475885"/>
                    <a:gd name="connsiteX11" fmla="*/ 754430 w 1216343"/>
                    <a:gd name="connsiteY11" fmla="*/ 900381 h 1475885"/>
                    <a:gd name="connsiteX12" fmla="*/ 696016 w 1216343"/>
                    <a:gd name="connsiteY12" fmla="*/ 993559 h 1475885"/>
                    <a:gd name="connsiteX13" fmla="*/ 317022 w 1216343"/>
                    <a:gd name="connsiteY13" fmla="*/ 1432333 h 1475885"/>
                    <a:gd name="connsiteX14" fmla="*/ 286928 w 1216343"/>
                    <a:gd name="connsiteY14" fmla="*/ 1446151 h 1475885"/>
                    <a:gd name="connsiteX15" fmla="*/ 285660 w 1216343"/>
                    <a:gd name="connsiteY15" fmla="*/ 1447390 h 1475885"/>
                    <a:gd name="connsiteX16" fmla="*/ 235066 w 1216343"/>
                    <a:gd name="connsiteY16" fmla="*/ 1468952 h 1475885"/>
                    <a:gd name="connsiteX17" fmla="*/ 157395 w 1216343"/>
                    <a:gd name="connsiteY17" fmla="*/ 1471885 h 1475885"/>
                    <a:gd name="connsiteX18" fmla="*/ 154480 w 1216343"/>
                    <a:gd name="connsiteY18" fmla="*/ 1469606 h 1475885"/>
                    <a:gd name="connsiteX19" fmla="*/ 142341 w 1216343"/>
                    <a:gd name="connsiteY19" fmla="*/ 1470425 h 1475885"/>
                    <a:gd name="connsiteX20" fmla="*/ 378 w 1216343"/>
                    <a:gd name="connsiteY20" fmla="*/ 1334918 h 1475885"/>
                    <a:gd name="connsiteX21" fmla="*/ 32034 w 1216343"/>
                    <a:gd name="connsiteY21" fmla="*/ 1254567 h 1475885"/>
                    <a:gd name="connsiteX22" fmla="*/ 40907 w 1216343"/>
                    <a:gd name="connsiteY22" fmla="*/ 1249931 h 1475885"/>
                    <a:gd name="connsiteX23" fmla="*/ 461029 w 1216343"/>
                    <a:gd name="connsiteY23" fmla="*/ 334534 h 1475885"/>
                    <a:gd name="connsiteX24" fmla="*/ 467022 w 1216343"/>
                    <a:gd name="connsiteY24" fmla="*/ 303070 h 1475885"/>
                    <a:gd name="connsiteX25" fmla="*/ 502463 w 1216343"/>
                    <a:gd name="connsiteY25" fmla="*/ 235118 h 1475885"/>
                    <a:gd name="connsiteX26" fmla="*/ 530221 w 1216343"/>
                    <a:gd name="connsiteY26" fmla="*/ 179584 h 1475885"/>
                    <a:gd name="connsiteX27" fmla="*/ 534280 w 1216343"/>
                    <a:gd name="connsiteY27" fmla="*/ 174241 h 1475885"/>
                    <a:gd name="connsiteX28" fmla="*/ 534972 w 1216343"/>
                    <a:gd name="connsiteY28" fmla="*/ 172810 h 1475885"/>
                    <a:gd name="connsiteX29" fmla="*/ 561486 w 1216343"/>
                    <a:gd name="connsiteY29" fmla="*/ 138434 h 1475885"/>
                    <a:gd name="connsiteX30" fmla="*/ 576023 w 1216343"/>
                    <a:gd name="connsiteY30" fmla="*/ 119302 h 1475885"/>
                    <a:gd name="connsiteX31" fmla="*/ 576735 w 1216343"/>
                    <a:gd name="connsiteY31" fmla="*/ 118663 h 1475885"/>
                    <a:gd name="connsiteX32" fmla="*/ 589724 w 1216343"/>
                    <a:gd name="connsiteY32" fmla="*/ 101823 h 1475885"/>
                    <a:gd name="connsiteX33" fmla="*/ 737204 w 1216343"/>
                    <a:gd name="connsiteY33" fmla="*/ 12340 h 1475885"/>
                    <a:gd name="connsiteX34" fmla="*/ 765454 w 1216343"/>
                    <a:gd name="connsiteY34" fmla="*/ 8344 h 1475885"/>
                    <a:gd name="connsiteX35" fmla="*/ 765658 w 1216343"/>
                    <a:gd name="connsiteY35" fmla="*/ 8275 h 1475885"/>
                    <a:gd name="connsiteX36" fmla="*/ 766910 w 1216343"/>
                    <a:gd name="connsiteY36" fmla="*/ 8138 h 14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343" h="1475885">
                      <a:moveTo>
                        <a:pt x="824449" y="0"/>
                      </a:moveTo>
                      <a:lnTo>
                        <a:pt x="832711" y="935"/>
                      </a:lnTo>
                      <a:lnTo>
                        <a:pt x="841252" y="0"/>
                      </a:lnTo>
                      <a:cubicBezTo>
                        <a:pt x="1048409" y="0"/>
                        <a:pt x="1216343" y="182364"/>
                        <a:pt x="1216343" y="407321"/>
                      </a:cubicBezTo>
                      <a:cubicBezTo>
                        <a:pt x="1216343" y="547919"/>
                        <a:pt x="1150744" y="671880"/>
                        <a:pt x="1050969" y="745078"/>
                      </a:cubicBezTo>
                      <a:lnTo>
                        <a:pt x="1043270" y="749616"/>
                      </a:lnTo>
                      <a:lnTo>
                        <a:pt x="1040508" y="752771"/>
                      </a:lnTo>
                      <a:cubicBezTo>
                        <a:pt x="1021715" y="768249"/>
                        <a:pt x="1000256" y="780807"/>
                        <a:pt x="976571" y="790008"/>
                      </a:cubicBezTo>
                      <a:lnTo>
                        <a:pt x="944018" y="797207"/>
                      </a:lnTo>
                      <a:lnTo>
                        <a:pt x="916846" y="806367"/>
                      </a:lnTo>
                      <a:lnTo>
                        <a:pt x="850870" y="813589"/>
                      </a:lnTo>
                      <a:lnTo>
                        <a:pt x="754430" y="900381"/>
                      </a:lnTo>
                      <a:lnTo>
                        <a:pt x="696016" y="993559"/>
                      </a:lnTo>
                      <a:cubicBezTo>
                        <a:pt x="551921" y="1209572"/>
                        <a:pt x="404184" y="1377696"/>
                        <a:pt x="317022" y="1432333"/>
                      </a:cubicBezTo>
                      <a:lnTo>
                        <a:pt x="286928" y="1446151"/>
                      </a:lnTo>
                      <a:lnTo>
                        <a:pt x="285660" y="1447390"/>
                      </a:lnTo>
                      <a:cubicBezTo>
                        <a:pt x="273967" y="1455596"/>
                        <a:pt x="256178" y="1463431"/>
                        <a:pt x="235066" y="1468952"/>
                      </a:cubicBezTo>
                      <a:cubicBezTo>
                        <a:pt x="203397" y="1477232"/>
                        <a:pt x="173247" y="1477951"/>
                        <a:pt x="157395" y="1471885"/>
                      </a:cubicBezTo>
                      <a:lnTo>
                        <a:pt x="154480" y="1469606"/>
                      </a:lnTo>
                      <a:lnTo>
                        <a:pt x="142341" y="1470425"/>
                      </a:lnTo>
                      <a:cubicBezTo>
                        <a:pt x="69418" y="1461884"/>
                        <a:pt x="5859" y="1401216"/>
                        <a:pt x="378" y="1334918"/>
                      </a:cubicBezTo>
                      <a:cubicBezTo>
                        <a:pt x="-2362" y="1301772"/>
                        <a:pt x="9934" y="1273491"/>
                        <a:pt x="32034" y="1254567"/>
                      </a:cubicBezTo>
                      <a:lnTo>
                        <a:pt x="40907" y="1249931"/>
                      </a:lnTo>
                      <a:lnTo>
                        <a:pt x="461029" y="334534"/>
                      </a:lnTo>
                      <a:lnTo>
                        <a:pt x="467022" y="303070"/>
                      </a:lnTo>
                      <a:lnTo>
                        <a:pt x="502463" y="235118"/>
                      </a:lnTo>
                      <a:lnTo>
                        <a:pt x="530221" y="179584"/>
                      </a:lnTo>
                      <a:lnTo>
                        <a:pt x="534280" y="174241"/>
                      </a:lnTo>
                      <a:lnTo>
                        <a:pt x="534972" y="172810"/>
                      </a:lnTo>
                      <a:lnTo>
                        <a:pt x="561486" y="138434"/>
                      </a:lnTo>
                      <a:lnTo>
                        <a:pt x="576023" y="119302"/>
                      </a:lnTo>
                      <a:lnTo>
                        <a:pt x="576735" y="118663"/>
                      </a:lnTo>
                      <a:lnTo>
                        <a:pt x="589724" y="101823"/>
                      </a:lnTo>
                      <a:cubicBezTo>
                        <a:pt x="631054" y="59647"/>
                        <a:pt x="681433" y="28451"/>
                        <a:pt x="737204" y="12340"/>
                      </a:cubicBezTo>
                      <a:lnTo>
                        <a:pt x="765454" y="8344"/>
                      </a:lnTo>
                      <a:lnTo>
                        <a:pt x="765658" y="8275"/>
                      </a:lnTo>
                      <a:lnTo>
                        <a:pt x="766910" y="8138"/>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Freeform 771">
                  <a:extLst>
                    <a:ext uri="{FF2B5EF4-FFF2-40B4-BE49-F238E27FC236}">
                      <a16:creationId xmlns:a16="http://schemas.microsoft.com/office/drawing/2014/main" id="{930F12F9-FEF8-FA4E-87E2-2F22D72A5562}"/>
                    </a:ext>
                  </a:extLst>
                </p:cNvPr>
                <p:cNvSpPr/>
                <p:nvPr/>
              </p:nvSpPr>
              <p:spPr>
                <a:xfrm rot="655099" flipH="1">
                  <a:off x="5218213" y="3547806"/>
                  <a:ext cx="1216343" cy="1543750"/>
                </a:xfrm>
                <a:custGeom>
                  <a:avLst/>
                  <a:gdLst>
                    <a:gd name="connsiteX0" fmla="*/ 598088 w 1216343"/>
                    <a:gd name="connsiteY0" fmla="*/ 0 h 1543750"/>
                    <a:gd name="connsiteX1" fmla="*/ 1143512 w 1216343"/>
                    <a:gd name="connsiteY1" fmla="*/ 0 h 1543750"/>
                    <a:gd name="connsiteX2" fmla="*/ 1143512 w 1216343"/>
                    <a:gd name="connsiteY2" fmla="*/ 161806 h 1543750"/>
                    <a:gd name="connsiteX3" fmla="*/ 1112789 w 1216343"/>
                    <a:gd name="connsiteY3" fmla="*/ 161806 h 1543750"/>
                    <a:gd name="connsiteX4" fmla="*/ 1112789 w 1216343"/>
                    <a:gd name="connsiteY4" fmla="*/ 177873 h 1543750"/>
                    <a:gd name="connsiteX5" fmla="*/ 1096111 w 1216343"/>
                    <a:gd name="connsiteY5" fmla="*/ 177874 h 1543750"/>
                    <a:gd name="connsiteX6" fmla="*/ 1106482 w 1216343"/>
                    <a:gd name="connsiteY6" fmla="*/ 187166 h 1543750"/>
                    <a:gd name="connsiteX7" fmla="*/ 1216343 w 1216343"/>
                    <a:gd name="connsiteY7" fmla="*/ 475185 h 1543750"/>
                    <a:gd name="connsiteX8" fmla="*/ 1050969 w 1216343"/>
                    <a:gd name="connsiteY8" fmla="*/ 812943 h 1543750"/>
                    <a:gd name="connsiteX9" fmla="*/ 1043271 w 1216343"/>
                    <a:gd name="connsiteY9" fmla="*/ 817480 h 1543750"/>
                    <a:gd name="connsiteX10" fmla="*/ 1040509 w 1216343"/>
                    <a:gd name="connsiteY10" fmla="*/ 820636 h 1543750"/>
                    <a:gd name="connsiteX11" fmla="*/ 976572 w 1216343"/>
                    <a:gd name="connsiteY11" fmla="*/ 857872 h 1543750"/>
                    <a:gd name="connsiteX12" fmla="*/ 944018 w 1216343"/>
                    <a:gd name="connsiteY12" fmla="*/ 865071 h 1543750"/>
                    <a:gd name="connsiteX13" fmla="*/ 916847 w 1216343"/>
                    <a:gd name="connsiteY13" fmla="*/ 874231 h 1543750"/>
                    <a:gd name="connsiteX14" fmla="*/ 850870 w 1216343"/>
                    <a:gd name="connsiteY14" fmla="*/ 881454 h 1543750"/>
                    <a:gd name="connsiteX15" fmla="*/ 754431 w 1216343"/>
                    <a:gd name="connsiteY15" fmla="*/ 968245 h 1543750"/>
                    <a:gd name="connsiteX16" fmla="*/ 696017 w 1216343"/>
                    <a:gd name="connsiteY16" fmla="*/ 1061424 h 1543750"/>
                    <a:gd name="connsiteX17" fmla="*/ 317022 w 1216343"/>
                    <a:gd name="connsiteY17" fmla="*/ 1500197 h 1543750"/>
                    <a:gd name="connsiteX18" fmla="*/ 286928 w 1216343"/>
                    <a:gd name="connsiteY18" fmla="*/ 1514015 h 1543750"/>
                    <a:gd name="connsiteX19" fmla="*/ 285661 w 1216343"/>
                    <a:gd name="connsiteY19" fmla="*/ 1515254 h 1543750"/>
                    <a:gd name="connsiteX20" fmla="*/ 235067 w 1216343"/>
                    <a:gd name="connsiteY20" fmla="*/ 1536817 h 1543750"/>
                    <a:gd name="connsiteX21" fmla="*/ 157395 w 1216343"/>
                    <a:gd name="connsiteY21" fmla="*/ 1539749 h 1543750"/>
                    <a:gd name="connsiteX22" fmla="*/ 154480 w 1216343"/>
                    <a:gd name="connsiteY22" fmla="*/ 1537470 h 1543750"/>
                    <a:gd name="connsiteX23" fmla="*/ 142342 w 1216343"/>
                    <a:gd name="connsiteY23" fmla="*/ 1538289 h 1543750"/>
                    <a:gd name="connsiteX24" fmla="*/ 378 w 1216343"/>
                    <a:gd name="connsiteY24" fmla="*/ 1402783 h 1543750"/>
                    <a:gd name="connsiteX25" fmla="*/ 32035 w 1216343"/>
                    <a:gd name="connsiteY25" fmla="*/ 1322431 h 1543750"/>
                    <a:gd name="connsiteX26" fmla="*/ 40907 w 1216343"/>
                    <a:gd name="connsiteY26" fmla="*/ 1317796 h 1543750"/>
                    <a:gd name="connsiteX27" fmla="*/ 461029 w 1216343"/>
                    <a:gd name="connsiteY27" fmla="*/ 402398 h 1543750"/>
                    <a:gd name="connsiteX28" fmla="*/ 467023 w 1216343"/>
                    <a:gd name="connsiteY28" fmla="*/ 370934 h 1543750"/>
                    <a:gd name="connsiteX29" fmla="*/ 502463 w 1216343"/>
                    <a:gd name="connsiteY29" fmla="*/ 302983 h 1543750"/>
                    <a:gd name="connsiteX30" fmla="*/ 530222 w 1216343"/>
                    <a:gd name="connsiteY30" fmla="*/ 247448 h 1543750"/>
                    <a:gd name="connsiteX31" fmla="*/ 534280 w 1216343"/>
                    <a:gd name="connsiteY31" fmla="*/ 242105 h 1543750"/>
                    <a:gd name="connsiteX32" fmla="*/ 534973 w 1216343"/>
                    <a:gd name="connsiteY32" fmla="*/ 240674 h 1543750"/>
                    <a:gd name="connsiteX33" fmla="*/ 561486 w 1216343"/>
                    <a:gd name="connsiteY33" fmla="*/ 206299 h 1543750"/>
                    <a:gd name="connsiteX34" fmla="*/ 576023 w 1216343"/>
                    <a:gd name="connsiteY34" fmla="*/ 187166 h 1543750"/>
                    <a:gd name="connsiteX35" fmla="*/ 576736 w 1216343"/>
                    <a:gd name="connsiteY35" fmla="*/ 186527 h 1543750"/>
                    <a:gd name="connsiteX36" fmla="*/ 589724 w 1216343"/>
                    <a:gd name="connsiteY36" fmla="*/ 169688 h 1543750"/>
                    <a:gd name="connsiteX37" fmla="*/ 598108 w 1216343"/>
                    <a:gd name="connsiteY37" fmla="*/ 162998 h 1543750"/>
                    <a:gd name="connsiteX38" fmla="*/ 598108 w 1216343"/>
                    <a:gd name="connsiteY38" fmla="*/ 161806 h 1543750"/>
                    <a:gd name="connsiteX39" fmla="*/ 598088 w 1216343"/>
                    <a:gd name="connsiteY39" fmla="*/ 161806 h 15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6343" h="1543750">
                      <a:moveTo>
                        <a:pt x="598088" y="0"/>
                      </a:moveTo>
                      <a:lnTo>
                        <a:pt x="1143512" y="0"/>
                      </a:lnTo>
                      <a:lnTo>
                        <a:pt x="1143512" y="161806"/>
                      </a:lnTo>
                      <a:lnTo>
                        <a:pt x="1112789" y="161806"/>
                      </a:lnTo>
                      <a:lnTo>
                        <a:pt x="1112789" y="177873"/>
                      </a:lnTo>
                      <a:lnTo>
                        <a:pt x="1096111" y="177874"/>
                      </a:lnTo>
                      <a:lnTo>
                        <a:pt x="1106482" y="187166"/>
                      </a:lnTo>
                      <a:cubicBezTo>
                        <a:pt x="1174361" y="260876"/>
                        <a:pt x="1216344" y="362707"/>
                        <a:pt x="1216343" y="475185"/>
                      </a:cubicBezTo>
                      <a:cubicBezTo>
                        <a:pt x="1216344" y="615783"/>
                        <a:pt x="1150745" y="739744"/>
                        <a:pt x="1050969" y="812943"/>
                      </a:cubicBezTo>
                      <a:lnTo>
                        <a:pt x="1043271" y="817480"/>
                      </a:lnTo>
                      <a:lnTo>
                        <a:pt x="1040509" y="820636"/>
                      </a:lnTo>
                      <a:cubicBezTo>
                        <a:pt x="1021716" y="836113"/>
                        <a:pt x="1000257" y="848671"/>
                        <a:pt x="976572" y="857872"/>
                      </a:cubicBezTo>
                      <a:lnTo>
                        <a:pt x="944018" y="865071"/>
                      </a:lnTo>
                      <a:lnTo>
                        <a:pt x="916847" y="874231"/>
                      </a:lnTo>
                      <a:lnTo>
                        <a:pt x="850870" y="881454"/>
                      </a:lnTo>
                      <a:lnTo>
                        <a:pt x="754431" y="968245"/>
                      </a:lnTo>
                      <a:lnTo>
                        <a:pt x="696017" y="1061424"/>
                      </a:lnTo>
                      <a:cubicBezTo>
                        <a:pt x="551921" y="1277437"/>
                        <a:pt x="404184" y="1445560"/>
                        <a:pt x="317022" y="1500197"/>
                      </a:cubicBezTo>
                      <a:lnTo>
                        <a:pt x="286928" y="1514015"/>
                      </a:lnTo>
                      <a:lnTo>
                        <a:pt x="285661" y="1515254"/>
                      </a:lnTo>
                      <a:cubicBezTo>
                        <a:pt x="273967" y="1523461"/>
                        <a:pt x="256179" y="1531296"/>
                        <a:pt x="235067" y="1536817"/>
                      </a:cubicBezTo>
                      <a:cubicBezTo>
                        <a:pt x="203397" y="1545097"/>
                        <a:pt x="173247" y="1545815"/>
                        <a:pt x="157395" y="1539749"/>
                      </a:cubicBezTo>
                      <a:lnTo>
                        <a:pt x="154480" y="1537470"/>
                      </a:lnTo>
                      <a:lnTo>
                        <a:pt x="142342" y="1538289"/>
                      </a:lnTo>
                      <a:cubicBezTo>
                        <a:pt x="69418" y="1529748"/>
                        <a:pt x="5859" y="1469081"/>
                        <a:pt x="378" y="1402783"/>
                      </a:cubicBezTo>
                      <a:cubicBezTo>
                        <a:pt x="-2362" y="1369637"/>
                        <a:pt x="9934" y="1341356"/>
                        <a:pt x="32035" y="1322431"/>
                      </a:cubicBezTo>
                      <a:lnTo>
                        <a:pt x="40907" y="1317796"/>
                      </a:lnTo>
                      <a:lnTo>
                        <a:pt x="461029" y="402398"/>
                      </a:lnTo>
                      <a:lnTo>
                        <a:pt x="467023" y="370934"/>
                      </a:lnTo>
                      <a:lnTo>
                        <a:pt x="502463" y="302983"/>
                      </a:lnTo>
                      <a:lnTo>
                        <a:pt x="530222" y="247448"/>
                      </a:lnTo>
                      <a:lnTo>
                        <a:pt x="534280" y="242105"/>
                      </a:lnTo>
                      <a:lnTo>
                        <a:pt x="534973" y="240674"/>
                      </a:lnTo>
                      <a:lnTo>
                        <a:pt x="561486" y="206299"/>
                      </a:lnTo>
                      <a:lnTo>
                        <a:pt x="576023" y="187166"/>
                      </a:lnTo>
                      <a:lnTo>
                        <a:pt x="576736" y="186527"/>
                      </a:lnTo>
                      <a:lnTo>
                        <a:pt x="589724" y="169688"/>
                      </a:lnTo>
                      <a:lnTo>
                        <a:pt x="598108" y="162998"/>
                      </a:lnTo>
                      <a:lnTo>
                        <a:pt x="598108" y="161806"/>
                      </a:lnTo>
                      <a:lnTo>
                        <a:pt x="598088" y="161806"/>
                      </a:ln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3" name="Group 772">
                  <a:extLst>
                    <a:ext uri="{FF2B5EF4-FFF2-40B4-BE49-F238E27FC236}">
                      <a16:creationId xmlns:a16="http://schemas.microsoft.com/office/drawing/2014/main" id="{4636DD6D-52FA-0442-B2A8-D32234B1614D}"/>
                    </a:ext>
                  </a:extLst>
                </p:cNvPr>
                <p:cNvGrpSpPr/>
                <p:nvPr/>
              </p:nvGrpSpPr>
              <p:grpSpPr>
                <a:xfrm flipH="1">
                  <a:off x="4180249" y="951812"/>
                  <a:ext cx="1884751" cy="2612329"/>
                  <a:chOff x="6034425" y="644672"/>
                  <a:chExt cx="1884751" cy="2612329"/>
                </a:xfrm>
              </p:grpSpPr>
              <p:grpSp>
                <p:nvGrpSpPr>
                  <p:cNvPr id="818" name="Group 817">
                    <a:extLst>
                      <a:ext uri="{FF2B5EF4-FFF2-40B4-BE49-F238E27FC236}">
                        <a16:creationId xmlns:a16="http://schemas.microsoft.com/office/drawing/2014/main" id="{CA6F9A87-5000-AD40-863E-7611415BD2F8}"/>
                      </a:ext>
                    </a:extLst>
                  </p:cNvPr>
                  <p:cNvGrpSpPr/>
                  <p:nvPr/>
                </p:nvGrpSpPr>
                <p:grpSpPr>
                  <a:xfrm>
                    <a:off x="6196998" y="644672"/>
                    <a:ext cx="1722178" cy="1086334"/>
                    <a:chOff x="3612837" y="1421659"/>
                    <a:chExt cx="2817966" cy="1724497"/>
                  </a:xfrm>
                </p:grpSpPr>
                <p:sp>
                  <p:nvSpPr>
                    <p:cNvPr id="827" name="Oval 826">
                      <a:extLst>
                        <a:ext uri="{FF2B5EF4-FFF2-40B4-BE49-F238E27FC236}">
                          <a16:creationId xmlns:a16="http://schemas.microsoft.com/office/drawing/2014/main" id="{C5025BAD-4EAE-1D48-BF7A-AFFB8BEA8FAE}"/>
                        </a:ext>
                      </a:extLst>
                    </p:cNvPr>
                    <p:cNvSpPr/>
                    <p:nvPr/>
                  </p:nvSpPr>
                  <p:spPr>
                    <a:xfrm>
                      <a:off x="3620586" y="1495586"/>
                      <a:ext cx="1265255" cy="1146874"/>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Freeform 827">
                      <a:extLst>
                        <a:ext uri="{FF2B5EF4-FFF2-40B4-BE49-F238E27FC236}">
                          <a16:creationId xmlns:a16="http://schemas.microsoft.com/office/drawing/2014/main" id="{F82C4506-4899-B54F-A3BD-C32B75FB3EFE}"/>
                        </a:ext>
                      </a:extLst>
                    </p:cNvPr>
                    <p:cNvSpPr/>
                    <p:nvPr/>
                  </p:nvSpPr>
                  <p:spPr>
                    <a:xfrm>
                      <a:off x="3612837" y="1770678"/>
                      <a:ext cx="1044404" cy="1375478"/>
                    </a:xfrm>
                    <a:custGeom>
                      <a:avLst/>
                      <a:gdLst>
                        <a:gd name="connsiteX0" fmla="*/ 580320 w 1160640"/>
                        <a:gd name="connsiteY0" fmla="*/ 0 h 1733208"/>
                        <a:gd name="connsiteX1" fmla="*/ 1148850 w 1160640"/>
                        <a:gd name="connsiteY1" fmla="*/ 349590 h 1733208"/>
                        <a:gd name="connsiteX2" fmla="*/ 1155972 w 1160640"/>
                        <a:gd name="connsiteY2" fmla="*/ 402894 h 1733208"/>
                        <a:gd name="connsiteX3" fmla="*/ 1160639 w 1160640"/>
                        <a:gd name="connsiteY3" fmla="*/ 402894 h 1733208"/>
                        <a:gd name="connsiteX4" fmla="*/ 1160639 w 1160640"/>
                        <a:gd name="connsiteY4" fmla="*/ 437821 h 1733208"/>
                        <a:gd name="connsiteX5" fmla="*/ 1160640 w 1160640"/>
                        <a:gd name="connsiteY5" fmla="*/ 437828 h 1733208"/>
                        <a:gd name="connsiteX6" fmla="*/ 1160639 w 1160640"/>
                        <a:gd name="connsiteY6" fmla="*/ 437836 h 1733208"/>
                        <a:gd name="connsiteX7" fmla="*/ 1160639 w 1160640"/>
                        <a:gd name="connsiteY7" fmla="*/ 1282488 h 1733208"/>
                        <a:gd name="connsiteX8" fmla="*/ 1158918 w 1160640"/>
                        <a:gd name="connsiteY8" fmla="*/ 1282488 h 1733208"/>
                        <a:gd name="connsiteX9" fmla="*/ 1160640 w 1160640"/>
                        <a:gd name="connsiteY9" fmla="*/ 1295380 h 1733208"/>
                        <a:gd name="connsiteX10" fmla="*/ 580320 w 1160640"/>
                        <a:gd name="connsiteY10" fmla="*/ 1733208 h 1733208"/>
                        <a:gd name="connsiteX11" fmla="*/ 0 w 1160640"/>
                        <a:gd name="connsiteY11" fmla="*/ 1295380 h 1733208"/>
                        <a:gd name="connsiteX12" fmla="*/ 1723 w 1160640"/>
                        <a:gd name="connsiteY12" fmla="*/ 1282488 h 1733208"/>
                        <a:gd name="connsiteX13" fmla="*/ 0 w 1160640"/>
                        <a:gd name="connsiteY13" fmla="*/ 1282488 h 1733208"/>
                        <a:gd name="connsiteX14" fmla="*/ 0 w 1160640"/>
                        <a:gd name="connsiteY14" fmla="*/ 437828 h 1733208"/>
                        <a:gd name="connsiteX15" fmla="*/ 0 w 1160640"/>
                        <a:gd name="connsiteY15" fmla="*/ 402894 h 1733208"/>
                        <a:gd name="connsiteX16" fmla="*/ 4668 w 1160640"/>
                        <a:gd name="connsiteY16" fmla="*/ 402894 h 1733208"/>
                        <a:gd name="connsiteX17" fmla="*/ 11790 w 1160640"/>
                        <a:gd name="connsiteY17" fmla="*/ 349590 h 1733208"/>
                        <a:gd name="connsiteX18" fmla="*/ 580320 w 1160640"/>
                        <a:gd name="connsiteY18" fmla="*/ 0 h 173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640" h="1733208">
                          <a:moveTo>
                            <a:pt x="580320" y="0"/>
                          </a:moveTo>
                          <a:cubicBezTo>
                            <a:pt x="860759" y="0"/>
                            <a:pt x="1094737" y="150079"/>
                            <a:pt x="1148850" y="349590"/>
                          </a:cubicBezTo>
                          <a:lnTo>
                            <a:pt x="1155972" y="402894"/>
                          </a:lnTo>
                          <a:lnTo>
                            <a:pt x="1160639" y="402894"/>
                          </a:lnTo>
                          <a:lnTo>
                            <a:pt x="1160639" y="437821"/>
                          </a:lnTo>
                          <a:lnTo>
                            <a:pt x="1160640" y="437828"/>
                          </a:lnTo>
                          <a:lnTo>
                            <a:pt x="1160639" y="437836"/>
                          </a:lnTo>
                          <a:lnTo>
                            <a:pt x="1160639" y="1282488"/>
                          </a:lnTo>
                          <a:lnTo>
                            <a:pt x="1158918" y="1282488"/>
                          </a:lnTo>
                          <a:lnTo>
                            <a:pt x="1160640" y="1295380"/>
                          </a:lnTo>
                          <a:cubicBezTo>
                            <a:pt x="1160640" y="1537186"/>
                            <a:pt x="900822" y="1733208"/>
                            <a:pt x="580320" y="1733208"/>
                          </a:cubicBezTo>
                          <a:cubicBezTo>
                            <a:pt x="259818" y="1733208"/>
                            <a:pt x="0" y="1537186"/>
                            <a:pt x="0" y="1295380"/>
                          </a:cubicBezTo>
                          <a:lnTo>
                            <a:pt x="1723" y="1282488"/>
                          </a:lnTo>
                          <a:lnTo>
                            <a:pt x="0" y="1282488"/>
                          </a:lnTo>
                          <a:lnTo>
                            <a:pt x="0" y="437828"/>
                          </a:lnTo>
                          <a:lnTo>
                            <a:pt x="0" y="402894"/>
                          </a:lnTo>
                          <a:lnTo>
                            <a:pt x="4668" y="402894"/>
                          </a:lnTo>
                          <a:lnTo>
                            <a:pt x="11790" y="349590"/>
                          </a:lnTo>
                          <a:cubicBezTo>
                            <a:pt x="65903" y="150079"/>
                            <a:pt x="299881" y="0"/>
                            <a:pt x="580320"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82F74B0B-9C1D-D54B-B48E-BFEA21206919}"/>
                        </a:ext>
                      </a:extLst>
                    </p:cNvPr>
                    <p:cNvSpPr/>
                    <p:nvPr/>
                  </p:nvSpPr>
                  <p:spPr>
                    <a:xfrm rot="2239670">
                      <a:off x="4184735" y="1680499"/>
                      <a:ext cx="702498" cy="359713"/>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38349C53-AB0B-1B47-BC76-CE1B3304786A}"/>
                        </a:ext>
                      </a:extLst>
                    </p:cNvPr>
                    <p:cNvSpPr/>
                    <p:nvPr/>
                  </p:nvSpPr>
                  <p:spPr>
                    <a:xfrm rot="9286191">
                      <a:off x="3633532" y="1566052"/>
                      <a:ext cx="771298" cy="332820"/>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6EF4AE14-282C-8548-B001-AEBB29C9CB03}"/>
                        </a:ext>
                      </a:extLst>
                    </p:cNvPr>
                    <p:cNvSpPr/>
                    <p:nvPr/>
                  </p:nvSpPr>
                  <p:spPr>
                    <a:xfrm>
                      <a:off x="4585149" y="2039043"/>
                      <a:ext cx="255722" cy="325465"/>
                    </a:xfrm>
                    <a:prstGeom prst="ellipse">
                      <a:avLst/>
                    </a:pr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C4120713-81DC-034C-AF8D-C50B479A0F0A}"/>
                        </a:ext>
                      </a:extLst>
                    </p:cNvPr>
                    <p:cNvSpPr/>
                    <p:nvPr/>
                  </p:nvSpPr>
                  <p:spPr>
                    <a:xfrm>
                      <a:off x="4582291" y="2240745"/>
                      <a:ext cx="193728" cy="216976"/>
                    </a:xfrm>
                    <a:prstGeom prst="ellipse">
                      <a:avLst/>
                    </a:pr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F9445DA1-D8E9-3847-88C7-3F2CB3DD7C1E}"/>
                        </a:ext>
                      </a:extLst>
                    </p:cNvPr>
                    <p:cNvSpPr/>
                    <p:nvPr/>
                  </p:nvSpPr>
                  <p:spPr>
                    <a:xfrm>
                      <a:off x="4603278" y="2318236"/>
                      <a:ext cx="108698" cy="99499"/>
                    </a:xfrm>
                    <a:prstGeom prst="ellipse">
                      <a:avLst/>
                    </a:pr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39CDB471-D6A6-1D45-B983-6ABB86B8DA9A}"/>
                        </a:ext>
                      </a:extLst>
                    </p:cNvPr>
                    <p:cNvSpPr/>
                    <p:nvPr/>
                  </p:nvSpPr>
                  <p:spPr>
                    <a:xfrm>
                      <a:off x="3781177" y="2228683"/>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8A7547DC-2069-A747-9334-731B894AFFD0}"/>
                        </a:ext>
                      </a:extLst>
                    </p:cNvPr>
                    <p:cNvSpPr/>
                    <p:nvPr/>
                  </p:nvSpPr>
                  <p:spPr>
                    <a:xfrm>
                      <a:off x="4119554" y="2241457"/>
                      <a:ext cx="153251" cy="147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DEE3061F-D3B6-6F45-A2FE-B8E005B798B9}"/>
                        </a:ext>
                      </a:extLst>
                    </p:cNvPr>
                    <p:cNvSpPr/>
                    <p:nvPr/>
                  </p:nvSpPr>
                  <p:spPr>
                    <a:xfrm>
                      <a:off x="3788926" y="2287605"/>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7E7D7E97-D267-D54C-97AC-C29E2E8032B4}"/>
                        </a:ext>
                      </a:extLst>
                    </p:cNvPr>
                    <p:cNvSpPr/>
                    <p:nvPr/>
                  </p:nvSpPr>
                  <p:spPr>
                    <a:xfrm>
                      <a:off x="4110944" y="2290804"/>
                      <a:ext cx="82653" cy="9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Arc 837">
                      <a:extLst>
                        <a:ext uri="{FF2B5EF4-FFF2-40B4-BE49-F238E27FC236}">
                          <a16:creationId xmlns:a16="http://schemas.microsoft.com/office/drawing/2014/main" id="{33CD5793-17C4-3343-8A2F-5003466007B2}"/>
                        </a:ext>
                      </a:extLst>
                    </p:cNvPr>
                    <p:cNvSpPr/>
                    <p:nvPr/>
                  </p:nvSpPr>
                  <p:spPr>
                    <a:xfrm rot="19174373">
                      <a:off x="3695950" y="2171266"/>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9" name="Arc 838">
                      <a:extLst>
                        <a:ext uri="{FF2B5EF4-FFF2-40B4-BE49-F238E27FC236}">
                          <a16:creationId xmlns:a16="http://schemas.microsoft.com/office/drawing/2014/main" id="{71542172-BFE1-134F-ADA6-A0FEA007DD1F}"/>
                        </a:ext>
                      </a:extLst>
                    </p:cNvPr>
                    <p:cNvSpPr/>
                    <p:nvPr/>
                  </p:nvSpPr>
                  <p:spPr>
                    <a:xfrm rot="19174373">
                      <a:off x="4028049" y="2177504"/>
                      <a:ext cx="294468" cy="262068"/>
                    </a:xfrm>
                    <a:prstGeom prst="arc">
                      <a:avLst/>
                    </a:prstGeom>
                    <a:ln w="38100">
                      <a:solidFill>
                        <a:srgbClr val="7339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0" name="Freeform 839">
                      <a:extLst>
                        <a:ext uri="{FF2B5EF4-FFF2-40B4-BE49-F238E27FC236}">
                          <a16:creationId xmlns:a16="http://schemas.microsoft.com/office/drawing/2014/main" id="{33C4EB5F-2790-F547-8527-3E266E37DAE2}"/>
                        </a:ext>
                      </a:extLst>
                    </p:cNvPr>
                    <p:cNvSpPr/>
                    <p:nvPr/>
                  </p:nvSpPr>
                  <p:spPr>
                    <a:xfrm>
                      <a:off x="3855621" y="2404636"/>
                      <a:ext cx="155903" cy="263265"/>
                    </a:xfrm>
                    <a:custGeom>
                      <a:avLst/>
                      <a:gdLst>
                        <a:gd name="connsiteX0" fmla="*/ 110184 w 155903"/>
                        <a:gd name="connsiteY0" fmla="*/ 0 h 263265"/>
                        <a:gd name="connsiteX1" fmla="*/ 155903 w 155903"/>
                        <a:gd name="connsiteY1" fmla="*/ 0 h 263265"/>
                        <a:gd name="connsiteX2" fmla="*/ 155903 w 155903"/>
                        <a:gd name="connsiteY2" fmla="*/ 125202 h 263265"/>
                        <a:gd name="connsiteX3" fmla="*/ 116637 w 155903"/>
                        <a:gd name="connsiteY3" fmla="*/ 125202 h 263265"/>
                        <a:gd name="connsiteX4" fmla="*/ 112661 w 155903"/>
                        <a:gd name="connsiteY4" fmla="*/ 125695 h 263265"/>
                        <a:gd name="connsiteX5" fmla="*/ 41477 w 155903"/>
                        <a:gd name="connsiteY5" fmla="*/ 191667 h 263265"/>
                        <a:gd name="connsiteX6" fmla="*/ 112661 w 155903"/>
                        <a:gd name="connsiteY6" fmla="*/ 257638 h 263265"/>
                        <a:gd name="connsiteX7" fmla="*/ 124523 w 155903"/>
                        <a:gd name="connsiteY7" fmla="*/ 259109 h 263265"/>
                        <a:gd name="connsiteX8" fmla="*/ 124523 w 155903"/>
                        <a:gd name="connsiteY8" fmla="*/ 261308 h 263265"/>
                        <a:gd name="connsiteX9" fmla="*/ 109918 w 155903"/>
                        <a:gd name="connsiteY9" fmla="*/ 263265 h 263265"/>
                        <a:gd name="connsiteX10" fmla="*/ 0 w 155903"/>
                        <a:gd name="connsiteY10" fmla="*/ 190316 h 263265"/>
                        <a:gd name="connsiteX11" fmla="*/ 109918 w 155903"/>
                        <a:gd name="connsiteY11" fmla="*/ 117367 h 263265"/>
                        <a:gd name="connsiteX12" fmla="*/ 110184 w 155903"/>
                        <a:gd name="connsiteY12" fmla="*/ 117403 h 26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03" h="263265">
                          <a:moveTo>
                            <a:pt x="110184" y="0"/>
                          </a:moveTo>
                          <a:lnTo>
                            <a:pt x="155903" y="0"/>
                          </a:lnTo>
                          <a:lnTo>
                            <a:pt x="155903" y="125202"/>
                          </a:lnTo>
                          <a:lnTo>
                            <a:pt x="116637" y="125202"/>
                          </a:lnTo>
                          <a:lnTo>
                            <a:pt x="112661" y="125695"/>
                          </a:lnTo>
                          <a:cubicBezTo>
                            <a:pt x="70829" y="136564"/>
                            <a:pt x="41477" y="162010"/>
                            <a:pt x="41477" y="191667"/>
                          </a:cubicBezTo>
                          <a:cubicBezTo>
                            <a:pt x="41477" y="221324"/>
                            <a:pt x="70829" y="246769"/>
                            <a:pt x="112661" y="257638"/>
                          </a:cubicBezTo>
                          <a:lnTo>
                            <a:pt x="124523" y="259109"/>
                          </a:lnTo>
                          <a:lnTo>
                            <a:pt x="124523" y="261308"/>
                          </a:lnTo>
                          <a:lnTo>
                            <a:pt x="109918" y="263265"/>
                          </a:lnTo>
                          <a:cubicBezTo>
                            <a:pt x="49212" y="263265"/>
                            <a:pt x="0" y="230605"/>
                            <a:pt x="0" y="190316"/>
                          </a:cubicBezTo>
                          <a:cubicBezTo>
                            <a:pt x="0" y="150027"/>
                            <a:pt x="49212" y="117367"/>
                            <a:pt x="109918" y="117367"/>
                          </a:cubicBezTo>
                          <a:lnTo>
                            <a:pt x="110184" y="117403"/>
                          </a:lnTo>
                          <a:close/>
                        </a:path>
                      </a:pathLst>
                    </a:custGeom>
                    <a:solidFill>
                      <a:srgbClr val="DFC59D"/>
                    </a:solidFill>
                    <a:ln>
                      <a:solidFill>
                        <a:srgbClr val="DF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Freeform 840">
                      <a:extLst>
                        <a:ext uri="{FF2B5EF4-FFF2-40B4-BE49-F238E27FC236}">
                          <a16:creationId xmlns:a16="http://schemas.microsoft.com/office/drawing/2014/main" id="{AB908139-B2D8-C649-8514-28143F31E363}"/>
                        </a:ext>
                      </a:extLst>
                    </p:cNvPr>
                    <p:cNvSpPr/>
                    <p:nvPr/>
                  </p:nvSpPr>
                  <p:spPr>
                    <a:xfrm>
                      <a:off x="3804561" y="2801326"/>
                      <a:ext cx="415091" cy="194269"/>
                    </a:xfrm>
                    <a:custGeom>
                      <a:avLst/>
                      <a:gdLst>
                        <a:gd name="connsiteX0" fmla="*/ 206964 w 415091"/>
                        <a:gd name="connsiteY0" fmla="*/ 0 h 194269"/>
                        <a:gd name="connsiteX1" fmla="*/ 408750 w 415091"/>
                        <a:gd name="connsiteY1" fmla="*/ 92527 h 194269"/>
                        <a:gd name="connsiteX2" fmla="*/ 415091 w 415091"/>
                        <a:gd name="connsiteY2" fmla="*/ 102602 h 194269"/>
                        <a:gd name="connsiteX3" fmla="*/ 392141 w 415091"/>
                        <a:gd name="connsiteY3" fmla="*/ 127138 h 194269"/>
                        <a:gd name="connsiteX4" fmla="*/ 208409 w 415091"/>
                        <a:gd name="connsiteY4" fmla="*/ 194269 h 194269"/>
                        <a:gd name="connsiteX5" fmla="*/ 24677 w 415091"/>
                        <a:gd name="connsiteY5" fmla="*/ 127138 h 194269"/>
                        <a:gd name="connsiteX6" fmla="*/ 0 w 415091"/>
                        <a:gd name="connsiteY6" fmla="*/ 100755 h 194269"/>
                        <a:gd name="connsiteX7" fmla="*/ 5178 w 415091"/>
                        <a:gd name="connsiteY7" fmla="*/ 92527 h 194269"/>
                        <a:gd name="connsiteX8" fmla="*/ 206964 w 415091"/>
                        <a:gd name="connsiteY8" fmla="*/ 0 h 1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091" h="194269">
                          <a:moveTo>
                            <a:pt x="206964" y="0"/>
                          </a:moveTo>
                          <a:cubicBezTo>
                            <a:pt x="290962" y="0"/>
                            <a:pt x="365019" y="36703"/>
                            <a:pt x="408750" y="92527"/>
                          </a:cubicBezTo>
                          <a:lnTo>
                            <a:pt x="415091" y="102602"/>
                          </a:lnTo>
                          <a:lnTo>
                            <a:pt x="392141" y="127138"/>
                          </a:lnTo>
                          <a:cubicBezTo>
                            <a:pt x="345120" y="168615"/>
                            <a:pt x="280161" y="194269"/>
                            <a:pt x="208409" y="194269"/>
                          </a:cubicBezTo>
                          <a:cubicBezTo>
                            <a:pt x="136658" y="194269"/>
                            <a:pt x="71699" y="168615"/>
                            <a:pt x="24677" y="127138"/>
                          </a:cubicBezTo>
                          <a:lnTo>
                            <a:pt x="0" y="100755"/>
                          </a:lnTo>
                          <a:lnTo>
                            <a:pt x="5178" y="92527"/>
                          </a:lnTo>
                          <a:cubicBezTo>
                            <a:pt x="48909" y="36703"/>
                            <a:pt x="122967" y="0"/>
                            <a:pt x="206964" y="0"/>
                          </a:cubicBezTo>
                          <a:close/>
                        </a:path>
                      </a:pathLst>
                    </a:custGeom>
                    <a:solidFill>
                      <a:srgbClr val="FF5860"/>
                    </a:solidFill>
                    <a:ln>
                      <a:solidFill>
                        <a:srgbClr val="FF5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Freeform 841">
                      <a:extLst>
                        <a:ext uri="{FF2B5EF4-FFF2-40B4-BE49-F238E27FC236}">
                          <a16:creationId xmlns:a16="http://schemas.microsoft.com/office/drawing/2014/main" id="{F24BC152-5FDD-2748-BB13-9669A47AADED}"/>
                        </a:ext>
                      </a:extLst>
                    </p:cNvPr>
                    <p:cNvSpPr/>
                    <p:nvPr/>
                  </p:nvSpPr>
                  <p:spPr>
                    <a:xfrm>
                      <a:off x="3753133" y="2764068"/>
                      <a:ext cx="519672" cy="139860"/>
                    </a:xfrm>
                    <a:custGeom>
                      <a:avLst/>
                      <a:gdLst>
                        <a:gd name="connsiteX0" fmla="*/ 266 w 519672"/>
                        <a:gd name="connsiteY0" fmla="*/ 0 h 139860"/>
                        <a:gd name="connsiteX1" fmla="*/ 519406 w 519672"/>
                        <a:gd name="connsiteY1" fmla="*/ 0 h 139860"/>
                        <a:gd name="connsiteX2" fmla="*/ 519672 w 519672"/>
                        <a:gd name="connsiteY2" fmla="*/ 2328 h 139860"/>
                        <a:gd name="connsiteX3" fmla="*/ 475296 w 519672"/>
                        <a:gd name="connsiteY3" fmla="*/ 130475 h 139860"/>
                        <a:gd name="connsiteX4" fmla="*/ 466518 w 519672"/>
                        <a:gd name="connsiteY4" fmla="*/ 139860 h 139860"/>
                        <a:gd name="connsiteX5" fmla="*/ 460177 w 519672"/>
                        <a:gd name="connsiteY5" fmla="*/ 129785 h 139860"/>
                        <a:gd name="connsiteX6" fmla="*/ 258391 w 519672"/>
                        <a:gd name="connsiteY6" fmla="*/ 37258 h 139860"/>
                        <a:gd name="connsiteX7" fmla="*/ 56605 w 519672"/>
                        <a:gd name="connsiteY7" fmla="*/ 129785 h 139860"/>
                        <a:gd name="connsiteX8" fmla="*/ 51427 w 519672"/>
                        <a:gd name="connsiteY8" fmla="*/ 138013 h 139860"/>
                        <a:gd name="connsiteX9" fmla="*/ 44376 w 519672"/>
                        <a:gd name="connsiteY9" fmla="*/ 130475 h 139860"/>
                        <a:gd name="connsiteX10" fmla="*/ 0 w 519672"/>
                        <a:gd name="connsiteY10" fmla="*/ 2328 h 139860"/>
                        <a:gd name="connsiteX11" fmla="*/ 266 w 519672"/>
                        <a:gd name="connsiteY11" fmla="*/ 0 h 1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2" h="139860">
                          <a:moveTo>
                            <a:pt x="266" y="0"/>
                          </a:moveTo>
                          <a:lnTo>
                            <a:pt x="519406" y="0"/>
                          </a:lnTo>
                          <a:lnTo>
                            <a:pt x="519672" y="2328"/>
                          </a:lnTo>
                          <a:cubicBezTo>
                            <a:pt x="519672" y="49797"/>
                            <a:pt x="503313" y="93895"/>
                            <a:pt x="475296" y="130475"/>
                          </a:cubicBezTo>
                          <a:lnTo>
                            <a:pt x="466518" y="139860"/>
                          </a:lnTo>
                          <a:lnTo>
                            <a:pt x="460177" y="129785"/>
                          </a:lnTo>
                          <a:cubicBezTo>
                            <a:pt x="416446" y="73961"/>
                            <a:pt x="342389" y="37258"/>
                            <a:pt x="258391" y="37258"/>
                          </a:cubicBezTo>
                          <a:cubicBezTo>
                            <a:pt x="174394" y="37258"/>
                            <a:pt x="100336" y="73961"/>
                            <a:pt x="56605" y="129785"/>
                          </a:cubicBezTo>
                          <a:lnTo>
                            <a:pt x="51427" y="138013"/>
                          </a:lnTo>
                          <a:lnTo>
                            <a:pt x="44376" y="130475"/>
                          </a:lnTo>
                          <a:cubicBezTo>
                            <a:pt x="16359" y="93895"/>
                            <a:pt x="0" y="49797"/>
                            <a:pt x="0" y="2328"/>
                          </a:cubicBezTo>
                          <a:lnTo>
                            <a:pt x="26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Freeform 842">
                      <a:extLst>
                        <a:ext uri="{FF2B5EF4-FFF2-40B4-BE49-F238E27FC236}">
                          <a16:creationId xmlns:a16="http://schemas.microsoft.com/office/drawing/2014/main" id="{BACCDB7B-EC06-AB4C-BB42-D1DCBDD27B6F}"/>
                        </a:ext>
                      </a:extLst>
                    </p:cNvPr>
                    <p:cNvSpPr/>
                    <p:nvPr/>
                  </p:nvSpPr>
                  <p:spPr>
                    <a:xfrm rot="1759216">
                      <a:off x="4804718" y="1421659"/>
                      <a:ext cx="1626085" cy="812125"/>
                    </a:xfrm>
                    <a:custGeom>
                      <a:avLst/>
                      <a:gdLst>
                        <a:gd name="connsiteX0" fmla="*/ 268384 w 1626085"/>
                        <a:gd name="connsiteY0" fmla="*/ 376753 h 812125"/>
                        <a:gd name="connsiteX1" fmla="*/ 399977 w 1626085"/>
                        <a:gd name="connsiteY1" fmla="*/ 301290 h 812125"/>
                        <a:gd name="connsiteX2" fmla="*/ 914119 w 1626085"/>
                        <a:gd name="connsiteY2" fmla="*/ 220735 h 812125"/>
                        <a:gd name="connsiteX3" fmla="*/ 997332 w 1626085"/>
                        <a:gd name="connsiteY3" fmla="*/ 238356 h 812125"/>
                        <a:gd name="connsiteX4" fmla="*/ 1122903 w 1626085"/>
                        <a:gd name="connsiteY4" fmla="*/ 244164 h 812125"/>
                        <a:gd name="connsiteX5" fmla="*/ 1123587 w 1626085"/>
                        <a:gd name="connsiteY5" fmla="*/ 244280 h 812125"/>
                        <a:gd name="connsiteX6" fmla="*/ 1154906 w 1626085"/>
                        <a:gd name="connsiteY6" fmla="*/ 242488 h 812125"/>
                        <a:gd name="connsiteX7" fmla="*/ 1188693 w 1626085"/>
                        <a:gd name="connsiteY7" fmla="*/ 243340 h 812125"/>
                        <a:gd name="connsiteX8" fmla="*/ 1238988 w 1626085"/>
                        <a:gd name="connsiteY8" fmla="*/ 231669 h 812125"/>
                        <a:gd name="connsiteX9" fmla="*/ 1292813 w 1626085"/>
                        <a:gd name="connsiteY9" fmla="*/ 227343 h 812125"/>
                        <a:gd name="connsiteX10" fmla="*/ 1334138 w 1626085"/>
                        <a:gd name="connsiteY10" fmla="*/ 204234 h 812125"/>
                        <a:gd name="connsiteX11" fmla="*/ 1347698 w 1626085"/>
                        <a:gd name="connsiteY11" fmla="*/ 199293 h 812125"/>
                        <a:gd name="connsiteX12" fmla="*/ 1394266 w 1626085"/>
                        <a:gd name="connsiteY12" fmla="*/ 164511 h 812125"/>
                        <a:gd name="connsiteX13" fmla="*/ 1485183 w 1626085"/>
                        <a:gd name="connsiteY13" fmla="*/ 0 h 812125"/>
                        <a:gd name="connsiteX14" fmla="*/ 1489245 w 1626085"/>
                        <a:gd name="connsiteY14" fmla="*/ 9047 h 812125"/>
                        <a:gd name="connsiteX15" fmla="*/ 1490046 w 1626085"/>
                        <a:gd name="connsiteY15" fmla="*/ 8162 h 812125"/>
                        <a:gd name="connsiteX16" fmla="*/ 1500832 w 1626085"/>
                        <a:gd name="connsiteY16" fmla="*/ 4445 h 812125"/>
                        <a:gd name="connsiteX17" fmla="*/ 1524226 w 1626085"/>
                        <a:gd name="connsiteY17" fmla="*/ 14678 h 812125"/>
                        <a:gd name="connsiteX18" fmla="*/ 1534486 w 1626085"/>
                        <a:gd name="connsiteY18" fmla="*/ 28688 h 812125"/>
                        <a:gd name="connsiteX19" fmla="*/ 1552281 w 1626085"/>
                        <a:gd name="connsiteY19" fmla="*/ 41833 h 812125"/>
                        <a:gd name="connsiteX20" fmla="*/ 1603399 w 1626085"/>
                        <a:gd name="connsiteY20" fmla="*/ 114091 h 812125"/>
                        <a:gd name="connsiteX21" fmla="*/ 1621768 w 1626085"/>
                        <a:gd name="connsiteY21" fmla="*/ 217918 h 812125"/>
                        <a:gd name="connsiteX22" fmla="*/ 1621085 w 1626085"/>
                        <a:gd name="connsiteY22" fmla="*/ 218477 h 812125"/>
                        <a:gd name="connsiteX23" fmla="*/ 1624163 w 1626085"/>
                        <a:gd name="connsiteY23" fmla="*/ 225435 h 812125"/>
                        <a:gd name="connsiteX24" fmla="*/ 1587738 w 1626085"/>
                        <a:gd name="connsiteY24" fmla="*/ 328122 h 812125"/>
                        <a:gd name="connsiteX25" fmla="*/ 1568009 w 1626085"/>
                        <a:gd name="connsiteY25" fmla="*/ 352880 h 812125"/>
                        <a:gd name="connsiteX26" fmla="*/ 1566728 w 1626085"/>
                        <a:gd name="connsiteY26" fmla="*/ 356685 h 812125"/>
                        <a:gd name="connsiteX27" fmla="*/ 1430363 w 1626085"/>
                        <a:gd name="connsiteY27" fmla="*/ 489888 h 812125"/>
                        <a:gd name="connsiteX28" fmla="*/ 1346228 w 1626085"/>
                        <a:gd name="connsiteY28" fmla="*/ 540757 h 812125"/>
                        <a:gd name="connsiteX29" fmla="*/ 1271078 w 1626085"/>
                        <a:gd name="connsiteY29" fmla="*/ 574323 h 812125"/>
                        <a:gd name="connsiteX30" fmla="*/ 1263168 w 1626085"/>
                        <a:gd name="connsiteY30" fmla="*/ 581275 h 812125"/>
                        <a:gd name="connsiteX31" fmla="*/ 1002711 w 1626085"/>
                        <a:gd name="connsiteY31" fmla="*/ 733808 h 812125"/>
                        <a:gd name="connsiteX32" fmla="*/ 843904 w 1626085"/>
                        <a:gd name="connsiteY32" fmla="*/ 797042 h 812125"/>
                        <a:gd name="connsiteX33" fmla="*/ 791919 w 1626085"/>
                        <a:gd name="connsiteY33" fmla="*/ 812125 h 812125"/>
                        <a:gd name="connsiteX34" fmla="*/ 123084 w 1626085"/>
                        <a:gd name="connsiteY34" fmla="*/ 812125 h 812125"/>
                        <a:gd name="connsiteX35" fmla="*/ 0 w 1626085"/>
                        <a:gd name="connsiteY35" fmla="*/ 703524 h 812125"/>
                        <a:gd name="connsiteX36" fmla="*/ 11422 w 1626085"/>
                        <a:gd name="connsiteY36" fmla="*/ 695025 h 812125"/>
                        <a:gd name="connsiteX37" fmla="*/ 163035 w 1626085"/>
                        <a:gd name="connsiteY37" fmla="*/ 472362 h 812125"/>
                        <a:gd name="connsiteX38" fmla="*/ 167954 w 1626085"/>
                        <a:gd name="connsiteY38" fmla="*/ 473679 h 812125"/>
                        <a:gd name="connsiteX39" fmla="*/ 174977 w 1626085"/>
                        <a:gd name="connsiteY39" fmla="*/ 462955 h 812125"/>
                        <a:gd name="connsiteX40" fmla="*/ 268384 w 1626085"/>
                        <a:gd name="connsiteY40" fmla="*/ 376753 h 81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6085" h="812125">
                          <a:moveTo>
                            <a:pt x="268384" y="376753"/>
                          </a:moveTo>
                          <a:cubicBezTo>
                            <a:pt x="306051" y="349470"/>
                            <a:pt x="350083" y="323978"/>
                            <a:pt x="399977" y="301290"/>
                          </a:cubicBezTo>
                          <a:cubicBezTo>
                            <a:pt x="566294" y="225664"/>
                            <a:pt x="758389" y="199099"/>
                            <a:pt x="914119" y="220735"/>
                          </a:cubicBezTo>
                          <a:lnTo>
                            <a:pt x="997332" y="238356"/>
                          </a:lnTo>
                          <a:lnTo>
                            <a:pt x="1122903" y="244164"/>
                          </a:lnTo>
                          <a:lnTo>
                            <a:pt x="1123587" y="244280"/>
                          </a:lnTo>
                          <a:lnTo>
                            <a:pt x="1154906" y="242488"/>
                          </a:lnTo>
                          <a:lnTo>
                            <a:pt x="1188693" y="243340"/>
                          </a:lnTo>
                          <a:lnTo>
                            <a:pt x="1238988" y="231669"/>
                          </a:lnTo>
                          <a:lnTo>
                            <a:pt x="1292813" y="227343"/>
                          </a:lnTo>
                          <a:lnTo>
                            <a:pt x="1334138" y="204234"/>
                          </a:lnTo>
                          <a:lnTo>
                            <a:pt x="1347698" y="199293"/>
                          </a:lnTo>
                          <a:lnTo>
                            <a:pt x="1394266" y="164511"/>
                          </a:lnTo>
                          <a:lnTo>
                            <a:pt x="1485183" y="0"/>
                          </a:lnTo>
                          <a:lnTo>
                            <a:pt x="1489245" y="9047"/>
                          </a:lnTo>
                          <a:lnTo>
                            <a:pt x="1490046" y="8162"/>
                          </a:lnTo>
                          <a:cubicBezTo>
                            <a:pt x="1493384" y="5962"/>
                            <a:pt x="1496986" y="4690"/>
                            <a:pt x="1500832" y="4445"/>
                          </a:cubicBezTo>
                          <a:cubicBezTo>
                            <a:pt x="1508523" y="3955"/>
                            <a:pt x="1516461" y="7625"/>
                            <a:pt x="1524226" y="14678"/>
                          </a:cubicBezTo>
                          <a:lnTo>
                            <a:pt x="1534486" y="28688"/>
                          </a:lnTo>
                          <a:lnTo>
                            <a:pt x="1552281" y="41833"/>
                          </a:lnTo>
                          <a:cubicBezTo>
                            <a:pt x="1570517" y="59292"/>
                            <a:pt x="1588997" y="84757"/>
                            <a:pt x="1603399" y="114091"/>
                          </a:cubicBezTo>
                          <a:cubicBezTo>
                            <a:pt x="1625003" y="158089"/>
                            <a:pt x="1631296" y="198295"/>
                            <a:pt x="1621768" y="217918"/>
                          </a:cubicBezTo>
                          <a:lnTo>
                            <a:pt x="1621085" y="218477"/>
                          </a:lnTo>
                          <a:lnTo>
                            <a:pt x="1624163" y="225435"/>
                          </a:lnTo>
                          <a:cubicBezTo>
                            <a:pt x="1628653" y="249161"/>
                            <a:pt x="1615532" y="286149"/>
                            <a:pt x="1587738" y="328122"/>
                          </a:cubicBezTo>
                          <a:lnTo>
                            <a:pt x="1568009" y="352880"/>
                          </a:lnTo>
                          <a:lnTo>
                            <a:pt x="1566728" y="356685"/>
                          </a:lnTo>
                          <a:cubicBezTo>
                            <a:pt x="1549187" y="392511"/>
                            <a:pt x="1500063" y="441932"/>
                            <a:pt x="1430363" y="489888"/>
                          </a:cubicBezTo>
                          <a:cubicBezTo>
                            <a:pt x="1402484" y="509071"/>
                            <a:pt x="1373952" y="526202"/>
                            <a:pt x="1346228" y="540757"/>
                          </a:cubicBezTo>
                          <a:lnTo>
                            <a:pt x="1271078" y="574323"/>
                          </a:lnTo>
                          <a:lnTo>
                            <a:pt x="1263168" y="581275"/>
                          </a:lnTo>
                          <a:cubicBezTo>
                            <a:pt x="1197641" y="632600"/>
                            <a:pt x="1108638" y="685642"/>
                            <a:pt x="1002711" y="733808"/>
                          </a:cubicBezTo>
                          <a:cubicBezTo>
                            <a:pt x="949747" y="757891"/>
                            <a:pt x="896314" y="779045"/>
                            <a:pt x="843904" y="797042"/>
                          </a:cubicBezTo>
                          <a:lnTo>
                            <a:pt x="791919" y="812125"/>
                          </a:lnTo>
                          <a:lnTo>
                            <a:pt x="123084" y="812125"/>
                          </a:lnTo>
                          <a:lnTo>
                            <a:pt x="0" y="703524"/>
                          </a:lnTo>
                          <a:lnTo>
                            <a:pt x="11422" y="695025"/>
                          </a:lnTo>
                          <a:lnTo>
                            <a:pt x="163035" y="472362"/>
                          </a:lnTo>
                          <a:lnTo>
                            <a:pt x="167954" y="473679"/>
                          </a:lnTo>
                          <a:lnTo>
                            <a:pt x="174977" y="462955"/>
                          </a:lnTo>
                          <a:cubicBezTo>
                            <a:pt x="199414" y="433107"/>
                            <a:pt x="230717" y="404034"/>
                            <a:pt x="268384" y="376753"/>
                          </a:cubicBezTo>
                          <a:close/>
                        </a:path>
                      </a:pathLst>
                    </a:custGeom>
                    <a:solidFill>
                      <a:srgbClr val="733927"/>
                    </a:solidFill>
                    <a:ln>
                      <a:solidFill>
                        <a:srgbClr val="733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ounded Rectangle 843">
                      <a:extLst>
                        <a:ext uri="{FF2B5EF4-FFF2-40B4-BE49-F238E27FC236}">
                          <a16:creationId xmlns:a16="http://schemas.microsoft.com/office/drawing/2014/main" id="{EF7B3A97-E778-234F-A9D0-AD97E5A91B2D}"/>
                        </a:ext>
                      </a:extLst>
                    </p:cNvPr>
                    <p:cNvSpPr/>
                    <p:nvPr/>
                  </p:nvSpPr>
                  <p:spPr>
                    <a:xfrm rot="3334763">
                      <a:off x="4694780" y="1768363"/>
                      <a:ext cx="257448" cy="61289"/>
                    </a:xfrm>
                    <a:prstGeom prst="round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9" name="Group 818">
                    <a:extLst>
                      <a:ext uri="{FF2B5EF4-FFF2-40B4-BE49-F238E27FC236}">
                        <a16:creationId xmlns:a16="http://schemas.microsoft.com/office/drawing/2014/main" id="{FF8AE91F-9297-E949-9090-CAB6562AB812}"/>
                      </a:ext>
                    </a:extLst>
                  </p:cNvPr>
                  <p:cNvGrpSpPr/>
                  <p:nvPr/>
                </p:nvGrpSpPr>
                <p:grpSpPr>
                  <a:xfrm>
                    <a:off x="6034425" y="1706665"/>
                    <a:ext cx="857219" cy="1550336"/>
                    <a:chOff x="7406025" y="1843653"/>
                    <a:chExt cx="857219" cy="1550336"/>
                  </a:xfrm>
                </p:grpSpPr>
                <p:grpSp>
                  <p:nvGrpSpPr>
                    <p:cNvPr id="820" name="Group 819">
                      <a:extLst>
                        <a:ext uri="{FF2B5EF4-FFF2-40B4-BE49-F238E27FC236}">
                          <a16:creationId xmlns:a16="http://schemas.microsoft.com/office/drawing/2014/main" id="{2B8711AF-27D1-DA4E-AE3B-CA3237F3E05B}"/>
                        </a:ext>
                      </a:extLst>
                    </p:cNvPr>
                    <p:cNvGrpSpPr/>
                    <p:nvPr/>
                  </p:nvGrpSpPr>
                  <p:grpSpPr>
                    <a:xfrm>
                      <a:off x="7406025" y="1843653"/>
                      <a:ext cx="857219" cy="1547161"/>
                      <a:chOff x="7428794" y="1840478"/>
                      <a:chExt cx="737706" cy="1547161"/>
                    </a:xfrm>
                  </p:grpSpPr>
                  <p:sp>
                    <p:nvSpPr>
                      <p:cNvPr id="822" name="Arc 821">
                        <a:extLst>
                          <a:ext uri="{FF2B5EF4-FFF2-40B4-BE49-F238E27FC236}">
                            <a16:creationId xmlns:a16="http://schemas.microsoft.com/office/drawing/2014/main" id="{48525E4D-2172-B740-BC00-E74A32F31D68}"/>
                          </a:ext>
                        </a:extLst>
                      </p:cNvPr>
                      <p:cNvSpPr/>
                      <p:nvPr/>
                    </p:nvSpPr>
                    <p:spPr>
                      <a:xfrm rot="17220795">
                        <a:off x="7115237" y="2335042"/>
                        <a:ext cx="1232168" cy="597475"/>
                      </a:xfrm>
                      <a:prstGeom prst="arc">
                        <a:avLst>
                          <a:gd name="adj1" fmla="val 19529096"/>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23" name="Group 822">
                        <a:extLst>
                          <a:ext uri="{FF2B5EF4-FFF2-40B4-BE49-F238E27FC236}">
                            <a16:creationId xmlns:a16="http://schemas.microsoft.com/office/drawing/2014/main" id="{440C44F4-684A-BF4E-8F67-95D209C1A0C6}"/>
                          </a:ext>
                        </a:extLst>
                      </p:cNvPr>
                      <p:cNvGrpSpPr/>
                      <p:nvPr/>
                    </p:nvGrpSpPr>
                    <p:grpSpPr>
                      <a:xfrm>
                        <a:off x="7428794" y="1840478"/>
                        <a:ext cx="676987" cy="1547161"/>
                        <a:chOff x="7428794" y="1840478"/>
                        <a:chExt cx="676987" cy="1547161"/>
                      </a:xfrm>
                    </p:grpSpPr>
                    <p:sp>
                      <p:nvSpPr>
                        <p:cNvPr id="825" name="Freeform 824">
                          <a:extLst>
                            <a:ext uri="{FF2B5EF4-FFF2-40B4-BE49-F238E27FC236}">
                              <a16:creationId xmlns:a16="http://schemas.microsoft.com/office/drawing/2014/main" id="{181D0BEE-31B9-C848-B48B-E6D5FA8913DC}"/>
                            </a:ext>
                          </a:extLst>
                        </p:cNvPr>
                        <p:cNvSpPr/>
                        <p:nvPr/>
                      </p:nvSpPr>
                      <p:spPr>
                        <a:xfrm>
                          <a:off x="7428794" y="2121228"/>
                          <a:ext cx="676987" cy="1266411"/>
                        </a:xfrm>
                        <a:custGeom>
                          <a:avLst/>
                          <a:gdLst>
                            <a:gd name="connsiteX0" fmla="*/ 64637 w 676987"/>
                            <a:gd name="connsiteY0" fmla="*/ 226270 h 1266411"/>
                            <a:gd name="connsiteX1" fmla="*/ 64637 w 676987"/>
                            <a:gd name="connsiteY1" fmla="*/ 226271 h 1266411"/>
                            <a:gd name="connsiteX2" fmla="*/ 64638 w 676987"/>
                            <a:gd name="connsiteY2" fmla="*/ 226272 h 1266411"/>
                            <a:gd name="connsiteX3" fmla="*/ 64638 w 676987"/>
                            <a:gd name="connsiteY3" fmla="*/ 226270 h 1266411"/>
                            <a:gd name="connsiteX4" fmla="*/ 377424 w 676987"/>
                            <a:gd name="connsiteY4" fmla="*/ 201146 h 1266411"/>
                            <a:gd name="connsiteX5" fmla="*/ 377417 w 676987"/>
                            <a:gd name="connsiteY5" fmla="*/ 201184 h 1266411"/>
                            <a:gd name="connsiteX6" fmla="*/ 377417 w 676987"/>
                            <a:gd name="connsiteY6" fmla="*/ 201187 h 1266411"/>
                            <a:gd name="connsiteX7" fmla="*/ 377418 w 676987"/>
                            <a:gd name="connsiteY7" fmla="*/ 201188 h 1266411"/>
                            <a:gd name="connsiteX8" fmla="*/ 377417 w 676987"/>
                            <a:gd name="connsiteY8" fmla="*/ 201189 h 1266411"/>
                            <a:gd name="connsiteX9" fmla="*/ 377415 w 676987"/>
                            <a:gd name="connsiteY9" fmla="*/ 201196 h 1266411"/>
                            <a:gd name="connsiteX10" fmla="*/ 377418 w 676987"/>
                            <a:gd name="connsiteY10" fmla="*/ 201188 h 1266411"/>
                            <a:gd name="connsiteX11" fmla="*/ 377422 w 676987"/>
                            <a:gd name="connsiteY11" fmla="*/ 201140 h 1266411"/>
                            <a:gd name="connsiteX12" fmla="*/ 377421 w 676987"/>
                            <a:gd name="connsiteY12" fmla="*/ 201145 h 1266411"/>
                            <a:gd name="connsiteX13" fmla="*/ 377416 w 676987"/>
                            <a:gd name="connsiteY13" fmla="*/ 201183 h 1266411"/>
                            <a:gd name="connsiteX14" fmla="*/ 377418 w 676987"/>
                            <a:gd name="connsiteY14" fmla="*/ 201170 h 1266411"/>
                            <a:gd name="connsiteX15" fmla="*/ 31167 w 676987"/>
                            <a:gd name="connsiteY15" fmla="*/ 175490 h 1266411"/>
                            <a:gd name="connsiteX16" fmla="*/ 25462 w 676987"/>
                            <a:gd name="connsiteY16" fmla="*/ 180565 h 1266411"/>
                            <a:gd name="connsiteX17" fmla="*/ 26003 w 676987"/>
                            <a:gd name="connsiteY17" fmla="*/ 179613 h 1266411"/>
                            <a:gd name="connsiteX18" fmla="*/ 389654 w 676987"/>
                            <a:gd name="connsiteY18" fmla="*/ 121628 h 1266411"/>
                            <a:gd name="connsiteX19" fmla="*/ 389653 w 676987"/>
                            <a:gd name="connsiteY19" fmla="*/ 121629 h 1266411"/>
                            <a:gd name="connsiteX20" fmla="*/ 389653 w 676987"/>
                            <a:gd name="connsiteY20" fmla="*/ 121630 h 1266411"/>
                            <a:gd name="connsiteX21" fmla="*/ 389654 w 676987"/>
                            <a:gd name="connsiteY21" fmla="*/ 121629 h 1266411"/>
                            <a:gd name="connsiteX22" fmla="*/ 394564 w 676987"/>
                            <a:gd name="connsiteY22" fmla="*/ 100082 h 1266411"/>
                            <a:gd name="connsiteX23" fmla="*/ 394563 w 676987"/>
                            <a:gd name="connsiteY23" fmla="*/ 100084 h 1266411"/>
                            <a:gd name="connsiteX24" fmla="*/ 394564 w 676987"/>
                            <a:gd name="connsiteY24" fmla="*/ 100085 h 1266411"/>
                            <a:gd name="connsiteX25" fmla="*/ 394568 w 676987"/>
                            <a:gd name="connsiteY25" fmla="*/ 100060 h 1266411"/>
                            <a:gd name="connsiteX26" fmla="*/ 394569 w 676987"/>
                            <a:gd name="connsiteY26" fmla="*/ 100061 h 1266411"/>
                            <a:gd name="connsiteX27" fmla="*/ 394569 w 676987"/>
                            <a:gd name="connsiteY27" fmla="*/ 100060 h 1266411"/>
                            <a:gd name="connsiteX28" fmla="*/ 394824 w 676987"/>
                            <a:gd name="connsiteY28" fmla="*/ 99140 h 1266411"/>
                            <a:gd name="connsiteX29" fmla="*/ 394772 w 676987"/>
                            <a:gd name="connsiteY29" fmla="*/ 99327 h 1266411"/>
                            <a:gd name="connsiteX30" fmla="*/ 394767 w 676987"/>
                            <a:gd name="connsiteY30" fmla="*/ 99345 h 1266411"/>
                            <a:gd name="connsiteX31" fmla="*/ 394754 w 676987"/>
                            <a:gd name="connsiteY31" fmla="*/ 99392 h 1266411"/>
                            <a:gd name="connsiteX32" fmla="*/ 394770 w 676987"/>
                            <a:gd name="connsiteY32" fmla="*/ 99337 h 1266411"/>
                            <a:gd name="connsiteX33" fmla="*/ 169069 w 676987"/>
                            <a:gd name="connsiteY33" fmla="*/ 81102 h 1266411"/>
                            <a:gd name="connsiteX34" fmla="*/ 103309 w 676987"/>
                            <a:gd name="connsiteY34" fmla="*/ 172514 h 1266411"/>
                            <a:gd name="connsiteX35" fmla="*/ 103311 w 676987"/>
                            <a:gd name="connsiteY35" fmla="*/ 172511 h 1266411"/>
                            <a:gd name="connsiteX36" fmla="*/ 103309 w 676987"/>
                            <a:gd name="connsiteY36" fmla="*/ 172512 h 1266411"/>
                            <a:gd name="connsiteX37" fmla="*/ 103305 w 676987"/>
                            <a:gd name="connsiteY37" fmla="*/ 172518 h 1266411"/>
                            <a:gd name="connsiteX38" fmla="*/ 52603 w 676987"/>
                            <a:gd name="connsiteY38" fmla="*/ 217611 h 1266411"/>
                            <a:gd name="connsiteX39" fmla="*/ 52602 w 676987"/>
                            <a:gd name="connsiteY39" fmla="*/ 217611 h 1266411"/>
                            <a:gd name="connsiteX40" fmla="*/ 52601 w 676987"/>
                            <a:gd name="connsiteY40" fmla="*/ 217611 h 1266411"/>
                            <a:gd name="connsiteX41" fmla="*/ 24119 w 676987"/>
                            <a:gd name="connsiteY41" fmla="*/ 197122 h 1266411"/>
                            <a:gd name="connsiteX42" fmla="*/ 24119 w 676987"/>
                            <a:gd name="connsiteY42" fmla="*/ 197123 h 1266411"/>
                            <a:gd name="connsiteX43" fmla="*/ 52601 w 676987"/>
                            <a:gd name="connsiteY43" fmla="*/ 217612 h 1266411"/>
                            <a:gd name="connsiteX44" fmla="*/ 52603 w 676987"/>
                            <a:gd name="connsiteY44" fmla="*/ 217612 h 1266411"/>
                            <a:gd name="connsiteX45" fmla="*/ 103305 w 676987"/>
                            <a:gd name="connsiteY45" fmla="*/ 172519 h 1266411"/>
                            <a:gd name="connsiteX46" fmla="*/ 103307 w 676987"/>
                            <a:gd name="connsiteY46" fmla="*/ 172517 h 1266411"/>
                            <a:gd name="connsiteX47" fmla="*/ 103307 w 676987"/>
                            <a:gd name="connsiteY47" fmla="*/ 172516 h 1266411"/>
                            <a:gd name="connsiteX48" fmla="*/ 103309 w 676987"/>
                            <a:gd name="connsiteY48" fmla="*/ 172515 h 1266411"/>
                            <a:gd name="connsiteX49" fmla="*/ 169069 w 676987"/>
                            <a:gd name="connsiteY49" fmla="*/ 81102 h 1266411"/>
                            <a:gd name="connsiteX50" fmla="*/ 408646 w 676987"/>
                            <a:gd name="connsiteY50" fmla="*/ 49387 h 1266411"/>
                            <a:gd name="connsiteX51" fmla="*/ 408646 w 676987"/>
                            <a:gd name="connsiteY51" fmla="*/ 49388 h 1266411"/>
                            <a:gd name="connsiteX52" fmla="*/ 408647 w 676987"/>
                            <a:gd name="connsiteY52" fmla="*/ 49387 h 1266411"/>
                            <a:gd name="connsiteX53" fmla="*/ 408650 w 676987"/>
                            <a:gd name="connsiteY53" fmla="*/ 49377 h 1266411"/>
                            <a:gd name="connsiteX54" fmla="*/ 408650 w 676987"/>
                            <a:gd name="connsiteY54" fmla="*/ 49378 h 1266411"/>
                            <a:gd name="connsiteX55" fmla="*/ 408647 w 676987"/>
                            <a:gd name="connsiteY55" fmla="*/ 49384 h 1266411"/>
                            <a:gd name="connsiteX56" fmla="*/ 408647 w 676987"/>
                            <a:gd name="connsiteY56" fmla="*/ 49385 h 1266411"/>
                            <a:gd name="connsiteX57" fmla="*/ 408650 w 676987"/>
                            <a:gd name="connsiteY57" fmla="*/ 49379 h 1266411"/>
                            <a:gd name="connsiteX58" fmla="*/ 408649 w 676987"/>
                            <a:gd name="connsiteY58" fmla="*/ 49380 h 1266411"/>
                            <a:gd name="connsiteX59" fmla="*/ 408650 w 676987"/>
                            <a:gd name="connsiteY59" fmla="*/ 49378 h 1266411"/>
                            <a:gd name="connsiteX60" fmla="*/ 408650 w 676987"/>
                            <a:gd name="connsiteY60" fmla="*/ 49378 h 1266411"/>
                            <a:gd name="connsiteX61" fmla="*/ 408650 w 676987"/>
                            <a:gd name="connsiteY61" fmla="*/ 49378 h 1266411"/>
                            <a:gd name="connsiteX62" fmla="*/ 408650 w 676987"/>
                            <a:gd name="connsiteY62" fmla="*/ 49377 h 1266411"/>
                            <a:gd name="connsiteX63" fmla="*/ 408653 w 676987"/>
                            <a:gd name="connsiteY63" fmla="*/ 49365 h 1266411"/>
                            <a:gd name="connsiteX64" fmla="*/ 408650 w 676987"/>
                            <a:gd name="connsiteY64" fmla="*/ 49375 h 1266411"/>
                            <a:gd name="connsiteX65" fmla="*/ 408650 w 676987"/>
                            <a:gd name="connsiteY65" fmla="*/ 49377 h 1266411"/>
                            <a:gd name="connsiteX66" fmla="*/ 408651 w 676987"/>
                            <a:gd name="connsiteY66" fmla="*/ 49375 h 1266411"/>
                            <a:gd name="connsiteX67" fmla="*/ 414926 w 676987"/>
                            <a:gd name="connsiteY67" fmla="*/ 30613 h 1266411"/>
                            <a:gd name="connsiteX68" fmla="*/ 414457 w 676987"/>
                            <a:gd name="connsiteY68" fmla="*/ 31649 h 1266411"/>
                            <a:gd name="connsiteX69" fmla="*/ 414924 w 676987"/>
                            <a:gd name="connsiteY69" fmla="*/ 30615 h 1266411"/>
                            <a:gd name="connsiteX70" fmla="*/ 425340 w 676987"/>
                            <a:gd name="connsiteY70" fmla="*/ 5668 h 1266411"/>
                            <a:gd name="connsiteX71" fmla="*/ 425342 w 676987"/>
                            <a:gd name="connsiteY71" fmla="*/ 5668 h 1266411"/>
                            <a:gd name="connsiteX72" fmla="*/ 418495 w 676987"/>
                            <a:gd name="connsiteY72" fmla="*/ 19941 h 1266411"/>
                            <a:gd name="connsiteX73" fmla="*/ 414933 w 676987"/>
                            <a:gd name="connsiteY73" fmla="*/ 30597 h 1266411"/>
                            <a:gd name="connsiteX74" fmla="*/ 414930 w 676987"/>
                            <a:gd name="connsiteY74" fmla="*/ 30604 h 1266411"/>
                            <a:gd name="connsiteX75" fmla="*/ 418494 w 676987"/>
                            <a:gd name="connsiteY75" fmla="*/ 19941 h 1266411"/>
                            <a:gd name="connsiteX76" fmla="*/ 225495 w 676987"/>
                            <a:gd name="connsiteY76" fmla="*/ 2661 h 1266411"/>
                            <a:gd name="connsiteX77" fmla="*/ 201956 w 676987"/>
                            <a:gd name="connsiteY77" fmla="*/ 35383 h 1266411"/>
                            <a:gd name="connsiteX78" fmla="*/ 201958 w 676987"/>
                            <a:gd name="connsiteY78" fmla="*/ 35383 h 1266411"/>
                            <a:gd name="connsiteX79" fmla="*/ 257499 w 676987"/>
                            <a:gd name="connsiteY79" fmla="*/ 35383 h 1266411"/>
                            <a:gd name="connsiteX80" fmla="*/ 413331 w 676987"/>
                            <a:gd name="connsiteY80" fmla="*/ 35383 h 1266411"/>
                            <a:gd name="connsiteX81" fmla="*/ 414921 w 676987"/>
                            <a:gd name="connsiteY81" fmla="*/ 30627 h 1266411"/>
                            <a:gd name="connsiteX82" fmla="*/ 414924 w 676987"/>
                            <a:gd name="connsiteY82" fmla="*/ 30621 h 1266411"/>
                            <a:gd name="connsiteX83" fmla="*/ 414926 w 676987"/>
                            <a:gd name="connsiteY83" fmla="*/ 30616 h 1266411"/>
                            <a:gd name="connsiteX84" fmla="*/ 414929 w 676987"/>
                            <a:gd name="connsiteY84" fmla="*/ 30608 h 1266411"/>
                            <a:gd name="connsiteX85" fmla="*/ 414928 w 676987"/>
                            <a:gd name="connsiteY85" fmla="*/ 30608 h 1266411"/>
                            <a:gd name="connsiteX86" fmla="*/ 414929 w 676987"/>
                            <a:gd name="connsiteY86" fmla="*/ 30606 h 1266411"/>
                            <a:gd name="connsiteX87" fmla="*/ 414930 w 676987"/>
                            <a:gd name="connsiteY87" fmla="*/ 30604 h 1266411"/>
                            <a:gd name="connsiteX88" fmla="*/ 414932 w 676987"/>
                            <a:gd name="connsiteY88" fmla="*/ 30605 h 1266411"/>
                            <a:gd name="connsiteX89" fmla="*/ 414929 w 676987"/>
                            <a:gd name="connsiteY89" fmla="*/ 30609 h 1266411"/>
                            <a:gd name="connsiteX90" fmla="*/ 413332 w 676987"/>
                            <a:gd name="connsiteY90" fmla="*/ 35383 h 1266411"/>
                            <a:gd name="connsiteX91" fmla="*/ 460594 w 676987"/>
                            <a:gd name="connsiteY91" fmla="*/ 35383 h 1266411"/>
                            <a:gd name="connsiteX92" fmla="*/ 518174 w 676987"/>
                            <a:gd name="connsiteY92" fmla="*/ 35383 h 1266411"/>
                            <a:gd name="connsiteX93" fmla="*/ 495425 w 676987"/>
                            <a:gd name="connsiteY93" fmla="*/ 5668 h 1266411"/>
                            <a:gd name="connsiteX94" fmla="*/ 495426 w 676987"/>
                            <a:gd name="connsiteY94" fmla="*/ 5668 h 1266411"/>
                            <a:gd name="connsiteX95" fmla="*/ 518175 w 676987"/>
                            <a:gd name="connsiteY95" fmla="*/ 35383 h 1266411"/>
                            <a:gd name="connsiteX96" fmla="*/ 650997 w 676987"/>
                            <a:gd name="connsiteY96" fmla="*/ 35383 h 1266411"/>
                            <a:gd name="connsiteX97" fmla="*/ 653795 w 676987"/>
                            <a:gd name="connsiteY97" fmla="*/ 42757 h 1266411"/>
                            <a:gd name="connsiteX98" fmla="*/ 657568 w 676987"/>
                            <a:gd name="connsiteY98" fmla="*/ 81102 h 1266411"/>
                            <a:gd name="connsiteX99" fmla="*/ 658026 w 676987"/>
                            <a:gd name="connsiteY99" fmla="*/ 85763 h 1266411"/>
                            <a:gd name="connsiteX100" fmla="*/ 651709 w 676987"/>
                            <a:gd name="connsiteY100" fmla="*/ 96426 h 1266411"/>
                            <a:gd name="connsiteX101" fmla="*/ 665028 w 676987"/>
                            <a:gd name="connsiteY101" fmla="*/ 146958 h 1266411"/>
                            <a:gd name="connsiteX102" fmla="*/ 672089 w 676987"/>
                            <a:gd name="connsiteY102" fmla="*/ 236429 h 1266411"/>
                            <a:gd name="connsiteX103" fmla="*/ 676987 w 676987"/>
                            <a:gd name="connsiteY103" fmla="*/ 298484 h 1266411"/>
                            <a:gd name="connsiteX104" fmla="*/ 675587 w 676987"/>
                            <a:gd name="connsiteY104" fmla="*/ 316209 h 1266411"/>
                            <a:gd name="connsiteX105" fmla="*/ 495595 w 676987"/>
                            <a:gd name="connsiteY105" fmla="*/ 81102 h 1266411"/>
                            <a:gd name="connsiteX106" fmla="*/ 675587 w 676987"/>
                            <a:gd name="connsiteY106" fmla="*/ 316210 h 1266411"/>
                            <a:gd name="connsiteX107" fmla="*/ 675589 w 676987"/>
                            <a:gd name="connsiteY107" fmla="*/ 316211 h 1266411"/>
                            <a:gd name="connsiteX108" fmla="*/ 665029 w 676987"/>
                            <a:gd name="connsiteY108" fmla="*/ 450011 h 1266411"/>
                            <a:gd name="connsiteX109" fmla="*/ 632416 w 676987"/>
                            <a:gd name="connsiteY109" fmla="*/ 573746 h 1266411"/>
                            <a:gd name="connsiteX110" fmla="*/ 619206 w 676987"/>
                            <a:gd name="connsiteY110" fmla="*/ 601625 h 1266411"/>
                            <a:gd name="connsiteX111" fmla="*/ 619205 w 676987"/>
                            <a:gd name="connsiteY111" fmla="*/ 601627 h 1266411"/>
                            <a:gd name="connsiteX112" fmla="*/ 619206 w 676987"/>
                            <a:gd name="connsiteY112" fmla="*/ 628696 h 1266411"/>
                            <a:gd name="connsiteX113" fmla="*/ 619205 w 676987"/>
                            <a:gd name="connsiteY113" fmla="*/ 628697 h 1266411"/>
                            <a:gd name="connsiteX114" fmla="*/ 619206 w 676987"/>
                            <a:gd name="connsiteY114" fmla="*/ 628699 h 1266411"/>
                            <a:gd name="connsiteX115" fmla="*/ 619204 w 676987"/>
                            <a:gd name="connsiteY115" fmla="*/ 628700 h 1266411"/>
                            <a:gd name="connsiteX116" fmla="*/ 619206 w 676987"/>
                            <a:gd name="connsiteY116" fmla="*/ 630633 h 1266411"/>
                            <a:gd name="connsiteX117" fmla="*/ 617360 w 676987"/>
                            <a:gd name="connsiteY117" fmla="*/ 631895 h 1266411"/>
                            <a:gd name="connsiteX118" fmla="*/ 617359 w 676987"/>
                            <a:gd name="connsiteY118" fmla="*/ 631896 h 1266411"/>
                            <a:gd name="connsiteX119" fmla="*/ 614162 w 676987"/>
                            <a:gd name="connsiteY119" fmla="*/ 634081 h 1266411"/>
                            <a:gd name="connsiteX120" fmla="*/ 521217 w 676987"/>
                            <a:gd name="connsiteY120" fmla="*/ 942798 h 1266411"/>
                            <a:gd name="connsiteX121" fmla="*/ 547205 w 676987"/>
                            <a:gd name="connsiteY121" fmla="*/ 1130122 h 1266411"/>
                            <a:gd name="connsiteX122" fmla="*/ 559345 w 676987"/>
                            <a:gd name="connsiteY122" fmla="*/ 1159535 h 1266411"/>
                            <a:gd name="connsiteX123" fmla="*/ 587011 w 676987"/>
                            <a:gd name="connsiteY123" fmla="*/ 1266411 h 1266411"/>
                            <a:gd name="connsiteX124" fmla="*/ 101858 w 676987"/>
                            <a:gd name="connsiteY124" fmla="*/ 1266411 h 1266411"/>
                            <a:gd name="connsiteX125" fmla="*/ 101857 w 676987"/>
                            <a:gd name="connsiteY125" fmla="*/ 355956 h 1266411"/>
                            <a:gd name="connsiteX126" fmla="*/ 88783 w 676987"/>
                            <a:gd name="connsiteY126" fmla="*/ 359082 h 1266411"/>
                            <a:gd name="connsiteX127" fmla="*/ 6977 w 676987"/>
                            <a:gd name="connsiteY127" fmla="*/ 294873 h 1266411"/>
                            <a:gd name="connsiteX128" fmla="*/ 1545 w 676987"/>
                            <a:gd name="connsiteY128" fmla="*/ 263020 h 1266411"/>
                            <a:gd name="connsiteX129" fmla="*/ 0 w 676987"/>
                            <a:gd name="connsiteY129" fmla="*/ 253951 h 1266411"/>
                            <a:gd name="connsiteX130" fmla="*/ 6977 w 676987"/>
                            <a:gd name="connsiteY130" fmla="*/ 213030 h 1266411"/>
                            <a:gd name="connsiteX131" fmla="*/ 25462 w 676987"/>
                            <a:gd name="connsiteY131" fmla="*/ 180566 h 1266411"/>
                            <a:gd name="connsiteX132" fmla="*/ 31168 w 676987"/>
                            <a:gd name="connsiteY132" fmla="*/ 175491 h 1266411"/>
                            <a:gd name="connsiteX133" fmla="*/ 51161 w 676987"/>
                            <a:gd name="connsiteY133" fmla="*/ 159528 h 1266411"/>
                            <a:gd name="connsiteX134" fmla="*/ 51163 w 676987"/>
                            <a:gd name="connsiteY134" fmla="*/ 159527 h 1266411"/>
                            <a:gd name="connsiteX135" fmla="*/ 51165 w 676987"/>
                            <a:gd name="connsiteY135" fmla="*/ 159524 h 1266411"/>
                            <a:gd name="connsiteX136" fmla="*/ 51163 w 676987"/>
                            <a:gd name="connsiteY136" fmla="*/ 159526 h 1266411"/>
                            <a:gd name="connsiteX137" fmla="*/ 31166 w 676987"/>
                            <a:gd name="connsiteY137" fmla="*/ 175490 h 1266411"/>
                            <a:gd name="connsiteX138" fmla="*/ 54790 w 676987"/>
                            <a:gd name="connsiteY138" fmla="*/ 154482 h 1266411"/>
                            <a:gd name="connsiteX139" fmla="*/ 54790 w 676987"/>
                            <a:gd name="connsiteY139" fmla="*/ 154480 h 1266411"/>
                            <a:gd name="connsiteX140" fmla="*/ 101854 w 676987"/>
                            <a:gd name="connsiteY140" fmla="*/ 112624 h 1266411"/>
                            <a:gd name="connsiteX141" fmla="*/ 101853 w 676987"/>
                            <a:gd name="connsiteY141" fmla="*/ 151944 h 1266411"/>
                            <a:gd name="connsiteX142" fmla="*/ 101855 w 676987"/>
                            <a:gd name="connsiteY142" fmla="*/ 151945 h 1266411"/>
                            <a:gd name="connsiteX143" fmla="*/ 101855 w 676987"/>
                            <a:gd name="connsiteY143" fmla="*/ 151946 h 1266411"/>
                            <a:gd name="connsiteX144" fmla="*/ 101856 w 676987"/>
                            <a:gd name="connsiteY144" fmla="*/ 112623 h 1266411"/>
                            <a:gd name="connsiteX145" fmla="*/ 137298 w 676987"/>
                            <a:gd name="connsiteY145" fmla="*/ 81102 h 1266411"/>
                            <a:gd name="connsiteX146" fmla="*/ 188703 w 676987"/>
                            <a:gd name="connsiteY146" fmla="*/ 35383 h 1266411"/>
                            <a:gd name="connsiteX147" fmla="*/ 297284 w 676987"/>
                            <a:gd name="connsiteY147" fmla="*/ 0 h 1266411"/>
                            <a:gd name="connsiteX148" fmla="*/ 257499 w 676987"/>
                            <a:gd name="connsiteY148" fmla="*/ 35383 h 1266411"/>
                            <a:gd name="connsiteX149" fmla="*/ 297277 w 676987"/>
                            <a:gd name="connsiteY149" fmla="*/ 6 h 12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76987" h="1266411">
                              <a:moveTo>
                                <a:pt x="64637" y="226270"/>
                              </a:moveTo>
                              <a:lnTo>
                                <a:pt x="64637" y="226271"/>
                              </a:lnTo>
                              <a:lnTo>
                                <a:pt x="64638" y="226272"/>
                              </a:lnTo>
                              <a:lnTo>
                                <a:pt x="64638" y="226270"/>
                              </a:lnTo>
                              <a:close/>
                              <a:moveTo>
                                <a:pt x="377424" y="201146"/>
                              </a:moveTo>
                              <a:lnTo>
                                <a:pt x="377417" y="201184"/>
                              </a:lnTo>
                              <a:lnTo>
                                <a:pt x="377417" y="201187"/>
                              </a:lnTo>
                              <a:lnTo>
                                <a:pt x="377418" y="201188"/>
                              </a:lnTo>
                              <a:lnTo>
                                <a:pt x="377417" y="201189"/>
                              </a:lnTo>
                              <a:lnTo>
                                <a:pt x="377415" y="201196"/>
                              </a:lnTo>
                              <a:lnTo>
                                <a:pt x="377418" y="201188"/>
                              </a:lnTo>
                              <a:close/>
                              <a:moveTo>
                                <a:pt x="377422" y="201140"/>
                              </a:moveTo>
                              <a:lnTo>
                                <a:pt x="377421" y="201145"/>
                              </a:lnTo>
                              <a:lnTo>
                                <a:pt x="377416" y="201183"/>
                              </a:lnTo>
                              <a:lnTo>
                                <a:pt x="377418" y="201170"/>
                              </a:lnTo>
                              <a:close/>
                              <a:moveTo>
                                <a:pt x="31167" y="175490"/>
                              </a:moveTo>
                              <a:lnTo>
                                <a:pt x="25462" y="180565"/>
                              </a:lnTo>
                              <a:lnTo>
                                <a:pt x="26003" y="179613"/>
                              </a:lnTo>
                              <a:close/>
                              <a:moveTo>
                                <a:pt x="389654" y="121628"/>
                              </a:moveTo>
                              <a:lnTo>
                                <a:pt x="389653" y="121629"/>
                              </a:lnTo>
                              <a:lnTo>
                                <a:pt x="389653" y="121630"/>
                              </a:lnTo>
                              <a:lnTo>
                                <a:pt x="389654" y="121629"/>
                              </a:lnTo>
                              <a:close/>
                              <a:moveTo>
                                <a:pt x="394564" y="100082"/>
                              </a:moveTo>
                              <a:lnTo>
                                <a:pt x="394563" y="100084"/>
                              </a:lnTo>
                              <a:lnTo>
                                <a:pt x="394564" y="100085"/>
                              </a:lnTo>
                              <a:close/>
                              <a:moveTo>
                                <a:pt x="394568" y="100060"/>
                              </a:moveTo>
                              <a:lnTo>
                                <a:pt x="394569" y="100061"/>
                              </a:lnTo>
                              <a:lnTo>
                                <a:pt x="394569" y="100060"/>
                              </a:lnTo>
                              <a:close/>
                              <a:moveTo>
                                <a:pt x="394824" y="99140"/>
                              </a:moveTo>
                              <a:lnTo>
                                <a:pt x="394772" y="99327"/>
                              </a:lnTo>
                              <a:lnTo>
                                <a:pt x="394767" y="99345"/>
                              </a:lnTo>
                              <a:lnTo>
                                <a:pt x="394754" y="99392"/>
                              </a:lnTo>
                              <a:lnTo>
                                <a:pt x="394770" y="99337"/>
                              </a:lnTo>
                              <a:close/>
                              <a:moveTo>
                                <a:pt x="169069" y="81102"/>
                              </a:moveTo>
                              <a:lnTo>
                                <a:pt x="103309" y="172514"/>
                              </a:lnTo>
                              <a:lnTo>
                                <a:pt x="103311" y="172511"/>
                              </a:lnTo>
                              <a:lnTo>
                                <a:pt x="103309" y="172512"/>
                              </a:lnTo>
                              <a:lnTo>
                                <a:pt x="103305" y="172518"/>
                              </a:lnTo>
                              <a:lnTo>
                                <a:pt x="52603" y="217611"/>
                              </a:lnTo>
                              <a:lnTo>
                                <a:pt x="52602" y="217611"/>
                              </a:lnTo>
                              <a:lnTo>
                                <a:pt x="52601" y="217611"/>
                              </a:lnTo>
                              <a:lnTo>
                                <a:pt x="24119" y="197122"/>
                              </a:lnTo>
                              <a:lnTo>
                                <a:pt x="24119" y="197123"/>
                              </a:lnTo>
                              <a:lnTo>
                                <a:pt x="52601" y="217612"/>
                              </a:lnTo>
                              <a:lnTo>
                                <a:pt x="52603" y="217612"/>
                              </a:lnTo>
                              <a:lnTo>
                                <a:pt x="103305" y="172519"/>
                              </a:lnTo>
                              <a:lnTo>
                                <a:pt x="103307" y="172517"/>
                              </a:lnTo>
                              <a:lnTo>
                                <a:pt x="103307" y="172516"/>
                              </a:lnTo>
                              <a:lnTo>
                                <a:pt x="103309" y="172515"/>
                              </a:lnTo>
                              <a:lnTo>
                                <a:pt x="169069" y="81102"/>
                              </a:lnTo>
                              <a:close/>
                              <a:moveTo>
                                <a:pt x="408646" y="49387"/>
                              </a:moveTo>
                              <a:lnTo>
                                <a:pt x="408646" y="49388"/>
                              </a:lnTo>
                              <a:lnTo>
                                <a:pt x="408647" y="49387"/>
                              </a:lnTo>
                              <a:close/>
                              <a:moveTo>
                                <a:pt x="408650" y="49377"/>
                              </a:moveTo>
                              <a:lnTo>
                                <a:pt x="408650" y="49378"/>
                              </a:lnTo>
                              <a:lnTo>
                                <a:pt x="408647" y="49384"/>
                              </a:lnTo>
                              <a:lnTo>
                                <a:pt x="408647" y="49385"/>
                              </a:lnTo>
                              <a:lnTo>
                                <a:pt x="408650" y="49379"/>
                              </a:lnTo>
                              <a:lnTo>
                                <a:pt x="408649" y="49380"/>
                              </a:lnTo>
                              <a:lnTo>
                                <a:pt x="408650" y="49378"/>
                              </a:lnTo>
                              <a:lnTo>
                                <a:pt x="408650" y="49378"/>
                              </a:lnTo>
                              <a:lnTo>
                                <a:pt x="408650" y="49378"/>
                              </a:lnTo>
                              <a:lnTo>
                                <a:pt x="408650" y="49377"/>
                              </a:lnTo>
                              <a:close/>
                              <a:moveTo>
                                <a:pt x="408653" y="49365"/>
                              </a:moveTo>
                              <a:lnTo>
                                <a:pt x="408650" y="49375"/>
                              </a:lnTo>
                              <a:lnTo>
                                <a:pt x="408650" y="49377"/>
                              </a:lnTo>
                              <a:lnTo>
                                <a:pt x="408651" y="49375"/>
                              </a:lnTo>
                              <a:close/>
                              <a:moveTo>
                                <a:pt x="414926" y="30613"/>
                              </a:moveTo>
                              <a:lnTo>
                                <a:pt x="414457" y="31649"/>
                              </a:lnTo>
                              <a:lnTo>
                                <a:pt x="414924" y="30615"/>
                              </a:lnTo>
                              <a:close/>
                              <a:moveTo>
                                <a:pt x="425340" y="5668"/>
                              </a:moveTo>
                              <a:lnTo>
                                <a:pt x="425342" y="5668"/>
                              </a:lnTo>
                              <a:lnTo>
                                <a:pt x="418495" y="19941"/>
                              </a:lnTo>
                              <a:lnTo>
                                <a:pt x="414933" y="30597"/>
                              </a:lnTo>
                              <a:lnTo>
                                <a:pt x="414930" y="30604"/>
                              </a:lnTo>
                              <a:lnTo>
                                <a:pt x="418494" y="19941"/>
                              </a:lnTo>
                              <a:close/>
                              <a:moveTo>
                                <a:pt x="225495" y="2661"/>
                              </a:moveTo>
                              <a:lnTo>
                                <a:pt x="201956" y="35383"/>
                              </a:lnTo>
                              <a:lnTo>
                                <a:pt x="201958" y="35383"/>
                              </a:lnTo>
                              <a:lnTo>
                                <a:pt x="257499" y="35383"/>
                              </a:lnTo>
                              <a:lnTo>
                                <a:pt x="413331" y="35383"/>
                              </a:lnTo>
                              <a:lnTo>
                                <a:pt x="414921" y="30627"/>
                              </a:lnTo>
                              <a:lnTo>
                                <a:pt x="414924" y="30621"/>
                              </a:lnTo>
                              <a:lnTo>
                                <a:pt x="414926" y="30616"/>
                              </a:lnTo>
                              <a:lnTo>
                                <a:pt x="414929" y="30608"/>
                              </a:lnTo>
                              <a:lnTo>
                                <a:pt x="414928" y="30608"/>
                              </a:lnTo>
                              <a:lnTo>
                                <a:pt x="414929" y="30606"/>
                              </a:lnTo>
                              <a:lnTo>
                                <a:pt x="414930" y="30604"/>
                              </a:lnTo>
                              <a:lnTo>
                                <a:pt x="414932" y="30605"/>
                              </a:lnTo>
                              <a:lnTo>
                                <a:pt x="414929" y="30609"/>
                              </a:lnTo>
                              <a:lnTo>
                                <a:pt x="413332" y="35383"/>
                              </a:lnTo>
                              <a:lnTo>
                                <a:pt x="460594" y="35383"/>
                              </a:lnTo>
                              <a:lnTo>
                                <a:pt x="518174" y="35383"/>
                              </a:lnTo>
                              <a:lnTo>
                                <a:pt x="495425" y="5668"/>
                              </a:lnTo>
                              <a:lnTo>
                                <a:pt x="495426" y="5668"/>
                              </a:lnTo>
                              <a:lnTo>
                                <a:pt x="518175" y="35383"/>
                              </a:lnTo>
                              <a:lnTo>
                                <a:pt x="650997" y="35383"/>
                              </a:lnTo>
                              <a:lnTo>
                                <a:pt x="653795" y="42757"/>
                              </a:lnTo>
                              <a:lnTo>
                                <a:pt x="657568" y="81102"/>
                              </a:lnTo>
                              <a:lnTo>
                                <a:pt x="658026" y="85763"/>
                              </a:lnTo>
                              <a:lnTo>
                                <a:pt x="651709" y="96426"/>
                              </a:lnTo>
                              <a:lnTo>
                                <a:pt x="665028" y="146958"/>
                              </a:lnTo>
                              <a:lnTo>
                                <a:pt x="672089" y="236429"/>
                              </a:lnTo>
                              <a:lnTo>
                                <a:pt x="676987" y="298484"/>
                              </a:lnTo>
                              <a:lnTo>
                                <a:pt x="675587" y="316209"/>
                              </a:lnTo>
                              <a:lnTo>
                                <a:pt x="495595" y="81102"/>
                              </a:lnTo>
                              <a:lnTo>
                                <a:pt x="675587" y="316210"/>
                              </a:lnTo>
                              <a:lnTo>
                                <a:pt x="675589" y="316211"/>
                              </a:lnTo>
                              <a:lnTo>
                                <a:pt x="665029" y="450011"/>
                              </a:lnTo>
                              <a:cubicBezTo>
                                <a:pt x="657328" y="496582"/>
                                <a:pt x="646185" y="538523"/>
                                <a:pt x="632416" y="573746"/>
                              </a:cubicBezTo>
                              <a:lnTo>
                                <a:pt x="619206" y="601625"/>
                              </a:lnTo>
                              <a:lnTo>
                                <a:pt x="619205" y="601627"/>
                              </a:lnTo>
                              <a:lnTo>
                                <a:pt x="619206" y="628696"/>
                              </a:lnTo>
                              <a:lnTo>
                                <a:pt x="619205" y="628697"/>
                              </a:lnTo>
                              <a:lnTo>
                                <a:pt x="619206" y="628699"/>
                              </a:lnTo>
                              <a:lnTo>
                                <a:pt x="619204" y="628700"/>
                              </a:lnTo>
                              <a:lnTo>
                                <a:pt x="619206" y="630633"/>
                              </a:lnTo>
                              <a:lnTo>
                                <a:pt x="617360" y="631895"/>
                              </a:lnTo>
                              <a:lnTo>
                                <a:pt x="617359" y="631896"/>
                              </a:lnTo>
                              <a:lnTo>
                                <a:pt x="614162" y="634081"/>
                              </a:lnTo>
                              <a:cubicBezTo>
                                <a:pt x="559540" y="684945"/>
                                <a:pt x="521215" y="804017"/>
                                <a:pt x="521217" y="942798"/>
                              </a:cubicBezTo>
                              <a:cubicBezTo>
                                <a:pt x="521215" y="1012185"/>
                                <a:pt x="530795" y="1076652"/>
                                <a:pt x="547205" y="1130122"/>
                              </a:cubicBezTo>
                              <a:lnTo>
                                <a:pt x="559345" y="1159535"/>
                              </a:lnTo>
                              <a:lnTo>
                                <a:pt x="587011" y="1266411"/>
                              </a:lnTo>
                              <a:lnTo>
                                <a:pt x="101858" y="1266411"/>
                              </a:lnTo>
                              <a:lnTo>
                                <a:pt x="101857" y="355956"/>
                              </a:lnTo>
                              <a:lnTo>
                                <a:pt x="88783" y="359082"/>
                              </a:lnTo>
                              <a:cubicBezTo>
                                <a:pt x="52008" y="359081"/>
                                <a:pt x="20454" y="332606"/>
                                <a:pt x="6977" y="294873"/>
                              </a:cubicBezTo>
                              <a:lnTo>
                                <a:pt x="1545" y="263020"/>
                              </a:lnTo>
                              <a:lnTo>
                                <a:pt x="0" y="253951"/>
                              </a:lnTo>
                              <a:cubicBezTo>
                                <a:pt x="-1" y="239437"/>
                                <a:pt x="2484" y="225608"/>
                                <a:pt x="6977" y="213030"/>
                              </a:cubicBezTo>
                              <a:lnTo>
                                <a:pt x="25462" y="180566"/>
                              </a:lnTo>
                              <a:lnTo>
                                <a:pt x="31168" y="175491"/>
                              </a:lnTo>
                              <a:lnTo>
                                <a:pt x="51161" y="159528"/>
                              </a:lnTo>
                              <a:lnTo>
                                <a:pt x="51163" y="159527"/>
                              </a:lnTo>
                              <a:lnTo>
                                <a:pt x="51165" y="159524"/>
                              </a:lnTo>
                              <a:lnTo>
                                <a:pt x="51163" y="159526"/>
                              </a:lnTo>
                              <a:lnTo>
                                <a:pt x="31166" y="175490"/>
                              </a:lnTo>
                              <a:lnTo>
                                <a:pt x="54790" y="154482"/>
                              </a:lnTo>
                              <a:lnTo>
                                <a:pt x="54790" y="154480"/>
                              </a:lnTo>
                              <a:lnTo>
                                <a:pt x="101854" y="112624"/>
                              </a:lnTo>
                              <a:lnTo>
                                <a:pt x="101853" y="151944"/>
                              </a:lnTo>
                              <a:lnTo>
                                <a:pt x="101855" y="151945"/>
                              </a:lnTo>
                              <a:lnTo>
                                <a:pt x="101855" y="151946"/>
                              </a:lnTo>
                              <a:lnTo>
                                <a:pt x="101856" y="112623"/>
                              </a:lnTo>
                              <a:lnTo>
                                <a:pt x="137298" y="81102"/>
                              </a:lnTo>
                              <a:lnTo>
                                <a:pt x="188703" y="35383"/>
                              </a:lnTo>
                              <a:close/>
                              <a:moveTo>
                                <a:pt x="297284" y="0"/>
                              </a:moveTo>
                              <a:lnTo>
                                <a:pt x="257499" y="35383"/>
                              </a:lnTo>
                              <a:lnTo>
                                <a:pt x="297277" y="6"/>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Freeform 825">
                          <a:extLst>
                            <a:ext uri="{FF2B5EF4-FFF2-40B4-BE49-F238E27FC236}">
                              <a16:creationId xmlns:a16="http://schemas.microsoft.com/office/drawing/2014/main" id="{A9E3603A-BBC8-0441-8A61-31E959524B6E}"/>
                            </a:ext>
                          </a:extLst>
                        </p:cNvPr>
                        <p:cNvSpPr/>
                        <p:nvPr/>
                      </p:nvSpPr>
                      <p:spPr>
                        <a:xfrm>
                          <a:off x="7619166" y="1840478"/>
                          <a:ext cx="451035" cy="352453"/>
                        </a:xfrm>
                        <a:custGeom>
                          <a:avLst/>
                          <a:gdLst>
                            <a:gd name="connsiteX0" fmla="*/ 141327 w 449039"/>
                            <a:gd name="connsiteY0" fmla="*/ 0 h 311335"/>
                            <a:gd name="connsiteX1" fmla="*/ 396864 w 449039"/>
                            <a:gd name="connsiteY1" fmla="*/ 0 h 311335"/>
                            <a:gd name="connsiteX2" fmla="*/ 396864 w 449039"/>
                            <a:gd name="connsiteY2" fmla="*/ 207975 h 311335"/>
                            <a:gd name="connsiteX3" fmla="*/ 407981 w 449039"/>
                            <a:gd name="connsiteY3" fmla="*/ 222243 h 311335"/>
                            <a:gd name="connsiteX4" fmla="*/ 429584 w 449039"/>
                            <a:gd name="connsiteY4" fmla="*/ 260067 h 311335"/>
                            <a:gd name="connsiteX5" fmla="*/ 449039 w 449039"/>
                            <a:gd name="connsiteY5" fmla="*/ 311335 h 311335"/>
                            <a:gd name="connsiteX6" fmla="*/ 316217 w 449039"/>
                            <a:gd name="connsiteY6" fmla="*/ 311335 h 311335"/>
                            <a:gd name="connsiteX7" fmla="*/ 293468 w 449039"/>
                            <a:gd name="connsiteY7" fmla="*/ 281620 h 311335"/>
                            <a:gd name="connsiteX8" fmla="*/ 293467 w 449039"/>
                            <a:gd name="connsiteY8" fmla="*/ 281620 h 311335"/>
                            <a:gd name="connsiteX9" fmla="*/ 316216 w 449039"/>
                            <a:gd name="connsiteY9" fmla="*/ 311335 h 311335"/>
                            <a:gd name="connsiteX10" fmla="*/ 258636 w 449039"/>
                            <a:gd name="connsiteY10" fmla="*/ 311335 h 311335"/>
                            <a:gd name="connsiteX11" fmla="*/ 235887 w 449039"/>
                            <a:gd name="connsiteY11" fmla="*/ 281621 h 311335"/>
                            <a:gd name="connsiteX12" fmla="*/ 258636 w 449039"/>
                            <a:gd name="connsiteY12" fmla="*/ 311335 h 311335"/>
                            <a:gd name="connsiteX13" fmla="*/ 211374 w 449039"/>
                            <a:gd name="connsiteY13" fmla="*/ 311335 h 311335"/>
                            <a:gd name="connsiteX14" fmla="*/ 212971 w 449039"/>
                            <a:gd name="connsiteY14" fmla="*/ 306561 h 311335"/>
                            <a:gd name="connsiteX15" fmla="*/ 212974 w 449039"/>
                            <a:gd name="connsiteY15" fmla="*/ 306557 h 311335"/>
                            <a:gd name="connsiteX16" fmla="*/ 212972 w 449039"/>
                            <a:gd name="connsiteY16" fmla="*/ 306556 h 311335"/>
                            <a:gd name="connsiteX17" fmla="*/ 212973 w 449039"/>
                            <a:gd name="connsiteY17" fmla="*/ 306554 h 311335"/>
                            <a:gd name="connsiteX18" fmla="*/ 212974 w 449039"/>
                            <a:gd name="connsiteY18" fmla="*/ 306553 h 311335"/>
                            <a:gd name="connsiteX19" fmla="*/ 212975 w 449039"/>
                            <a:gd name="connsiteY19" fmla="*/ 306551 h 311335"/>
                            <a:gd name="connsiteX20" fmla="*/ 212973 w 449039"/>
                            <a:gd name="connsiteY20" fmla="*/ 306554 h 311335"/>
                            <a:gd name="connsiteX21" fmla="*/ 212972 w 449039"/>
                            <a:gd name="connsiteY21" fmla="*/ 306556 h 311335"/>
                            <a:gd name="connsiteX22" fmla="*/ 212975 w 449039"/>
                            <a:gd name="connsiteY22" fmla="*/ 306549 h 311335"/>
                            <a:gd name="connsiteX23" fmla="*/ 216537 w 449039"/>
                            <a:gd name="connsiteY23" fmla="*/ 295893 h 311335"/>
                            <a:gd name="connsiteX24" fmla="*/ 223384 w 449039"/>
                            <a:gd name="connsiteY24" fmla="*/ 281620 h 311335"/>
                            <a:gd name="connsiteX25" fmla="*/ 223382 w 449039"/>
                            <a:gd name="connsiteY25" fmla="*/ 281620 h 311335"/>
                            <a:gd name="connsiteX26" fmla="*/ 216536 w 449039"/>
                            <a:gd name="connsiteY26" fmla="*/ 295893 h 311335"/>
                            <a:gd name="connsiteX27" fmla="*/ 212972 w 449039"/>
                            <a:gd name="connsiteY27" fmla="*/ 306556 h 311335"/>
                            <a:gd name="connsiteX28" fmla="*/ 212972 w 449039"/>
                            <a:gd name="connsiteY28" fmla="*/ 306556 h 311335"/>
                            <a:gd name="connsiteX29" fmla="*/ 212971 w 449039"/>
                            <a:gd name="connsiteY29" fmla="*/ 306558 h 311335"/>
                            <a:gd name="connsiteX30" fmla="*/ 212970 w 449039"/>
                            <a:gd name="connsiteY30" fmla="*/ 306560 h 311335"/>
                            <a:gd name="connsiteX31" fmla="*/ 212971 w 449039"/>
                            <a:gd name="connsiteY31" fmla="*/ 306560 h 311335"/>
                            <a:gd name="connsiteX32" fmla="*/ 212969 w 449039"/>
                            <a:gd name="connsiteY32" fmla="*/ 306561 h 311335"/>
                            <a:gd name="connsiteX33" fmla="*/ 212967 w 449039"/>
                            <a:gd name="connsiteY33" fmla="*/ 306564 h 311335"/>
                            <a:gd name="connsiteX34" fmla="*/ 212969 w 449039"/>
                            <a:gd name="connsiteY34" fmla="*/ 306563 h 311335"/>
                            <a:gd name="connsiteX35" fmla="*/ 212968 w 449039"/>
                            <a:gd name="connsiteY35" fmla="*/ 306565 h 311335"/>
                            <a:gd name="connsiteX36" fmla="*/ 212966 w 449039"/>
                            <a:gd name="connsiteY36" fmla="*/ 306567 h 311335"/>
                            <a:gd name="connsiteX37" fmla="*/ 212499 w 449039"/>
                            <a:gd name="connsiteY37" fmla="*/ 307601 h 311335"/>
                            <a:gd name="connsiteX38" fmla="*/ 212968 w 449039"/>
                            <a:gd name="connsiteY38" fmla="*/ 306565 h 311335"/>
                            <a:gd name="connsiteX39" fmla="*/ 212969 w 449039"/>
                            <a:gd name="connsiteY39" fmla="*/ 306563 h 311335"/>
                            <a:gd name="connsiteX40" fmla="*/ 212969 w 449039"/>
                            <a:gd name="connsiteY40" fmla="*/ 306563 h 311335"/>
                            <a:gd name="connsiteX41" fmla="*/ 212969 w 449039"/>
                            <a:gd name="connsiteY41" fmla="*/ 306561 h 311335"/>
                            <a:gd name="connsiteX42" fmla="*/ 212970 w 449039"/>
                            <a:gd name="connsiteY42" fmla="*/ 306562 h 311335"/>
                            <a:gd name="connsiteX43" fmla="*/ 212968 w 449039"/>
                            <a:gd name="connsiteY43" fmla="*/ 306568 h 311335"/>
                            <a:gd name="connsiteX44" fmla="*/ 212965 w 449039"/>
                            <a:gd name="connsiteY44" fmla="*/ 306572 h 311335"/>
                            <a:gd name="connsiteX45" fmla="*/ 212966 w 449039"/>
                            <a:gd name="connsiteY45" fmla="*/ 306573 h 311335"/>
                            <a:gd name="connsiteX46" fmla="*/ 212963 w 449039"/>
                            <a:gd name="connsiteY46" fmla="*/ 306579 h 311335"/>
                            <a:gd name="connsiteX47" fmla="*/ 211373 w 449039"/>
                            <a:gd name="connsiteY47" fmla="*/ 311335 h 311335"/>
                            <a:gd name="connsiteX48" fmla="*/ 55541 w 449039"/>
                            <a:gd name="connsiteY48" fmla="*/ 311335 h 311335"/>
                            <a:gd name="connsiteX49" fmla="*/ 95326 w 449039"/>
                            <a:gd name="connsiteY49" fmla="*/ 275952 h 311335"/>
                            <a:gd name="connsiteX50" fmla="*/ 95319 w 449039"/>
                            <a:gd name="connsiteY50" fmla="*/ 275958 h 311335"/>
                            <a:gd name="connsiteX51" fmla="*/ 55541 w 449039"/>
                            <a:gd name="connsiteY51" fmla="*/ 311335 h 311335"/>
                            <a:gd name="connsiteX52" fmla="*/ 0 w 449039"/>
                            <a:gd name="connsiteY52" fmla="*/ 311335 h 311335"/>
                            <a:gd name="connsiteX53" fmla="*/ 23537 w 449039"/>
                            <a:gd name="connsiteY53" fmla="*/ 278615 h 311335"/>
                            <a:gd name="connsiteX54" fmla="*/ 23539 w 449039"/>
                            <a:gd name="connsiteY54" fmla="*/ 278613 h 311335"/>
                            <a:gd name="connsiteX55" fmla="*/ 23540 w 449039"/>
                            <a:gd name="connsiteY55" fmla="*/ 278612 h 311335"/>
                            <a:gd name="connsiteX56" fmla="*/ 67176 w 449039"/>
                            <a:gd name="connsiteY56" fmla="*/ 239804 h 311335"/>
                            <a:gd name="connsiteX57" fmla="*/ 130014 w 449039"/>
                            <a:gd name="connsiteY57" fmla="*/ 239804 h 311335"/>
                            <a:gd name="connsiteX58" fmla="*/ 130015 w 449039"/>
                            <a:gd name="connsiteY58" fmla="*/ 239802 h 311335"/>
                            <a:gd name="connsiteX59" fmla="*/ 67177 w 449039"/>
                            <a:gd name="connsiteY59" fmla="*/ 239802 h 311335"/>
                            <a:gd name="connsiteX60" fmla="*/ 134512 w 449039"/>
                            <a:gd name="connsiteY60" fmla="*/ 179914 h 311335"/>
                            <a:gd name="connsiteX61" fmla="*/ 141326 w 449039"/>
                            <a:gd name="connsiteY61" fmla="*/ 173854 h 311335"/>
                            <a:gd name="connsiteX62" fmla="*/ 141327 w 449039"/>
                            <a:gd name="connsiteY62" fmla="*/ 0 h 3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9039" h="311335">
                              <a:moveTo>
                                <a:pt x="141327" y="0"/>
                              </a:moveTo>
                              <a:lnTo>
                                <a:pt x="396864" y="0"/>
                              </a:lnTo>
                              <a:lnTo>
                                <a:pt x="396864" y="207975"/>
                              </a:lnTo>
                              <a:lnTo>
                                <a:pt x="407981" y="222243"/>
                              </a:lnTo>
                              <a:cubicBezTo>
                                <a:pt x="415439" y="233467"/>
                                <a:pt x="422783" y="246226"/>
                                <a:pt x="429584" y="260067"/>
                              </a:cubicBezTo>
                              <a:lnTo>
                                <a:pt x="449039" y="311335"/>
                              </a:lnTo>
                              <a:lnTo>
                                <a:pt x="316217" y="311335"/>
                              </a:lnTo>
                              <a:lnTo>
                                <a:pt x="293468" y="281620"/>
                              </a:lnTo>
                              <a:lnTo>
                                <a:pt x="293467" y="281620"/>
                              </a:lnTo>
                              <a:lnTo>
                                <a:pt x="316216" y="311335"/>
                              </a:lnTo>
                              <a:lnTo>
                                <a:pt x="258636" y="311335"/>
                              </a:lnTo>
                              <a:lnTo>
                                <a:pt x="235887" y="281621"/>
                              </a:lnTo>
                              <a:lnTo>
                                <a:pt x="258636" y="311335"/>
                              </a:lnTo>
                              <a:lnTo>
                                <a:pt x="211374" y="311335"/>
                              </a:lnTo>
                              <a:lnTo>
                                <a:pt x="212971" y="306561"/>
                              </a:lnTo>
                              <a:lnTo>
                                <a:pt x="212974" y="306557"/>
                              </a:lnTo>
                              <a:lnTo>
                                <a:pt x="212972" y="306556"/>
                              </a:lnTo>
                              <a:lnTo>
                                <a:pt x="212973" y="306554"/>
                              </a:lnTo>
                              <a:lnTo>
                                <a:pt x="212974" y="306553"/>
                              </a:lnTo>
                              <a:lnTo>
                                <a:pt x="212975" y="306551"/>
                              </a:lnTo>
                              <a:lnTo>
                                <a:pt x="212973" y="306554"/>
                              </a:lnTo>
                              <a:lnTo>
                                <a:pt x="212972" y="306556"/>
                              </a:lnTo>
                              <a:lnTo>
                                <a:pt x="212975" y="306549"/>
                              </a:lnTo>
                              <a:lnTo>
                                <a:pt x="216537" y="295893"/>
                              </a:lnTo>
                              <a:lnTo>
                                <a:pt x="223384" y="281620"/>
                              </a:lnTo>
                              <a:lnTo>
                                <a:pt x="223382" y="281620"/>
                              </a:lnTo>
                              <a:lnTo>
                                <a:pt x="216536" y="295893"/>
                              </a:lnTo>
                              <a:lnTo>
                                <a:pt x="212972" y="306556"/>
                              </a:lnTo>
                              <a:lnTo>
                                <a:pt x="212972" y="306556"/>
                              </a:lnTo>
                              <a:lnTo>
                                <a:pt x="212971" y="306558"/>
                              </a:lnTo>
                              <a:lnTo>
                                <a:pt x="212970" y="306560"/>
                              </a:lnTo>
                              <a:lnTo>
                                <a:pt x="212971" y="306560"/>
                              </a:lnTo>
                              <a:lnTo>
                                <a:pt x="212969" y="306561"/>
                              </a:lnTo>
                              <a:lnTo>
                                <a:pt x="212967" y="306564"/>
                              </a:lnTo>
                              <a:lnTo>
                                <a:pt x="212969" y="306563"/>
                              </a:lnTo>
                              <a:lnTo>
                                <a:pt x="212968" y="306565"/>
                              </a:lnTo>
                              <a:lnTo>
                                <a:pt x="212966" y="306567"/>
                              </a:lnTo>
                              <a:lnTo>
                                <a:pt x="212499" y="307601"/>
                              </a:lnTo>
                              <a:lnTo>
                                <a:pt x="212968" y="306565"/>
                              </a:lnTo>
                              <a:lnTo>
                                <a:pt x="212969" y="306563"/>
                              </a:lnTo>
                              <a:lnTo>
                                <a:pt x="212969" y="306563"/>
                              </a:lnTo>
                              <a:lnTo>
                                <a:pt x="212969" y="306561"/>
                              </a:lnTo>
                              <a:lnTo>
                                <a:pt x="212970" y="306562"/>
                              </a:lnTo>
                              <a:lnTo>
                                <a:pt x="212968" y="306568"/>
                              </a:lnTo>
                              <a:lnTo>
                                <a:pt x="212965" y="306572"/>
                              </a:lnTo>
                              <a:lnTo>
                                <a:pt x="212966" y="306573"/>
                              </a:lnTo>
                              <a:lnTo>
                                <a:pt x="212963" y="306579"/>
                              </a:lnTo>
                              <a:lnTo>
                                <a:pt x="211373" y="311335"/>
                              </a:lnTo>
                              <a:lnTo>
                                <a:pt x="55541" y="311335"/>
                              </a:lnTo>
                              <a:lnTo>
                                <a:pt x="95326" y="275952"/>
                              </a:lnTo>
                              <a:lnTo>
                                <a:pt x="95319" y="275958"/>
                              </a:lnTo>
                              <a:lnTo>
                                <a:pt x="55541" y="311335"/>
                              </a:lnTo>
                              <a:lnTo>
                                <a:pt x="0" y="311335"/>
                              </a:lnTo>
                              <a:lnTo>
                                <a:pt x="23537" y="278615"/>
                              </a:lnTo>
                              <a:lnTo>
                                <a:pt x="23539" y="278613"/>
                              </a:lnTo>
                              <a:lnTo>
                                <a:pt x="23540" y="278612"/>
                              </a:lnTo>
                              <a:lnTo>
                                <a:pt x="67176" y="239804"/>
                              </a:lnTo>
                              <a:lnTo>
                                <a:pt x="130014" y="239804"/>
                              </a:lnTo>
                              <a:lnTo>
                                <a:pt x="130015" y="239802"/>
                              </a:lnTo>
                              <a:lnTo>
                                <a:pt x="67177" y="239802"/>
                              </a:lnTo>
                              <a:lnTo>
                                <a:pt x="134512" y="179914"/>
                              </a:lnTo>
                              <a:lnTo>
                                <a:pt x="141326" y="173854"/>
                              </a:lnTo>
                              <a:lnTo>
                                <a:pt x="141327" y="0"/>
                              </a:ln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4" name="Arc 823">
                        <a:extLst>
                          <a:ext uri="{FF2B5EF4-FFF2-40B4-BE49-F238E27FC236}">
                            <a16:creationId xmlns:a16="http://schemas.microsoft.com/office/drawing/2014/main" id="{D456A1D5-AAA3-4347-B516-2C1186247B40}"/>
                          </a:ext>
                        </a:extLst>
                      </p:cNvPr>
                      <p:cNvSpPr/>
                      <p:nvPr/>
                    </p:nvSpPr>
                    <p:spPr>
                      <a:xfrm rot="17220795">
                        <a:off x="7251679" y="2331717"/>
                        <a:ext cx="1232168" cy="597475"/>
                      </a:xfrm>
                      <a:prstGeom prst="arc">
                        <a:avLst>
                          <a:gd name="adj1" fmla="val 18756197"/>
                          <a:gd name="adj2" fmla="val 303989"/>
                        </a:avLst>
                      </a:prstGeom>
                      <a:ln w="28575">
                        <a:solidFill>
                          <a:srgbClr val="FFC9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21" name="Rectangle 820">
                      <a:extLst>
                        <a:ext uri="{FF2B5EF4-FFF2-40B4-BE49-F238E27FC236}">
                          <a16:creationId xmlns:a16="http://schemas.microsoft.com/office/drawing/2014/main" id="{F5BC1A56-B249-3D40-864A-3A997F89D96B}"/>
                        </a:ext>
                      </a:extLst>
                    </p:cNvPr>
                    <p:cNvSpPr/>
                    <p:nvPr/>
                  </p:nvSpPr>
                  <p:spPr>
                    <a:xfrm>
                      <a:off x="7489825" y="2450501"/>
                      <a:ext cx="70557" cy="943488"/>
                    </a:xfrm>
                    <a:prstGeom prst="rect">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4" name="Group 773">
                  <a:extLst>
                    <a:ext uri="{FF2B5EF4-FFF2-40B4-BE49-F238E27FC236}">
                      <a16:creationId xmlns:a16="http://schemas.microsoft.com/office/drawing/2014/main" id="{93340FD0-4A4B-C44E-9256-58CE97178BF5}"/>
                    </a:ext>
                  </a:extLst>
                </p:cNvPr>
                <p:cNvGrpSpPr/>
                <p:nvPr/>
              </p:nvGrpSpPr>
              <p:grpSpPr>
                <a:xfrm rot="4167372" flipH="1">
                  <a:off x="4203678" y="5436179"/>
                  <a:ext cx="619118" cy="280270"/>
                  <a:chOff x="6745184" y="5358640"/>
                  <a:chExt cx="1002074" cy="389018"/>
                </a:xfrm>
              </p:grpSpPr>
              <p:grpSp>
                <p:nvGrpSpPr>
                  <p:cNvPr id="801" name="Group 800">
                    <a:extLst>
                      <a:ext uri="{FF2B5EF4-FFF2-40B4-BE49-F238E27FC236}">
                        <a16:creationId xmlns:a16="http://schemas.microsoft.com/office/drawing/2014/main" id="{1A79860B-A605-3945-8C78-4BFB13AEB74D}"/>
                      </a:ext>
                    </a:extLst>
                  </p:cNvPr>
                  <p:cNvGrpSpPr/>
                  <p:nvPr/>
                </p:nvGrpSpPr>
                <p:grpSpPr>
                  <a:xfrm>
                    <a:off x="6745184" y="5358640"/>
                    <a:ext cx="1002074" cy="389018"/>
                    <a:chOff x="6745184" y="5358640"/>
                    <a:chExt cx="1002074" cy="389018"/>
                  </a:xfrm>
                </p:grpSpPr>
                <p:grpSp>
                  <p:nvGrpSpPr>
                    <p:cNvPr id="812" name="Group 811">
                      <a:extLst>
                        <a:ext uri="{FF2B5EF4-FFF2-40B4-BE49-F238E27FC236}">
                          <a16:creationId xmlns:a16="http://schemas.microsoft.com/office/drawing/2014/main" id="{F6DCB126-0295-B544-9207-CABA30C776E4}"/>
                        </a:ext>
                      </a:extLst>
                    </p:cNvPr>
                    <p:cNvGrpSpPr/>
                    <p:nvPr/>
                  </p:nvGrpSpPr>
                  <p:grpSpPr>
                    <a:xfrm>
                      <a:off x="6745184" y="5358640"/>
                      <a:ext cx="1002074" cy="389018"/>
                      <a:chOff x="6745184" y="5358640"/>
                      <a:chExt cx="1002074" cy="389018"/>
                    </a:xfrm>
                  </p:grpSpPr>
                  <p:grpSp>
                    <p:nvGrpSpPr>
                      <p:cNvPr id="814" name="Group 813">
                        <a:extLst>
                          <a:ext uri="{FF2B5EF4-FFF2-40B4-BE49-F238E27FC236}">
                            <a16:creationId xmlns:a16="http://schemas.microsoft.com/office/drawing/2014/main" id="{43C50B36-5173-624E-B8EA-D8206D756C43}"/>
                          </a:ext>
                        </a:extLst>
                      </p:cNvPr>
                      <p:cNvGrpSpPr/>
                      <p:nvPr/>
                    </p:nvGrpSpPr>
                    <p:grpSpPr>
                      <a:xfrm>
                        <a:off x="6745184" y="5521402"/>
                        <a:ext cx="1002074" cy="226256"/>
                        <a:chOff x="6745184" y="5521402"/>
                        <a:chExt cx="1002074" cy="226256"/>
                      </a:xfrm>
                    </p:grpSpPr>
                    <p:sp>
                      <p:nvSpPr>
                        <p:cNvPr id="816" name="Oval 815">
                          <a:extLst>
                            <a:ext uri="{FF2B5EF4-FFF2-40B4-BE49-F238E27FC236}">
                              <a16:creationId xmlns:a16="http://schemas.microsoft.com/office/drawing/2014/main" id="{E079A690-121C-2049-A565-75B6D01441D1}"/>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BF747673-B04D-F445-8228-E364B6639748}"/>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5" name="Freeform 814">
                        <a:extLst>
                          <a:ext uri="{FF2B5EF4-FFF2-40B4-BE49-F238E27FC236}">
                            <a16:creationId xmlns:a16="http://schemas.microsoft.com/office/drawing/2014/main" id="{0F64FDCD-4932-094D-8E42-CCE49B9A9C6C}"/>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3" name="Freeform 812">
                      <a:extLst>
                        <a:ext uri="{FF2B5EF4-FFF2-40B4-BE49-F238E27FC236}">
                          <a16:creationId xmlns:a16="http://schemas.microsoft.com/office/drawing/2014/main" id="{6B818667-5F4E-0C4A-A514-490BF40AC136}"/>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2" name="Group 801">
                    <a:extLst>
                      <a:ext uri="{FF2B5EF4-FFF2-40B4-BE49-F238E27FC236}">
                        <a16:creationId xmlns:a16="http://schemas.microsoft.com/office/drawing/2014/main" id="{D1AA72C4-4FD7-1A48-AE83-C1B1749866AB}"/>
                      </a:ext>
                    </a:extLst>
                  </p:cNvPr>
                  <p:cNvGrpSpPr/>
                  <p:nvPr/>
                </p:nvGrpSpPr>
                <p:grpSpPr>
                  <a:xfrm rot="3605345">
                    <a:off x="7146217" y="5353406"/>
                    <a:ext cx="99514" cy="223347"/>
                    <a:chOff x="8142783" y="5187730"/>
                    <a:chExt cx="99514" cy="223347"/>
                  </a:xfrm>
                </p:grpSpPr>
                <p:grpSp>
                  <p:nvGrpSpPr>
                    <p:cNvPr id="803" name="Group 802">
                      <a:extLst>
                        <a:ext uri="{FF2B5EF4-FFF2-40B4-BE49-F238E27FC236}">
                          <a16:creationId xmlns:a16="http://schemas.microsoft.com/office/drawing/2014/main" id="{16A46EC0-7D90-A64E-AC8A-C4E242E89EDF}"/>
                        </a:ext>
                      </a:extLst>
                    </p:cNvPr>
                    <p:cNvGrpSpPr/>
                    <p:nvPr/>
                  </p:nvGrpSpPr>
                  <p:grpSpPr>
                    <a:xfrm>
                      <a:off x="8146057" y="5187730"/>
                      <a:ext cx="90792" cy="75391"/>
                      <a:chOff x="8307421" y="5466589"/>
                      <a:chExt cx="90792" cy="75391"/>
                    </a:xfrm>
                  </p:grpSpPr>
                  <p:cxnSp>
                    <p:nvCxnSpPr>
                      <p:cNvPr id="810" name="Straight Connector 809">
                        <a:extLst>
                          <a:ext uri="{FF2B5EF4-FFF2-40B4-BE49-F238E27FC236}">
                            <a16:creationId xmlns:a16="http://schemas.microsoft.com/office/drawing/2014/main" id="{E6DD9B8E-D481-CE46-BD72-856D37E01D42}"/>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22C90883-E514-4C4F-808F-FE79022ADEF2}"/>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4" name="Group 803">
                      <a:extLst>
                        <a:ext uri="{FF2B5EF4-FFF2-40B4-BE49-F238E27FC236}">
                          <a16:creationId xmlns:a16="http://schemas.microsoft.com/office/drawing/2014/main" id="{6562D726-15E2-A549-A02D-71CC7320EF2B}"/>
                        </a:ext>
                      </a:extLst>
                    </p:cNvPr>
                    <p:cNvGrpSpPr/>
                    <p:nvPr/>
                  </p:nvGrpSpPr>
                  <p:grpSpPr>
                    <a:xfrm>
                      <a:off x="8142783" y="5262451"/>
                      <a:ext cx="90792" cy="75391"/>
                      <a:chOff x="8307421" y="5466589"/>
                      <a:chExt cx="90792" cy="75391"/>
                    </a:xfrm>
                  </p:grpSpPr>
                  <p:cxnSp>
                    <p:nvCxnSpPr>
                      <p:cNvPr id="808" name="Straight Connector 807">
                        <a:extLst>
                          <a:ext uri="{FF2B5EF4-FFF2-40B4-BE49-F238E27FC236}">
                            <a16:creationId xmlns:a16="http://schemas.microsoft.com/office/drawing/2014/main" id="{63DB8426-7DCE-D84A-B9AD-68F7383EC836}"/>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A198296B-8118-2D40-A9A0-838E59D53224}"/>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5" name="Group 804">
                      <a:extLst>
                        <a:ext uri="{FF2B5EF4-FFF2-40B4-BE49-F238E27FC236}">
                          <a16:creationId xmlns:a16="http://schemas.microsoft.com/office/drawing/2014/main" id="{7601317F-6E5D-A04D-8199-1C1FFD75BAC1}"/>
                        </a:ext>
                      </a:extLst>
                    </p:cNvPr>
                    <p:cNvGrpSpPr/>
                    <p:nvPr/>
                  </p:nvGrpSpPr>
                  <p:grpSpPr>
                    <a:xfrm>
                      <a:off x="8151505" y="5335686"/>
                      <a:ext cx="90792" cy="75391"/>
                      <a:chOff x="8307421" y="5466589"/>
                      <a:chExt cx="90792" cy="75391"/>
                    </a:xfrm>
                  </p:grpSpPr>
                  <p:cxnSp>
                    <p:nvCxnSpPr>
                      <p:cNvPr id="806" name="Straight Connector 805">
                        <a:extLst>
                          <a:ext uri="{FF2B5EF4-FFF2-40B4-BE49-F238E27FC236}">
                            <a16:creationId xmlns:a16="http://schemas.microsoft.com/office/drawing/2014/main" id="{2BE01511-DF55-CA4D-BD4B-8411DEFF2733}"/>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8A3681B6-ABF4-A242-A73D-596708BAD13C}"/>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775" name="Group 774">
                  <a:extLst>
                    <a:ext uri="{FF2B5EF4-FFF2-40B4-BE49-F238E27FC236}">
                      <a16:creationId xmlns:a16="http://schemas.microsoft.com/office/drawing/2014/main" id="{3C8FD454-286E-034C-9C0A-6733050651FB}"/>
                    </a:ext>
                  </a:extLst>
                </p:cNvPr>
                <p:cNvGrpSpPr/>
                <p:nvPr/>
              </p:nvGrpSpPr>
              <p:grpSpPr>
                <a:xfrm rot="21259150" flipH="1">
                  <a:off x="4519809" y="1583846"/>
                  <a:ext cx="1964500" cy="1789707"/>
                  <a:chOff x="8358582" y="2140669"/>
                  <a:chExt cx="1964500" cy="1789707"/>
                </a:xfrm>
              </p:grpSpPr>
              <p:grpSp>
                <p:nvGrpSpPr>
                  <p:cNvPr id="795" name="Group 794">
                    <a:extLst>
                      <a:ext uri="{FF2B5EF4-FFF2-40B4-BE49-F238E27FC236}">
                        <a16:creationId xmlns:a16="http://schemas.microsoft.com/office/drawing/2014/main" id="{9D5CF994-F8B7-6443-BFD2-9C0FE8B4EEFE}"/>
                      </a:ext>
                    </a:extLst>
                  </p:cNvPr>
                  <p:cNvGrpSpPr/>
                  <p:nvPr/>
                </p:nvGrpSpPr>
                <p:grpSpPr>
                  <a:xfrm rot="3644139">
                    <a:off x="8461617" y="2699096"/>
                    <a:ext cx="1128245" cy="1334316"/>
                    <a:chOff x="9366160" y="1720600"/>
                    <a:chExt cx="1128245" cy="1334316"/>
                  </a:xfrm>
                </p:grpSpPr>
                <p:sp>
                  <p:nvSpPr>
                    <p:cNvPr id="799" name="Freeform 798">
                      <a:extLst>
                        <a:ext uri="{FF2B5EF4-FFF2-40B4-BE49-F238E27FC236}">
                          <a16:creationId xmlns:a16="http://schemas.microsoft.com/office/drawing/2014/main" id="{275C229E-A5B7-ED4B-9DEC-59689007797B}"/>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Freeform 799">
                      <a:extLst>
                        <a:ext uri="{FF2B5EF4-FFF2-40B4-BE49-F238E27FC236}">
                          <a16:creationId xmlns:a16="http://schemas.microsoft.com/office/drawing/2014/main" id="{73BDCDD2-E3C0-F44C-A8F4-BD57E0D6578E}"/>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solidFill>
                      <a:srgbClr val="FEEDD1"/>
                    </a:solidFill>
                    <a:ln>
                      <a:solidFill>
                        <a:srgbClr val="FEE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6" name="Group 795">
                    <a:extLst>
                      <a:ext uri="{FF2B5EF4-FFF2-40B4-BE49-F238E27FC236}">
                        <a16:creationId xmlns:a16="http://schemas.microsoft.com/office/drawing/2014/main" id="{A0882302-332E-9040-943F-7F6693A3421E}"/>
                      </a:ext>
                    </a:extLst>
                  </p:cNvPr>
                  <p:cNvGrpSpPr/>
                  <p:nvPr/>
                </p:nvGrpSpPr>
                <p:grpSpPr>
                  <a:xfrm rot="14496087">
                    <a:off x="9091801" y="2037634"/>
                    <a:ext cx="1128245" cy="1334316"/>
                    <a:chOff x="9366160" y="1720600"/>
                    <a:chExt cx="1128245" cy="1334316"/>
                  </a:xfrm>
                </p:grpSpPr>
                <p:sp>
                  <p:nvSpPr>
                    <p:cNvPr id="797" name="Freeform 796">
                      <a:extLst>
                        <a:ext uri="{FF2B5EF4-FFF2-40B4-BE49-F238E27FC236}">
                          <a16:creationId xmlns:a16="http://schemas.microsoft.com/office/drawing/2014/main" id="{79298307-3128-C145-9D16-E430F9C897A5}"/>
                        </a:ext>
                      </a:extLst>
                    </p:cNvPr>
                    <p:cNvSpPr/>
                    <p:nvPr/>
                  </p:nvSpPr>
                  <p:spPr>
                    <a:xfrm rot="20689692">
                      <a:off x="9366160" y="2772313"/>
                      <a:ext cx="1091292" cy="282603"/>
                    </a:xfrm>
                    <a:custGeom>
                      <a:avLst/>
                      <a:gdLst>
                        <a:gd name="connsiteX0" fmla="*/ 929135 w 994450"/>
                        <a:gd name="connsiteY0" fmla="*/ 3218 h 178407"/>
                        <a:gd name="connsiteX1" fmla="*/ 991679 w 994450"/>
                        <a:gd name="connsiteY1" fmla="*/ 106098 h 178407"/>
                        <a:gd name="connsiteX2" fmla="*/ 951658 w 994450"/>
                        <a:gd name="connsiteY2" fmla="*/ 156000 h 178407"/>
                        <a:gd name="connsiteX3" fmla="*/ 923078 w 994450"/>
                        <a:gd name="connsiteY3" fmla="*/ 164994 h 178407"/>
                        <a:gd name="connsiteX4" fmla="*/ 923298 w 994450"/>
                        <a:gd name="connsiteY4" fmla="*/ 167433 h 178407"/>
                        <a:gd name="connsiteX5" fmla="*/ 198839 w 994450"/>
                        <a:gd name="connsiteY5" fmla="*/ 132532 h 178407"/>
                        <a:gd name="connsiteX6" fmla="*/ 196922 w 994450"/>
                        <a:gd name="connsiteY6" fmla="*/ 111315 h 178407"/>
                        <a:gd name="connsiteX7" fmla="*/ 187563 w 994450"/>
                        <a:gd name="connsiteY7" fmla="*/ 139338 h 178407"/>
                        <a:gd name="connsiteX8" fmla="*/ 144933 w 994450"/>
                        <a:gd name="connsiteY8" fmla="*/ 171443 h 178407"/>
                        <a:gd name="connsiteX9" fmla="*/ 133836 w 994450"/>
                        <a:gd name="connsiteY9" fmla="*/ 173492 h 178407"/>
                        <a:gd name="connsiteX10" fmla="*/ 121973 w 994450"/>
                        <a:gd name="connsiteY10" fmla="*/ 178406 h 178407"/>
                        <a:gd name="connsiteX11" fmla="*/ 107224 w 994450"/>
                        <a:gd name="connsiteY11" fmla="*/ 178406 h 178407"/>
                        <a:gd name="connsiteX12" fmla="*/ 107219 w 994450"/>
                        <a:gd name="connsiteY12" fmla="*/ 178407 h 178407"/>
                        <a:gd name="connsiteX13" fmla="*/ 107214 w 994450"/>
                        <a:gd name="connsiteY13" fmla="*/ 178406 h 178407"/>
                        <a:gd name="connsiteX14" fmla="*/ 24395 w 994450"/>
                        <a:gd name="connsiteY14" fmla="*/ 178406 h 178407"/>
                        <a:gd name="connsiteX15" fmla="*/ 0 w 994450"/>
                        <a:gd name="connsiteY15" fmla="*/ 154011 h 178407"/>
                        <a:gd name="connsiteX16" fmla="*/ 0 w 994450"/>
                        <a:gd name="connsiteY16" fmla="*/ 25572 h 178407"/>
                        <a:gd name="connsiteX17" fmla="*/ 24395 w 994450"/>
                        <a:gd name="connsiteY17" fmla="*/ 1177 h 178407"/>
                        <a:gd name="connsiteX18" fmla="*/ 107219 w 994450"/>
                        <a:gd name="connsiteY18" fmla="*/ 1177 h 178407"/>
                        <a:gd name="connsiteX19" fmla="*/ 121973 w 994450"/>
                        <a:gd name="connsiteY19" fmla="*/ 1177 h 178407"/>
                        <a:gd name="connsiteX20" fmla="*/ 133840 w 994450"/>
                        <a:gd name="connsiteY20" fmla="*/ 6093 h 178407"/>
                        <a:gd name="connsiteX21" fmla="*/ 144933 w 994450"/>
                        <a:gd name="connsiteY21" fmla="*/ 8141 h 178407"/>
                        <a:gd name="connsiteX22" fmla="*/ 187562 w 994450"/>
                        <a:gd name="connsiteY22" fmla="*/ 40246 h 178407"/>
                        <a:gd name="connsiteX23" fmla="*/ 192375 w 994450"/>
                        <a:gd name="connsiteY23" fmla="*/ 54657 h 178407"/>
                        <a:gd name="connsiteX24" fmla="*/ 857968 w 994450"/>
                        <a:gd name="connsiteY24" fmla="*/ 14819 h 178407"/>
                        <a:gd name="connsiteX25" fmla="*/ 863207 w 994450"/>
                        <a:gd name="connsiteY25" fmla="*/ 10506 h 178407"/>
                        <a:gd name="connsiteX26" fmla="*/ 929135 w 994450"/>
                        <a:gd name="connsiteY26" fmla="*/ 3218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4450" h="178407">
                          <a:moveTo>
                            <a:pt x="929135" y="3218"/>
                          </a:moveTo>
                          <a:cubicBezTo>
                            <a:pt x="975663" y="15835"/>
                            <a:pt x="1003665" y="61896"/>
                            <a:pt x="991679" y="106098"/>
                          </a:cubicBezTo>
                          <a:cubicBezTo>
                            <a:pt x="985686" y="128199"/>
                            <a:pt x="970831" y="145650"/>
                            <a:pt x="951658" y="156000"/>
                          </a:cubicBezTo>
                          <a:lnTo>
                            <a:pt x="923078" y="164994"/>
                          </a:lnTo>
                          <a:lnTo>
                            <a:pt x="923298" y="167433"/>
                          </a:lnTo>
                          <a:lnTo>
                            <a:pt x="198839" y="132532"/>
                          </a:lnTo>
                          <a:lnTo>
                            <a:pt x="196922" y="111315"/>
                          </a:lnTo>
                          <a:lnTo>
                            <a:pt x="187563" y="139338"/>
                          </a:lnTo>
                          <a:cubicBezTo>
                            <a:pt x="177115" y="153481"/>
                            <a:pt x="162322" y="164717"/>
                            <a:pt x="144933" y="171443"/>
                          </a:cubicBezTo>
                          <a:lnTo>
                            <a:pt x="133836" y="173492"/>
                          </a:lnTo>
                          <a:lnTo>
                            <a:pt x="121973" y="178406"/>
                          </a:lnTo>
                          <a:lnTo>
                            <a:pt x="107224" y="178406"/>
                          </a:lnTo>
                          <a:lnTo>
                            <a:pt x="107219" y="178407"/>
                          </a:lnTo>
                          <a:lnTo>
                            <a:pt x="107214" y="178406"/>
                          </a:lnTo>
                          <a:lnTo>
                            <a:pt x="24395" y="178406"/>
                          </a:lnTo>
                          <a:cubicBezTo>
                            <a:pt x="10922" y="178406"/>
                            <a:pt x="0" y="167484"/>
                            <a:pt x="0" y="154011"/>
                          </a:cubicBezTo>
                          <a:lnTo>
                            <a:pt x="0" y="25572"/>
                          </a:lnTo>
                          <a:cubicBezTo>
                            <a:pt x="0" y="12099"/>
                            <a:pt x="10922" y="1177"/>
                            <a:pt x="24395" y="1177"/>
                          </a:cubicBezTo>
                          <a:lnTo>
                            <a:pt x="107219" y="1177"/>
                          </a:lnTo>
                          <a:lnTo>
                            <a:pt x="121973" y="1177"/>
                          </a:lnTo>
                          <a:lnTo>
                            <a:pt x="133840" y="6093"/>
                          </a:lnTo>
                          <a:lnTo>
                            <a:pt x="144933" y="8141"/>
                          </a:lnTo>
                          <a:cubicBezTo>
                            <a:pt x="162321" y="14867"/>
                            <a:pt x="177115" y="26103"/>
                            <a:pt x="187562" y="40246"/>
                          </a:cubicBezTo>
                          <a:lnTo>
                            <a:pt x="192375" y="54657"/>
                          </a:lnTo>
                          <a:lnTo>
                            <a:pt x="857968" y="14819"/>
                          </a:lnTo>
                          <a:lnTo>
                            <a:pt x="863207" y="10506"/>
                          </a:lnTo>
                          <a:cubicBezTo>
                            <a:pt x="882381" y="157"/>
                            <a:pt x="905870" y="-3091"/>
                            <a:pt x="929135" y="3218"/>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Freeform 797">
                      <a:extLst>
                        <a:ext uri="{FF2B5EF4-FFF2-40B4-BE49-F238E27FC236}">
                          <a16:creationId xmlns:a16="http://schemas.microsoft.com/office/drawing/2014/main" id="{A6A9E663-1AC0-CC40-A8F7-196D9249594A}"/>
                        </a:ext>
                      </a:extLst>
                    </p:cNvPr>
                    <p:cNvSpPr/>
                    <p:nvPr/>
                  </p:nvSpPr>
                  <p:spPr>
                    <a:xfrm>
                      <a:off x="9577295" y="1720600"/>
                      <a:ext cx="917110" cy="1121962"/>
                    </a:xfrm>
                    <a:custGeom>
                      <a:avLst/>
                      <a:gdLst>
                        <a:gd name="connsiteX0" fmla="*/ 171776 w 726922"/>
                        <a:gd name="connsiteY0" fmla="*/ 0 h 966000"/>
                        <a:gd name="connsiteX1" fmla="*/ 343552 w 726922"/>
                        <a:gd name="connsiteY1" fmla="*/ 178652 h 966000"/>
                        <a:gd name="connsiteX2" fmla="*/ 341891 w 726922"/>
                        <a:gd name="connsiteY2" fmla="*/ 187210 h 966000"/>
                        <a:gd name="connsiteX3" fmla="*/ 707112 w 726922"/>
                        <a:gd name="connsiteY3" fmla="*/ 829295 h 966000"/>
                        <a:gd name="connsiteX4" fmla="*/ 698704 w 726922"/>
                        <a:gd name="connsiteY4" fmla="*/ 835170 h 966000"/>
                        <a:gd name="connsiteX5" fmla="*/ 705542 w 726922"/>
                        <a:gd name="connsiteY5" fmla="*/ 839838 h 966000"/>
                        <a:gd name="connsiteX6" fmla="*/ 726922 w 726922"/>
                        <a:gd name="connsiteY6" fmla="*/ 892096 h 966000"/>
                        <a:gd name="connsiteX7" fmla="*/ 653926 w 726922"/>
                        <a:gd name="connsiteY7" fmla="*/ 966000 h 966000"/>
                        <a:gd name="connsiteX8" fmla="*/ 586666 w 726922"/>
                        <a:gd name="connsiteY8" fmla="*/ 920863 h 966000"/>
                        <a:gd name="connsiteX9" fmla="*/ 585372 w 726922"/>
                        <a:gd name="connsiteY9" fmla="*/ 914373 h 966000"/>
                        <a:gd name="connsiteX10" fmla="*/ 576704 w 726922"/>
                        <a:gd name="connsiteY10" fmla="*/ 920431 h 966000"/>
                        <a:gd name="connsiteX11" fmla="*/ 62863 w 726922"/>
                        <a:gd name="connsiteY11" fmla="*/ 313779 h 966000"/>
                        <a:gd name="connsiteX12" fmla="*/ 50312 w 726922"/>
                        <a:gd name="connsiteY12" fmla="*/ 304978 h 966000"/>
                        <a:gd name="connsiteX13" fmla="*/ 33687 w 726922"/>
                        <a:gd name="connsiteY13" fmla="*/ 279333 h 966000"/>
                        <a:gd name="connsiteX14" fmla="*/ 21852 w 726922"/>
                        <a:gd name="connsiteY14" fmla="*/ 265360 h 966000"/>
                        <a:gd name="connsiteX15" fmla="*/ 23763 w 726922"/>
                        <a:gd name="connsiteY15" fmla="*/ 264025 h 966000"/>
                        <a:gd name="connsiteX16" fmla="*/ 13499 w 726922"/>
                        <a:gd name="connsiteY16" fmla="*/ 248191 h 966000"/>
                        <a:gd name="connsiteX17" fmla="*/ 0 w 726922"/>
                        <a:gd name="connsiteY17" fmla="*/ 178652 h 966000"/>
                        <a:gd name="connsiteX18" fmla="*/ 171776 w 726922"/>
                        <a:gd name="connsiteY18" fmla="*/ 0 h 9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6922" h="966000">
                          <a:moveTo>
                            <a:pt x="171776" y="0"/>
                          </a:moveTo>
                          <a:cubicBezTo>
                            <a:pt x="266645" y="0"/>
                            <a:pt x="343552" y="79985"/>
                            <a:pt x="343552" y="178652"/>
                          </a:cubicBezTo>
                          <a:lnTo>
                            <a:pt x="341891" y="187210"/>
                          </a:lnTo>
                          <a:lnTo>
                            <a:pt x="707112" y="829295"/>
                          </a:lnTo>
                          <a:lnTo>
                            <a:pt x="698704" y="835170"/>
                          </a:lnTo>
                          <a:lnTo>
                            <a:pt x="705542" y="839838"/>
                          </a:lnTo>
                          <a:cubicBezTo>
                            <a:pt x="718752" y="853212"/>
                            <a:pt x="726922" y="871688"/>
                            <a:pt x="726922" y="892096"/>
                          </a:cubicBezTo>
                          <a:cubicBezTo>
                            <a:pt x="726922" y="932912"/>
                            <a:pt x="694241" y="966000"/>
                            <a:pt x="653926" y="966000"/>
                          </a:cubicBezTo>
                          <a:cubicBezTo>
                            <a:pt x="623690" y="966000"/>
                            <a:pt x="597748" y="947388"/>
                            <a:pt x="586666" y="920863"/>
                          </a:cubicBezTo>
                          <a:lnTo>
                            <a:pt x="585372" y="914373"/>
                          </a:lnTo>
                          <a:lnTo>
                            <a:pt x="576704" y="920431"/>
                          </a:lnTo>
                          <a:lnTo>
                            <a:pt x="62863" y="313779"/>
                          </a:lnTo>
                          <a:lnTo>
                            <a:pt x="50312" y="304978"/>
                          </a:lnTo>
                          <a:lnTo>
                            <a:pt x="33687" y="279333"/>
                          </a:lnTo>
                          <a:lnTo>
                            <a:pt x="21852" y="265360"/>
                          </a:lnTo>
                          <a:lnTo>
                            <a:pt x="23763" y="264025"/>
                          </a:lnTo>
                          <a:lnTo>
                            <a:pt x="13499" y="248191"/>
                          </a:lnTo>
                          <a:cubicBezTo>
                            <a:pt x="4807" y="226818"/>
                            <a:pt x="0" y="203319"/>
                            <a:pt x="0" y="178652"/>
                          </a:cubicBezTo>
                          <a:cubicBezTo>
                            <a:pt x="0" y="79985"/>
                            <a:pt x="76907" y="0"/>
                            <a:pt x="171776"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6" name="Freeform 775">
                  <a:extLst>
                    <a:ext uri="{FF2B5EF4-FFF2-40B4-BE49-F238E27FC236}">
                      <a16:creationId xmlns:a16="http://schemas.microsoft.com/office/drawing/2014/main" id="{233C2A4C-CA84-D04C-A5DC-CE54E5A3B94D}"/>
                    </a:ext>
                  </a:extLst>
                </p:cNvPr>
                <p:cNvSpPr/>
                <p:nvPr/>
              </p:nvSpPr>
              <p:spPr>
                <a:xfrm rot="1222236" flipH="1">
                  <a:off x="5853111" y="4975698"/>
                  <a:ext cx="524734" cy="998298"/>
                </a:xfrm>
                <a:custGeom>
                  <a:avLst/>
                  <a:gdLst>
                    <a:gd name="connsiteX0" fmla="*/ 363675 w 516121"/>
                    <a:gd name="connsiteY0" fmla="*/ 0 h 1385648"/>
                    <a:gd name="connsiteX1" fmla="*/ 516121 w 516121"/>
                    <a:gd name="connsiteY1" fmla="*/ 130231 h 1385648"/>
                    <a:gd name="connsiteX2" fmla="*/ 504141 w 516121"/>
                    <a:gd name="connsiteY2" fmla="*/ 180923 h 1385648"/>
                    <a:gd name="connsiteX3" fmla="*/ 501984 w 516121"/>
                    <a:gd name="connsiteY3" fmla="*/ 183656 h 1385648"/>
                    <a:gd name="connsiteX4" fmla="*/ 508372 w 516121"/>
                    <a:gd name="connsiteY4" fmla="*/ 185153 h 1385648"/>
                    <a:gd name="connsiteX5" fmla="*/ 148664 w 516121"/>
                    <a:gd name="connsiteY5" fmla="*/ 1385648 h 1385648"/>
                    <a:gd name="connsiteX6" fmla="*/ 0 w 516121"/>
                    <a:gd name="connsiteY6" fmla="*/ 1350814 h 1385648"/>
                    <a:gd name="connsiteX7" fmla="*/ 211042 w 516121"/>
                    <a:gd name="connsiteY7" fmla="*/ 115484 h 1385648"/>
                    <a:gd name="connsiteX8" fmla="*/ 214522 w 516121"/>
                    <a:gd name="connsiteY8" fmla="*/ 116300 h 1385648"/>
                    <a:gd name="connsiteX9" fmla="*/ 223209 w 516121"/>
                    <a:gd name="connsiteY9" fmla="*/ 79539 h 1385648"/>
                    <a:gd name="connsiteX10" fmla="*/ 363675 w 516121"/>
                    <a:gd name="connsiteY10" fmla="*/ 0 h 13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121" h="1385648">
                      <a:moveTo>
                        <a:pt x="363675" y="0"/>
                      </a:moveTo>
                      <a:cubicBezTo>
                        <a:pt x="447869" y="0"/>
                        <a:pt x="516121" y="58306"/>
                        <a:pt x="516121" y="130231"/>
                      </a:cubicBezTo>
                      <a:cubicBezTo>
                        <a:pt x="516121" y="148212"/>
                        <a:pt x="511855" y="165342"/>
                        <a:pt x="504141" y="180923"/>
                      </a:cubicBezTo>
                      <a:lnTo>
                        <a:pt x="501984" y="183656"/>
                      </a:lnTo>
                      <a:lnTo>
                        <a:pt x="508372" y="185153"/>
                      </a:lnTo>
                      <a:lnTo>
                        <a:pt x="148664" y="1385648"/>
                      </a:lnTo>
                      <a:lnTo>
                        <a:pt x="0" y="1350814"/>
                      </a:lnTo>
                      <a:lnTo>
                        <a:pt x="211042" y="115484"/>
                      </a:lnTo>
                      <a:lnTo>
                        <a:pt x="214522" y="116300"/>
                      </a:lnTo>
                      <a:lnTo>
                        <a:pt x="223209" y="79539"/>
                      </a:lnTo>
                      <a:cubicBezTo>
                        <a:pt x="246352" y="32797"/>
                        <a:pt x="300530" y="0"/>
                        <a:pt x="363675" y="0"/>
                      </a:cubicBezTo>
                      <a:close/>
                    </a:path>
                  </a:pathLst>
                </a:custGeom>
                <a:solidFill>
                  <a:srgbClr val="87D9E9"/>
                </a:solidFill>
                <a:ln>
                  <a:solidFill>
                    <a:srgbClr val="87D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7" name="Group 776">
                  <a:extLst>
                    <a:ext uri="{FF2B5EF4-FFF2-40B4-BE49-F238E27FC236}">
                      <a16:creationId xmlns:a16="http://schemas.microsoft.com/office/drawing/2014/main" id="{9A879A43-900B-D24F-A6DB-2B08D2435B24}"/>
                    </a:ext>
                  </a:extLst>
                </p:cNvPr>
                <p:cNvGrpSpPr/>
                <p:nvPr/>
              </p:nvGrpSpPr>
              <p:grpSpPr>
                <a:xfrm flipH="1">
                  <a:off x="5947991" y="5893973"/>
                  <a:ext cx="619118" cy="280270"/>
                  <a:chOff x="6745184" y="5358640"/>
                  <a:chExt cx="1002074" cy="389018"/>
                </a:xfrm>
              </p:grpSpPr>
              <p:grpSp>
                <p:nvGrpSpPr>
                  <p:cNvPr id="778" name="Group 777">
                    <a:extLst>
                      <a:ext uri="{FF2B5EF4-FFF2-40B4-BE49-F238E27FC236}">
                        <a16:creationId xmlns:a16="http://schemas.microsoft.com/office/drawing/2014/main" id="{EFEB1270-4E22-E143-9ABE-394F6E86A957}"/>
                      </a:ext>
                    </a:extLst>
                  </p:cNvPr>
                  <p:cNvGrpSpPr/>
                  <p:nvPr/>
                </p:nvGrpSpPr>
                <p:grpSpPr>
                  <a:xfrm>
                    <a:off x="6745184" y="5358640"/>
                    <a:ext cx="1002074" cy="389018"/>
                    <a:chOff x="6745184" y="5358640"/>
                    <a:chExt cx="1002074" cy="389018"/>
                  </a:xfrm>
                </p:grpSpPr>
                <p:grpSp>
                  <p:nvGrpSpPr>
                    <p:cNvPr id="789" name="Group 788">
                      <a:extLst>
                        <a:ext uri="{FF2B5EF4-FFF2-40B4-BE49-F238E27FC236}">
                          <a16:creationId xmlns:a16="http://schemas.microsoft.com/office/drawing/2014/main" id="{A97AABFB-7DD4-A344-A6CB-FF8C1F4C7C0F}"/>
                        </a:ext>
                      </a:extLst>
                    </p:cNvPr>
                    <p:cNvGrpSpPr/>
                    <p:nvPr/>
                  </p:nvGrpSpPr>
                  <p:grpSpPr>
                    <a:xfrm>
                      <a:off x="6745184" y="5358640"/>
                      <a:ext cx="1002074" cy="389018"/>
                      <a:chOff x="6745184" y="5358640"/>
                      <a:chExt cx="1002074" cy="389018"/>
                    </a:xfrm>
                  </p:grpSpPr>
                  <p:grpSp>
                    <p:nvGrpSpPr>
                      <p:cNvPr id="791" name="Group 790">
                        <a:extLst>
                          <a:ext uri="{FF2B5EF4-FFF2-40B4-BE49-F238E27FC236}">
                            <a16:creationId xmlns:a16="http://schemas.microsoft.com/office/drawing/2014/main" id="{21BDAD75-49DA-694D-A815-C07DEBC19EEE}"/>
                          </a:ext>
                        </a:extLst>
                      </p:cNvPr>
                      <p:cNvGrpSpPr/>
                      <p:nvPr/>
                    </p:nvGrpSpPr>
                    <p:grpSpPr>
                      <a:xfrm>
                        <a:off x="6745184" y="5521402"/>
                        <a:ext cx="1002074" cy="226256"/>
                        <a:chOff x="6745184" y="5521402"/>
                        <a:chExt cx="1002074" cy="226256"/>
                      </a:xfrm>
                    </p:grpSpPr>
                    <p:sp>
                      <p:nvSpPr>
                        <p:cNvPr id="793" name="Oval 792">
                          <a:extLst>
                            <a:ext uri="{FF2B5EF4-FFF2-40B4-BE49-F238E27FC236}">
                              <a16:creationId xmlns:a16="http://schemas.microsoft.com/office/drawing/2014/main" id="{C64381EC-DE5F-4949-84DC-22D52336DE88}"/>
                            </a:ext>
                          </a:extLst>
                        </p:cNvPr>
                        <p:cNvSpPr/>
                        <p:nvPr/>
                      </p:nvSpPr>
                      <p:spPr>
                        <a:xfrm>
                          <a:off x="6745184" y="5521402"/>
                          <a:ext cx="1002074" cy="226256"/>
                        </a:xfrm>
                        <a:prstGeom prst="ellipse">
                          <a:avLst/>
                        </a:prstGeom>
                        <a:solidFill>
                          <a:schemeClr val="bg1"/>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51C4887B-F976-B743-9BC6-82FD152C06DC}"/>
                            </a:ext>
                          </a:extLst>
                        </p:cNvPr>
                        <p:cNvSpPr/>
                        <p:nvPr/>
                      </p:nvSpPr>
                      <p:spPr>
                        <a:xfrm>
                          <a:off x="6745184" y="5521402"/>
                          <a:ext cx="1002074" cy="154379"/>
                        </a:xfrm>
                        <a:prstGeom prst="ellipse">
                          <a:avLst/>
                        </a:pr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2" name="Freeform 791">
                        <a:extLst>
                          <a:ext uri="{FF2B5EF4-FFF2-40B4-BE49-F238E27FC236}">
                            <a16:creationId xmlns:a16="http://schemas.microsoft.com/office/drawing/2014/main" id="{45FB7EE9-9EFE-D047-8571-FAD0BE300E6E}"/>
                          </a:ext>
                        </a:extLst>
                      </p:cNvPr>
                      <p:cNvSpPr/>
                      <p:nvPr/>
                    </p:nvSpPr>
                    <p:spPr>
                      <a:xfrm>
                        <a:off x="6998965" y="5358640"/>
                        <a:ext cx="747967" cy="261692"/>
                      </a:xfrm>
                      <a:custGeom>
                        <a:avLst/>
                        <a:gdLst>
                          <a:gd name="connsiteX0" fmla="*/ 358031 w 747967"/>
                          <a:gd name="connsiteY0" fmla="*/ 0 h 261692"/>
                          <a:gd name="connsiteX1" fmla="*/ 447863 w 747967"/>
                          <a:gd name="connsiteY1" fmla="*/ 23836 h 261692"/>
                          <a:gd name="connsiteX2" fmla="*/ 459237 w 747967"/>
                          <a:gd name="connsiteY2" fmla="*/ 34642 h 261692"/>
                          <a:gd name="connsiteX3" fmla="*/ 458820 w 747967"/>
                          <a:gd name="connsiteY3" fmla="*/ 36411 h 261692"/>
                          <a:gd name="connsiteX4" fmla="*/ 483025 w 747967"/>
                          <a:gd name="connsiteY4" fmla="*/ 86547 h 261692"/>
                          <a:gd name="connsiteX5" fmla="*/ 483379 w 747967"/>
                          <a:gd name="connsiteY5" fmla="*/ 86752 h 261692"/>
                          <a:gd name="connsiteX6" fmla="*/ 479540 w 747967"/>
                          <a:gd name="connsiteY6" fmla="*/ 98932 h 261692"/>
                          <a:gd name="connsiteX7" fmla="*/ 504436 w 747967"/>
                          <a:gd name="connsiteY7" fmla="*/ 98932 h 261692"/>
                          <a:gd name="connsiteX8" fmla="*/ 509294 w 747967"/>
                          <a:gd name="connsiteY8" fmla="*/ 101742 h 261692"/>
                          <a:gd name="connsiteX9" fmla="*/ 541462 w 747967"/>
                          <a:gd name="connsiteY9" fmla="*/ 107314 h 261692"/>
                          <a:gd name="connsiteX10" fmla="*/ 573630 w 747967"/>
                          <a:gd name="connsiteY10" fmla="*/ 101742 h 261692"/>
                          <a:gd name="connsiteX11" fmla="*/ 578488 w 747967"/>
                          <a:gd name="connsiteY11" fmla="*/ 98932 h 261692"/>
                          <a:gd name="connsiteX12" fmla="*/ 590627 w 747967"/>
                          <a:gd name="connsiteY12" fmla="*/ 98932 h 261692"/>
                          <a:gd name="connsiteX13" fmla="*/ 592172 w 747967"/>
                          <a:gd name="connsiteY13" fmla="*/ 91017 h 261692"/>
                          <a:gd name="connsiteX14" fmla="*/ 599899 w 747967"/>
                          <a:gd name="connsiteY14" fmla="*/ 86547 h 261692"/>
                          <a:gd name="connsiteX15" fmla="*/ 624104 w 747967"/>
                          <a:gd name="connsiteY15" fmla="*/ 36411 h 261692"/>
                          <a:gd name="connsiteX16" fmla="*/ 623639 w 747967"/>
                          <a:gd name="connsiteY16" fmla="*/ 34434 h 261692"/>
                          <a:gd name="connsiteX17" fmla="*/ 638674 w 747967"/>
                          <a:gd name="connsiteY17" fmla="*/ 23947 h 261692"/>
                          <a:gd name="connsiteX18" fmla="*/ 669296 w 747967"/>
                          <a:gd name="connsiteY18" fmla="*/ 17552 h 261692"/>
                          <a:gd name="connsiteX19" fmla="*/ 747967 w 747967"/>
                          <a:gd name="connsiteY19" fmla="*/ 98932 h 261692"/>
                          <a:gd name="connsiteX20" fmla="*/ 745722 w 747967"/>
                          <a:gd name="connsiteY20" fmla="*/ 110434 h 261692"/>
                          <a:gd name="connsiteX21" fmla="*/ 745722 w 747967"/>
                          <a:gd name="connsiteY21" fmla="*/ 251002 h 261692"/>
                          <a:gd name="connsiteX22" fmla="*/ 718566 w 747967"/>
                          <a:gd name="connsiteY22" fmla="*/ 251002 h 261692"/>
                          <a:gd name="connsiteX23" fmla="*/ 718566 w 747967"/>
                          <a:gd name="connsiteY23" fmla="*/ 261692 h 261692"/>
                          <a:gd name="connsiteX24" fmla="*/ 98931 w 747967"/>
                          <a:gd name="connsiteY24" fmla="*/ 261691 h 261692"/>
                          <a:gd name="connsiteX25" fmla="*/ 98931 w 747967"/>
                          <a:gd name="connsiteY25" fmla="*/ 167628 h 261692"/>
                          <a:gd name="connsiteX26" fmla="*/ 21641 w 747967"/>
                          <a:gd name="connsiteY26" fmla="*/ 209162 h 261692"/>
                          <a:gd name="connsiteX27" fmla="*/ 0 w 747967"/>
                          <a:gd name="connsiteY27" fmla="*/ 168890 h 261692"/>
                          <a:gd name="connsiteX28" fmla="*/ 265954 w 747967"/>
                          <a:gd name="connsiteY28" fmla="*/ 25969 h 261692"/>
                          <a:gd name="connsiteX29" fmla="*/ 268199 w 747967"/>
                          <a:gd name="connsiteY29" fmla="*/ 23836 h 261692"/>
                          <a:gd name="connsiteX30" fmla="*/ 276984 w 747967"/>
                          <a:gd name="connsiteY30" fmla="*/ 20042 h 261692"/>
                          <a:gd name="connsiteX31" fmla="*/ 287326 w 747967"/>
                          <a:gd name="connsiteY31" fmla="*/ 14484 h 261692"/>
                          <a:gd name="connsiteX32" fmla="*/ 287802 w 747967"/>
                          <a:gd name="connsiteY32" fmla="*/ 15369 h 261692"/>
                          <a:gd name="connsiteX33" fmla="*/ 308581 w 747967"/>
                          <a:gd name="connsiteY33" fmla="*/ 6395 h 261692"/>
                          <a:gd name="connsiteX34" fmla="*/ 358031 w 747967"/>
                          <a:gd name="connsiteY34" fmla="*/ 0 h 261692"/>
                          <a:gd name="connsiteX35" fmla="*/ 235108 w 747967"/>
                          <a:gd name="connsiteY35" fmla="*/ 94448 h 261692"/>
                          <a:gd name="connsiteX36" fmla="*/ 226763 w 747967"/>
                          <a:gd name="connsiteY36" fmla="*/ 98932 h 261692"/>
                          <a:gd name="connsiteX37" fmla="*/ 236522 w 747967"/>
                          <a:gd name="connsiteY37" fmla="*/ 98932 h 261692"/>
                          <a:gd name="connsiteX38" fmla="*/ 235108 w 747967"/>
                          <a:gd name="connsiteY38" fmla="*/ 94448 h 2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7967" h="261692">
                            <a:moveTo>
                              <a:pt x="358031" y="0"/>
                            </a:moveTo>
                            <a:cubicBezTo>
                              <a:pt x="393112" y="0"/>
                              <a:pt x="424873" y="9109"/>
                              <a:pt x="447863" y="23836"/>
                            </a:cubicBezTo>
                            <a:lnTo>
                              <a:pt x="459237" y="34642"/>
                            </a:lnTo>
                            <a:lnTo>
                              <a:pt x="458820" y="36411"/>
                            </a:lnTo>
                            <a:cubicBezTo>
                              <a:pt x="458820" y="55991"/>
                              <a:pt x="468070" y="73716"/>
                              <a:pt x="483025" y="86547"/>
                            </a:cubicBezTo>
                            <a:lnTo>
                              <a:pt x="483379" y="86752"/>
                            </a:lnTo>
                            <a:lnTo>
                              <a:pt x="479540" y="98932"/>
                            </a:lnTo>
                            <a:lnTo>
                              <a:pt x="504436" y="98932"/>
                            </a:lnTo>
                            <a:lnTo>
                              <a:pt x="509294" y="101742"/>
                            </a:lnTo>
                            <a:cubicBezTo>
                              <a:pt x="519181" y="105330"/>
                              <a:pt x="530052" y="107314"/>
                              <a:pt x="541462" y="107314"/>
                            </a:cubicBezTo>
                            <a:cubicBezTo>
                              <a:pt x="552873" y="107314"/>
                              <a:pt x="563743" y="105330"/>
                              <a:pt x="573630" y="101742"/>
                            </a:cubicBezTo>
                            <a:lnTo>
                              <a:pt x="578488" y="98932"/>
                            </a:lnTo>
                            <a:lnTo>
                              <a:pt x="590627" y="98932"/>
                            </a:lnTo>
                            <a:lnTo>
                              <a:pt x="592172" y="91017"/>
                            </a:lnTo>
                            <a:lnTo>
                              <a:pt x="599899" y="86547"/>
                            </a:lnTo>
                            <a:cubicBezTo>
                              <a:pt x="614854" y="73716"/>
                              <a:pt x="624104" y="55991"/>
                              <a:pt x="624104" y="36411"/>
                            </a:cubicBezTo>
                            <a:lnTo>
                              <a:pt x="623639" y="34434"/>
                            </a:lnTo>
                            <a:lnTo>
                              <a:pt x="638674" y="23947"/>
                            </a:lnTo>
                            <a:cubicBezTo>
                              <a:pt x="648086" y="19829"/>
                              <a:pt x="658434" y="17552"/>
                              <a:pt x="669296" y="17552"/>
                            </a:cubicBezTo>
                            <a:cubicBezTo>
                              <a:pt x="712745" y="17552"/>
                              <a:pt x="747967" y="53987"/>
                              <a:pt x="747967" y="98932"/>
                            </a:cubicBezTo>
                            <a:lnTo>
                              <a:pt x="745722" y="110434"/>
                            </a:lnTo>
                            <a:lnTo>
                              <a:pt x="745722" y="251002"/>
                            </a:lnTo>
                            <a:lnTo>
                              <a:pt x="718566" y="251002"/>
                            </a:lnTo>
                            <a:lnTo>
                              <a:pt x="718566" y="261692"/>
                            </a:lnTo>
                            <a:lnTo>
                              <a:pt x="98931" y="261691"/>
                            </a:lnTo>
                            <a:lnTo>
                              <a:pt x="98931" y="167628"/>
                            </a:lnTo>
                            <a:lnTo>
                              <a:pt x="21641" y="209162"/>
                            </a:lnTo>
                            <a:lnTo>
                              <a:pt x="0" y="168890"/>
                            </a:lnTo>
                            <a:lnTo>
                              <a:pt x="265954" y="25969"/>
                            </a:lnTo>
                            <a:lnTo>
                              <a:pt x="268199" y="23836"/>
                            </a:lnTo>
                            <a:lnTo>
                              <a:pt x="276984" y="20042"/>
                            </a:lnTo>
                            <a:lnTo>
                              <a:pt x="287326" y="14484"/>
                            </a:lnTo>
                            <a:lnTo>
                              <a:pt x="287802" y="15369"/>
                            </a:lnTo>
                            <a:lnTo>
                              <a:pt x="308581" y="6395"/>
                            </a:lnTo>
                            <a:cubicBezTo>
                              <a:pt x="323780" y="2277"/>
                              <a:pt x="340490" y="0"/>
                              <a:pt x="358031" y="0"/>
                            </a:cubicBezTo>
                            <a:close/>
                            <a:moveTo>
                              <a:pt x="235108" y="94448"/>
                            </a:moveTo>
                            <a:lnTo>
                              <a:pt x="226763" y="98932"/>
                            </a:lnTo>
                            <a:lnTo>
                              <a:pt x="236522" y="98932"/>
                            </a:lnTo>
                            <a:lnTo>
                              <a:pt x="235108" y="94448"/>
                            </a:lnTo>
                            <a:close/>
                          </a:path>
                        </a:pathLst>
                      </a:custGeom>
                      <a:solidFill>
                        <a:srgbClr val="FFC9C2"/>
                      </a:solidFill>
                      <a:ln>
                        <a:solidFill>
                          <a:srgbClr val="FF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0" name="Freeform 789">
                      <a:extLst>
                        <a:ext uri="{FF2B5EF4-FFF2-40B4-BE49-F238E27FC236}">
                          <a16:creationId xmlns:a16="http://schemas.microsoft.com/office/drawing/2014/main" id="{1A47B47C-3AF1-B34F-8CB2-8926C8A977F7}"/>
                        </a:ext>
                      </a:extLst>
                    </p:cNvPr>
                    <p:cNvSpPr/>
                    <p:nvPr/>
                  </p:nvSpPr>
                  <p:spPr>
                    <a:xfrm rot="1437450">
                      <a:off x="7571647" y="5456349"/>
                      <a:ext cx="135225" cy="134685"/>
                    </a:xfrm>
                    <a:custGeom>
                      <a:avLst/>
                      <a:gdLst>
                        <a:gd name="connsiteX0" fmla="*/ 128193 w 190216"/>
                        <a:gd name="connsiteY0" fmla="*/ 0 h 164610"/>
                        <a:gd name="connsiteX1" fmla="*/ 130823 w 190216"/>
                        <a:gd name="connsiteY1" fmla="*/ 1037 h 164610"/>
                        <a:gd name="connsiteX2" fmla="*/ 190216 w 190216"/>
                        <a:gd name="connsiteY2" fmla="*/ 64288 h 164610"/>
                        <a:gd name="connsiteX3" fmla="*/ 36891 w 190216"/>
                        <a:gd name="connsiteY3" fmla="*/ 158096 h 164610"/>
                        <a:gd name="connsiteX4" fmla="*/ 0 w 190216"/>
                        <a:gd name="connsiteY4" fmla="*/ 164610 h 164610"/>
                        <a:gd name="connsiteX5" fmla="*/ 60691 w 190216"/>
                        <a:gd name="connsiteY5" fmla="*/ 127909 h 164610"/>
                        <a:gd name="connsiteX6" fmla="*/ 126034 w 190216"/>
                        <a:gd name="connsiteY6" fmla="*/ 19207 h 164610"/>
                        <a:gd name="connsiteX7" fmla="*/ 128193 w 190216"/>
                        <a:gd name="connsiteY7" fmla="*/ 0 h 1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6" h="164610">
                          <a:moveTo>
                            <a:pt x="128193" y="0"/>
                          </a:moveTo>
                          <a:lnTo>
                            <a:pt x="130823" y="1037"/>
                          </a:lnTo>
                          <a:cubicBezTo>
                            <a:pt x="168321" y="19093"/>
                            <a:pt x="190216" y="40859"/>
                            <a:pt x="190216" y="64288"/>
                          </a:cubicBezTo>
                          <a:cubicBezTo>
                            <a:pt x="190216" y="103338"/>
                            <a:pt x="129396" y="137766"/>
                            <a:pt x="36891" y="158096"/>
                          </a:cubicBezTo>
                          <a:lnTo>
                            <a:pt x="0" y="164610"/>
                          </a:lnTo>
                          <a:lnTo>
                            <a:pt x="60691" y="127909"/>
                          </a:lnTo>
                          <a:cubicBezTo>
                            <a:pt x="93227" y="98727"/>
                            <a:pt x="116454" y="61197"/>
                            <a:pt x="126034" y="19207"/>
                          </a:cubicBezTo>
                          <a:lnTo>
                            <a:pt x="1281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9" name="Group 778">
                    <a:extLst>
                      <a:ext uri="{FF2B5EF4-FFF2-40B4-BE49-F238E27FC236}">
                        <a16:creationId xmlns:a16="http://schemas.microsoft.com/office/drawing/2014/main" id="{50BD4021-16E0-6F4A-B0F2-C0C141FFA72C}"/>
                      </a:ext>
                    </a:extLst>
                  </p:cNvPr>
                  <p:cNvGrpSpPr/>
                  <p:nvPr/>
                </p:nvGrpSpPr>
                <p:grpSpPr>
                  <a:xfrm rot="3605345">
                    <a:off x="7146217" y="5353406"/>
                    <a:ext cx="99514" cy="223347"/>
                    <a:chOff x="8142783" y="5187730"/>
                    <a:chExt cx="99514" cy="223347"/>
                  </a:xfrm>
                </p:grpSpPr>
                <p:grpSp>
                  <p:nvGrpSpPr>
                    <p:cNvPr id="780" name="Group 779">
                      <a:extLst>
                        <a:ext uri="{FF2B5EF4-FFF2-40B4-BE49-F238E27FC236}">
                          <a16:creationId xmlns:a16="http://schemas.microsoft.com/office/drawing/2014/main" id="{1C36CCEF-85D8-AF45-984C-69B810EE54DE}"/>
                        </a:ext>
                      </a:extLst>
                    </p:cNvPr>
                    <p:cNvGrpSpPr/>
                    <p:nvPr/>
                  </p:nvGrpSpPr>
                  <p:grpSpPr>
                    <a:xfrm>
                      <a:off x="8146057" y="5187730"/>
                      <a:ext cx="90792" cy="75391"/>
                      <a:chOff x="8307421" y="5466589"/>
                      <a:chExt cx="90792" cy="75391"/>
                    </a:xfrm>
                  </p:grpSpPr>
                  <p:cxnSp>
                    <p:nvCxnSpPr>
                      <p:cNvPr id="787" name="Straight Connector 786">
                        <a:extLst>
                          <a:ext uri="{FF2B5EF4-FFF2-40B4-BE49-F238E27FC236}">
                            <a16:creationId xmlns:a16="http://schemas.microsoft.com/office/drawing/2014/main" id="{86FE5B73-B0E2-A640-A4FC-17DAE278BF60}"/>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7EB0490C-0244-6443-86BE-C1E558DAC40E}"/>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1" name="Group 780">
                      <a:extLst>
                        <a:ext uri="{FF2B5EF4-FFF2-40B4-BE49-F238E27FC236}">
                          <a16:creationId xmlns:a16="http://schemas.microsoft.com/office/drawing/2014/main" id="{B96D4B38-ABE8-DF43-A4E4-EE4A858A5CF0}"/>
                        </a:ext>
                      </a:extLst>
                    </p:cNvPr>
                    <p:cNvGrpSpPr/>
                    <p:nvPr/>
                  </p:nvGrpSpPr>
                  <p:grpSpPr>
                    <a:xfrm>
                      <a:off x="8142783" y="5262451"/>
                      <a:ext cx="90792" cy="75391"/>
                      <a:chOff x="8307421" y="5466589"/>
                      <a:chExt cx="90792" cy="75391"/>
                    </a:xfrm>
                  </p:grpSpPr>
                  <p:cxnSp>
                    <p:nvCxnSpPr>
                      <p:cNvPr id="785" name="Straight Connector 784">
                        <a:extLst>
                          <a:ext uri="{FF2B5EF4-FFF2-40B4-BE49-F238E27FC236}">
                            <a16:creationId xmlns:a16="http://schemas.microsoft.com/office/drawing/2014/main" id="{31906FD2-99BF-084D-AC0D-E4754A582117}"/>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8FEEF244-C444-A14A-B6A6-A161BEF23402}"/>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1F537AD-C834-BD41-83AC-D53E65812E86}"/>
                        </a:ext>
                      </a:extLst>
                    </p:cNvPr>
                    <p:cNvGrpSpPr/>
                    <p:nvPr/>
                  </p:nvGrpSpPr>
                  <p:grpSpPr>
                    <a:xfrm>
                      <a:off x="8151505" y="5335686"/>
                      <a:ext cx="90792" cy="75391"/>
                      <a:chOff x="8307421" y="5466589"/>
                      <a:chExt cx="90792" cy="75391"/>
                    </a:xfrm>
                  </p:grpSpPr>
                  <p:cxnSp>
                    <p:nvCxnSpPr>
                      <p:cNvPr id="783" name="Straight Connector 782">
                        <a:extLst>
                          <a:ext uri="{FF2B5EF4-FFF2-40B4-BE49-F238E27FC236}">
                            <a16:creationId xmlns:a16="http://schemas.microsoft.com/office/drawing/2014/main" id="{C18446CC-9825-D14E-A38F-03238C8E223F}"/>
                          </a:ext>
                        </a:extLst>
                      </p:cNvPr>
                      <p:cNvCxnSpPr/>
                      <p:nvPr/>
                    </p:nvCxnSpPr>
                    <p:spPr>
                      <a:xfrm flipV="1">
                        <a:off x="8307421" y="5470103"/>
                        <a:ext cx="90792" cy="718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A0AEB475-F96C-1648-BC1B-7D91721C6CE9}"/>
                          </a:ext>
                        </a:extLst>
                      </p:cNvPr>
                      <p:cNvCxnSpPr>
                        <a:cxnSpLocks/>
                      </p:cNvCxnSpPr>
                      <p:nvPr/>
                    </p:nvCxnSpPr>
                    <p:spPr>
                      <a:xfrm>
                        <a:off x="8307421" y="5466589"/>
                        <a:ext cx="90792" cy="75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grpSp>
      <p:pic>
        <p:nvPicPr>
          <p:cNvPr id="871" name="Picture 870">
            <a:extLst>
              <a:ext uri="{FF2B5EF4-FFF2-40B4-BE49-F238E27FC236}">
                <a16:creationId xmlns:a16="http://schemas.microsoft.com/office/drawing/2014/main" id="{A3A0B571-E3D9-6E45-A877-306235724C9A}"/>
              </a:ext>
            </a:extLst>
          </p:cNvPr>
          <p:cNvPicPr>
            <a:picLocks noChangeAspect="1"/>
          </p:cNvPicPr>
          <p:nvPr/>
        </p:nvPicPr>
        <p:blipFill>
          <a:blip r:embed="rId3"/>
          <a:stretch>
            <a:fillRect/>
          </a:stretch>
        </p:blipFill>
        <p:spPr>
          <a:xfrm>
            <a:off x="8566131" y="2479247"/>
            <a:ext cx="3220478" cy="1690751"/>
          </a:xfrm>
          <a:prstGeom prst="rect">
            <a:avLst/>
          </a:prstGeom>
        </p:spPr>
      </p:pic>
    </p:spTree>
    <p:extLst>
      <p:ext uri="{BB962C8B-B14F-4D97-AF65-F5344CB8AC3E}">
        <p14:creationId xmlns:p14="http://schemas.microsoft.com/office/powerpoint/2010/main" val="22402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6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58"/>
                                        </p:tgtEl>
                                        <p:attrNameLst>
                                          <p:attrName>style.visibility</p:attrName>
                                        </p:attrNameLst>
                                      </p:cBhvr>
                                      <p:to>
                                        <p:strVal val="visible"/>
                                      </p:to>
                                    </p:set>
                                  </p:childTnLst>
                                </p:cTn>
                              </p:par>
                              <p:par>
                                <p:cTn id="9" presetID="11" presetClass="entr" presetSubtype="0" repeatCount="indefinite" repeatDur="0" restart="never" fill="hold" nodeType="withEffect">
                                  <p:stCondLst>
                                    <p:cond delay="100"/>
                                  </p:stCondLst>
                                  <p:childTnLst>
                                    <p:set>
                                      <p:cBhvr additive="base" accumulate="none">
                                        <p:cTn id="10" dur="900" repeatDur="0" restart="never" fill="hold">
                                          <p:stCondLst>
                                            <p:cond delay="0"/>
                                          </p:stCondLst>
                                        </p:cTn>
                                        <p:tgtEl>
                                          <p:spTgt spid="95"/>
                                        </p:tgtEl>
                                        <p:attrNameLst>
                                          <p:attrName>style.visibility</p:attrName>
                                        </p:attrNameLst>
                                      </p:cBhvr>
                                      <p:to>
                                        <p:strVal val="visible"/>
                                      </p:to>
                                    </p:set>
                                    <p:set>
                                      <p:cBhvr additive="base" accumulate="none">
                                        <p:cTn id="11" dur="800" repeatDur="0" restart="never" fill="hold">
                                          <p:stCondLst>
                                            <p:cond delay="100"/>
                                          </p:stCondLst>
                                        </p:cTn>
                                        <p:tgtEl>
                                          <p:spTgt spid="95"/>
                                        </p:tgtEl>
                                        <p:attrNameLst>
                                          <p:attrName>style.visibility</p:attrName>
                                        </p:attrNameLst>
                                      </p:cBhvr>
                                      <p:to>
                                        <p:strVal val="hidden"/>
                                      </p:to>
                                    </p:set>
                                  </p:childTnLst>
                                </p:cTn>
                              </p:par>
                              <p:par>
                                <p:cTn id="12" presetID="11" presetClass="entr" presetSubtype="0" repeatCount="indefinite" repeatDur="0" restart="never" fill="hold" nodeType="withEffect">
                                  <p:stCondLst>
                                    <p:cond delay="200"/>
                                  </p:stCondLst>
                                  <p:childTnLst>
                                    <p:set>
                                      <p:cBhvr additive="base" accumulate="none">
                                        <p:cTn id="13" dur="900" repeatDur="0" restart="never" fill="hold">
                                          <p:stCondLst>
                                            <p:cond delay="0"/>
                                          </p:stCondLst>
                                        </p:cTn>
                                        <p:tgtEl>
                                          <p:spTgt spid="96"/>
                                        </p:tgtEl>
                                        <p:attrNameLst>
                                          <p:attrName>style.visibility</p:attrName>
                                        </p:attrNameLst>
                                      </p:cBhvr>
                                      <p:to>
                                        <p:strVal val="visible"/>
                                      </p:to>
                                    </p:set>
                                    <p:set>
                                      <p:cBhvr additive="base" accumulate="none">
                                        <p:cTn id="14" dur="800" repeatDur="0" restart="never" fill="hold">
                                          <p:stCondLst>
                                            <p:cond delay="100"/>
                                          </p:stCondLst>
                                        </p:cTn>
                                        <p:tgtEl>
                                          <p:spTgt spid="96"/>
                                        </p:tgtEl>
                                        <p:attrNameLst>
                                          <p:attrName>style.visibility</p:attrName>
                                        </p:attrNameLst>
                                      </p:cBhvr>
                                      <p:to>
                                        <p:strVal val="hidden"/>
                                      </p:to>
                                    </p:set>
                                  </p:childTnLst>
                                </p:cTn>
                              </p:par>
                              <p:par>
                                <p:cTn id="15" presetID="11" presetClass="entr" presetSubtype="0" repeatCount="indefinite" repeatDur="0" restart="never" fill="hold" nodeType="withEffect">
                                  <p:stCondLst>
                                    <p:cond delay="300"/>
                                  </p:stCondLst>
                                  <p:childTnLst>
                                    <p:set>
                                      <p:cBhvr additive="base" accumulate="none">
                                        <p:cTn id="16" dur="900" repeatDur="0" restart="never" fill="hold">
                                          <p:stCondLst>
                                            <p:cond delay="0"/>
                                          </p:stCondLst>
                                        </p:cTn>
                                        <p:tgtEl>
                                          <p:spTgt spid="189"/>
                                        </p:tgtEl>
                                        <p:attrNameLst>
                                          <p:attrName>style.visibility</p:attrName>
                                        </p:attrNameLst>
                                      </p:cBhvr>
                                      <p:to>
                                        <p:strVal val="visible"/>
                                      </p:to>
                                    </p:set>
                                    <p:set>
                                      <p:cBhvr additive="base" accumulate="none">
                                        <p:cTn id="17" dur="800" repeatDur="0" restart="never" fill="hold">
                                          <p:stCondLst>
                                            <p:cond delay="100"/>
                                          </p:stCondLst>
                                        </p:cTn>
                                        <p:tgtEl>
                                          <p:spTgt spid="189"/>
                                        </p:tgtEl>
                                        <p:attrNameLst>
                                          <p:attrName>style.visibility</p:attrName>
                                        </p:attrNameLst>
                                      </p:cBhvr>
                                      <p:to>
                                        <p:strVal val="hidden"/>
                                      </p:to>
                                    </p:set>
                                  </p:childTnLst>
                                </p:cTn>
                              </p:par>
                              <p:par>
                                <p:cTn id="18" presetID="11" presetClass="entr" presetSubtype="0" repeatCount="indefinite" repeatDur="0" restart="never" fill="hold" nodeType="withEffect">
                                  <p:stCondLst>
                                    <p:cond delay="400"/>
                                  </p:stCondLst>
                                  <p:childTnLst>
                                    <p:set>
                                      <p:cBhvr additive="base" accumulate="none">
                                        <p:cTn id="19" dur="900" repeatDur="0" restart="never" fill="hold">
                                          <p:stCondLst>
                                            <p:cond delay="0"/>
                                          </p:stCondLst>
                                        </p:cTn>
                                        <p:tgtEl>
                                          <p:spTgt spid="283"/>
                                        </p:tgtEl>
                                        <p:attrNameLst>
                                          <p:attrName>style.visibility</p:attrName>
                                        </p:attrNameLst>
                                      </p:cBhvr>
                                      <p:to>
                                        <p:strVal val="visible"/>
                                      </p:to>
                                    </p:set>
                                    <p:set>
                                      <p:cBhvr additive="base" accumulate="none">
                                        <p:cTn id="20" dur="800" repeatDur="0" restart="never" fill="hold">
                                          <p:stCondLst>
                                            <p:cond delay="100"/>
                                          </p:stCondLst>
                                        </p:cTn>
                                        <p:tgtEl>
                                          <p:spTgt spid="283"/>
                                        </p:tgtEl>
                                        <p:attrNameLst>
                                          <p:attrName>style.visibility</p:attrName>
                                        </p:attrNameLst>
                                      </p:cBhvr>
                                      <p:to>
                                        <p:strVal val="hidden"/>
                                      </p:to>
                                    </p:set>
                                  </p:childTnLst>
                                </p:cTn>
                              </p:par>
                              <p:par>
                                <p:cTn id="21" presetID="11" presetClass="entr" presetSubtype="0" repeatCount="indefinite" repeatDur="0" restart="never" fill="hold" nodeType="withEffect">
                                  <p:stCondLst>
                                    <p:cond delay="500"/>
                                  </p:stCondLst>
                                  <p:childTnLst>
                                    <p:set>
                                      <p:cBhvr additive="base" accumulate="none">
                                        <p:cTn id="22" dur="900" repeatDur="0" restart="never" fill="hold">
                                          <p:stCondLst>
                                            <p:cond delay="0"/>
                                          </p:stCondLst>
                                        </p:cTn>
                                        <p:tgtEl>
                                          <p:spTgt spid="376"/>
                                        </p:tgtEl>
                                        <p:attrNameLst>
                                          <p:attrName>style.visibility</p:attrName>
                                        </p:attrNameLst>
                                      </p:cBhvr>
                                      <p:to>
                                        <p:strVal val="visible"/>
                                      </p:to>
                                    </p:set>
                                    <p:set>
                                      <p:cBhvr additive="base" accumulate="none">
                                        <p:cTn id="23" dur="800" repeatDur="0" restart="never" fill="hold">
                                          <p:stCondLst>
                                            <p:cond delay="100"/>
                                          </p:stCondLst>
                                        </p:cTn>
                                        <p:tgtEl>
                                          <p:spTgt spid="376"/>
                                        </p:tgtEl>
                                        <p:attrNameLst>
                                          <p:attrName>style.visibility</p:attrName>
                                        </p:attrNameLst>
                                      </p:cBhvr>
                                      <p:to>
                                        <p:strVal val="hidden"/>
                                      </p:to>
                                    </p:set>
                                  </p:childTnLst>
                                </p:cTn>
                              </p:par>
                              <p:par>
                                <p:cTn id="24" presetID="11" presetClass="entr" presetSubtype="0" repeatCount="indefinite" repeatDur="0" restart="never" fill="hold" nodeType="withEffect">
                                  <p:stCondLst>
                                    <p:cond delay="600"/>
                                  </p:stCondLst>
                                  <p:childTnLst>
                                    <p:set>
                                      <p:cBhvr additive="base" accumulate="none">
                                        <p:cTn id="25" dur="900" repeatDur="0" restart="never" fill="hold">
                                          <p:stCondLst>
                                            <p:cond delay="0"/>
                                          </p:stCondLst>
                                        </p:cTn>
                                        <p:tgtEl>
                                          <p:spTgt spid="469"/>
                                        </p:tgtEl>
                                        <p:attrNameLst>
                                          <p:attrName>style.visibility</p:attrName>
                                        </p:attrNameLst>
                                      </p:cBhvr>
                                      <p:to>
                                        <p:strVal val="visible"/>
                                      </p:to>
                                    </p:set>
                                    <p:set>
                                      <p:cBhvr additive="base" accumulate="none">
                                        <p:cTn id="26" dur="800" repeatDur="0" restart="never" fill="hold">
                                          <p:stCondLst>
                                            <p:cond delay="100"/>
                                          </p:stCondLst>
                                        </p:cTn>
                                        <p:tgtEl>
                                          <p:spTgt spid="469"/>
                                        </p:tgtEl>
                                        <p:attrNameLst>
                                          <p:attrName>style.visibility</p:attrName>
                                        </p:attrNameLst>
                                      </p:cBhvr>
                                      <p:to>
                                        <p:strVal val="hidden"/>
                                      </p:to>
                                    </p:set>
                                  </p:childTnLst>
                                </p:cTn>
                              </p:par>
                              <p:par>
                                <p:cTn id="27" presetID="11" presetClass="entr" presetSubtype="0" repeatCount="indefinite" repeatDur="0" restart="never" fill="hold" nodeType="withEffect">
                                  <p:stCondLst>
                                    <p:cond delay="700"/>
                                  </p:stCondLst>
                                  <p:childTnLst>
                                    <p:set>
                                      <p:cBhvr additive="base" accumulate="none">
                                        <p:cTn id="28" dur="900" repeatDur="0" restart="never" fill="hold">
                                          <p:stCondLst>
                                            <p:cond delay="0"/>
                                          </p:stCondLst>
                                        </p:cTn>
                                        <p:tgtEl>
                                          <p:spTgt spid="562"/>
                                        </p:tgtEl>
                                        <p:attrNameLst>
                                          <p:attrName>style.visibility</p:attrName>
                                        </p:attrNameLst>
                                      </p:cBhvr>
                                      <p:to>
                                        <p:strVal val="visible"/>
                                      </p:to>
                                    </p:set>
                                    <p:set>
                                      <p:cBhvr additive="base" accumulate="none">
                                        <p:cTn id="29" dur="800" repeatDur="0" restart="never" fill="hold">
                                          <p:stCondLst>
                                            <p:cond delay="100"/>
                                          </p:stCondLst>
                                        </p:cTn>
                                        <p:tgtEl>
                                          <p:spTgt spid="562"/>
                                        </p:tgtEl>
                                        <p:attrNameLst>
                                          <p:attrName>style.visibility</p:attrName>
                                        </p:attrNameLst>
                                      </p:cBhvr>
                                      <p:to>
                                        <p:strVal val="hidden"/>
                                      </p:to>
                                    </p:set>
                                  </p:childTnLst>
                                </p:cTn>
                              </p:par>
                              <p:par>
                                <p:cTn id="30" presetID="11" presetClass="entr" presetSubtype="0" repeatCount="indefinite" repeatDur="0" restart="never" fill="hold" nodeType="withEffect">
                                  <p:stCondLst>
                                    <p:cond delay="800"/>
                                  </p:stCondLst>
                                  <p:childTnLst>
                                    <p:set>
                                      <p:cBhvr additive="base" accumulate="none">
                                        <p:cTn id="31" dur="900" repeatDur="0" restart="never" fill="hold">
                                          <p:stCondLst>
                                            <p:cond delay="0"/>
                                          </p:stCondLst>
                                        </p:cTn>
                                        <p:tgtEl>
                                          <p:spTgt spid="655"/>
                                        </p:tgtEl>
                                        <p:attrNameLst>
                                          <p:attrName>style.visibility</p:attrName>
                                        </p:attrNameLst>
                                      </p:cBhvr>
                                      <p:to>
                                        <p:strVal val="visible"/>
                                      </p:to>
                                    </p:set>
                                    <p:set>
                                      <p:cBhvr additive="base" accumulate="none">
                                        <p:cTn id="32" dur="800" repeatDur="0" restart="never" fill="hold">
                                          <p:stCondLst>
                                            <p:cond delay="100"/>
                                          </p:stCondLst>
                                        </p:cTn>
                                        <p:tgtEl>
                                          <p:spTgt spid="65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9232CB4-48C3-0345-B8B0-09D72E8326DD}"/>
              </a:ext>
            </a:extLst>
          </p:cNvPr>
          <p:cNvSpPr>
            <a:spLocks noGrp="1"/>
          </p:cNvSpPr>
          <p:nvPr>
            <p:ph type="title"/>
          </p:nvPr>
        </p:nvSpPr>
        <p:spPr>
          <a:xfrm>
            <a:off x="304800" y="365125"/>
            <a:ext cx="11534274" cy="1325563"/>
          </a:xfrm>
        </p:spPr>
        <p:txBody>
          <a:bodyPr>
            <a:noAutofit/>
          </a:bodyPr>
          <a:lstStyle/>
          <a:p>
            <a:r>
              <a:rPr lang="en-US" sz="3200" b="1" dirty="0"/>
              <a:t>Research Line 2</a:t>
            </a:r>
            <a:r>
              <a:rPr lang="en-US" sz="3200" dirty="0"/>
              <a:t>: To create active rehabilitation programs that eliminate acute clinical and physiological deficits &amp; prevent prolonged recovery.</a:t>
            </a:r>
          </a:p>
        </p:txBody>
      </p:sp>
      <p:sp>
        <p:nvSpPr>
          <p:cNvPr id="42" name="TextBox 41">
            <a:extLst>
              <a:ext uri="{FF2B5EF4-FFF2-40B4-BE49-F238E27FC236}">
                <a16:creationId xmlns:a16="http://schemas.microsoft.com/office/drawing/2014/main" id="{1A2E40D1-65A8-5141-97D9-14F31C1F3D29}"/>
              </a:ext>
            </a:extLst>
          </p:cNvPr>
          <p:cNvSpPr txBox="1"/>
          <p:nvPr/>
        </p:nvSpPr>
        <p:spPr>
          <a:xfrm>
            <a:off x="1831830" y="3608749"/>
            <a:ext cx="261958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ACTIVE Training </a:t>
            </a:r>
          </a:p>
          <a:p>
            <a:pPr algn="ctr"/>
            <a:r>
              <a:rPr lang="en-US" dirty="0">
                <a:latin typeface="Arial" panose="020B0604020202020204" pitchFamily="34" charset="0"/>
                <a:cs typeface="Arial" panose="020B0604020202020204" pitchFamily="34" charset="0"/>
              </a:rPr>
              <a:t>in Healthy Participants</a:t>
            </a:r>
          </a:p>
        </p:txBody>
      </p:sp>
      <p:sp>
        <p:nvSpPr>
          <p:cNvPr id="43" name="TextBox 42">
            <a:extLst>
              <a:ext uri="{FF2B5EF4-FFF2-40B4-BE49-F238E27FC236}">
                <a16:creationId xmlns:a16="http://schemas.microsoft.com/office/drawing/2014/main" id="{16FB7E7E-D207-DA4A-A24B-58E6F822693C}"/>
              </a:ext>
            </a:extLst>
          </p:cNvPr>
          <p:cNvSpPr txBox="1"/>
          <p:nvPr/>
        </p:nvSpPr>
        <p:spPr>
          <a:xfrm>
            <a:off x="7228169" y="3608749"/>
            <a:ext cx="2698169"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ACTIVE Training in Acute Concussion</a:t>
            </a:r>
          </a:p>
        </p:txBody>
      </p:sp>
      <p:sp>
        <p:nvSpPr>
          <p:cNvPr id="19" name="TextBox 18">
            <a:extLst>
              <a:ext uri="{FF2B5EF4-FFF2-40B4-BE49-F238E27FC236}">
                <a16:creationId xmlns:a16="http://schemas.microsoft.com/office/drawing/2014/main" id="{EAE248B3-7E2F-064D-895C-30E215CAB25F}"/>
              </a:ext>
            </a:extLst>
          </p:cNvPr>
          <p:cNvSpPr txBox="1"/>
          <p:nvPr/>
        </p:nvSpPr>
        <p:spPr>
          <a:xfrm>
            <a:off x="4599836" y="3582785"/>
            <a:ext cx="262833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EEG and Active Rehabilitation</a:t>
            </a:r>
          </a:p>
        </p:txBody>
      </p:sp>
      <p:grpSp>
        <p:nvGrpSpPr>
          <p:cNvPr id="14" name="Group 13">
            <a:extLst>
              <a:ext uri="{FF2B5EF4-FFF2-40B4-BE49-F238E27FC236}">
                <a16:creationId xmlns:a16="http://schemas.microsoft.com/office/drawing/2014/main" id="{36A9B4D5-A9C2-F441-9300-163A4B8B7C1E}"/>
              </a:ext>
            </a:extLst>
          </p:cNvPr>
          <p:cNvGrpSpPr/>
          <p:nvPr/>
        </p:nvGrpSpPr>
        <p:grpSpPr>
          <a:xfrm>
            <a:off x="1453589" y="1786940"/>
            <a:ext cx="9284821" cy="2002291"/>
            <a:chOff x="5917826" y="1854200"/>
            <a:chExt cx="5308974" cy="1562100"/>
          </a:xfrm>
        </p:grpSpPr>
        <p:grpSp>
          <p:nvGrpSpPr>
            <p:cNvPr id="16" name="Group 15">
              <a:extLst>
                <a:ext uri="{FF2B5EF4-FFF2-40B4-BE49-F238E27FC236}">
                  <a16:creationId xmlns:a16="http://schemas.microsoft.com/office/drawing/2014/main" id="{C5983062-14CA-F946-A133-E8F6280AB553}"/>
                </a:ext>
              </a:extLst>
            </p:cNvPr>
            <p:cNvGrpSpPr/>
            <p:nvPr/>
          </p:nvGrpSpPr>
          <p:grpSpPr>
            <a:xfrm>
              <a:off x="6134100" y="1854200"/>
              <a:ext cx="5092700" cy="1562100"/>
              <a:chOff x="4508500" y="2451100"/>
              <a:chExt cx="4318000" cy="1257300"/>
            </a:xfrm>
          </p:grpSpPr>
          <p:sp>
            <p:nvSpPr>
              <p:cNvPr id="21" name="Right Arrow 20">
                <a:extLst>
                  <a:ext uri="{FF2B5EF4-FFF2-40B4-BE49-F238E27FC236}">
                    <a16:creationId xmlns:a16="http://schemas.microsoft.com/office/drawing/2014/main" id="{8276AAF9-FF0D-D24F-84DA-46F56B84C9B3}"/>
                  </a:ext>
                </a:extLst>
              </p:cNvPr>
              <p:cNvSpPr/>
              <p:nvPr/>
            </p:nvSpPr>
            <p:spPr>
              <a:xfrm>
                <a:off x="7124700" y="2451100"/>
                <a:ext cx="1701800" cy="125730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0C8E3D4-A8C0-CE45-BA49-318EF24063BD}"/>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0E6338-36DD-3248-BF34-180DAE4BE438}"/>
                  </a:ext>
                </a:extLst>
              </p:cNvPr>
              <p:cNvSpPr/>
              <p:nvPr/>
            </p:nvSpPr>
            <p:spPr>
              <a:xfrm>
                <a:off x="4508500" y="2768600"/>
                <a:ext cx="1270000" cy="622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1AF99892-8261-4C4B-860B-593E46661B47}"/>
                </a:ext>
              </a:extLst>
            </p:cNvPr>
            <p:cNvSpPr txBox="1"/>
            <p:nvPr/>
          </p:nvSpPr>
          <p:spPr>
            <a:xfrm>
              <a:off x="5917826" y="244778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Past</a:t>
              </a:r>
            </a:p>
          </p:txBody>
        </p:sp>
        <p:sp>
          <p:nvSpPr>
            <p:cNvPr id="18" name="TextBox 17">
              <a:extLst>
                <a:ext uri="{FF2B5EF4-FFF2-40B4-BE49-F238E27FC236}">
                  <a16:creationId xmlns:a16="http://schemas.microsoft.com/office/drawing/2014/main" id="{2A94B888-BF01-5F4C-ACC2-8A2CBAA9B36E}"/>
                </a:ext>
              </a:extLst>
            </p:cNvPr>
            <p:cNvSpPr txBox="1"/>
            <p:nvPr/>
          </p:nvSpPr>
          <p:spPr>
            <a:xfrm>
              <a:off x="7460615" y="244778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Current</a:t>
              </a:r>
            </a:p>
          </p:txBody>
        </p:sp>
        <p:sp>
          <p:nvSpPr>
            <p:cNvPr id="20" name="TextBox 19">
              <a:extLst>
                <a:ext uri="{FF2B5EF4-FFF2-40B4-BE49-F238E27FC236}">
                  <a16:creationId xmlns:a16="http://schemas.microsoft.com/office/drawing/2014/main" id="{1E48FF8A-4F37-9941-9518-A6FFD5566631}"/>
                </a:ext>
              </a:extLst>
            </p:cNvPr>
            <p:cNvSpPr txBox="1"/>
            <p:nvPr/>
          </p:nvSpPr>
          <p:spPr>
            <a:xfrm>
              <a:off x="9048339" y="2447780"/>
              <a:ext cx="1930400" cy="360171"/>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Future</a:t>
              </a:r>
            </a:p>
          </p:txBody>
        </p:sp>
      </p:grpSp>
    </p:spTree>
    <p:extLst>
      <p:ext uri="{BB962C8B-B14F-4D97-AF65-F5344CB8AC3E}">
        <p14:creationId xmlns:p14="http://schemas.microsoft.com/office/powerpoint/2010/main" val="246085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54C9-883F-094E-B755-AFED5A46982C}"/>
              </a:ext>
            </a:extLst>
          </p:cNvPr>
          <p:cNvSpPr>
            <a:spLocks noGrp="1"/>
          </p:cNvSpPr>
          <p:nvPr>
            <p:ph type="title"/>
          </p:nvPr>
        </p:nvSpPr>
        <p:spPr/>
        <p:txBody>
          <a:bodyPr>
            <a:normAutofit fontScale="90000"/>
          </a:bodyPr>
          <a:lstStyle/>
          <a:p>
            <a:r>
              <a:rPr lang="en-US" dirty="0"/>
              <a:t>Concussion is a traumatic brain injury induced by biomechanical forces to the head or body, which results in pathophysiological changes.</a:t>
            </a:r>
          </a:p>
        </p:txBody>
      </p:sp>
      <p:pic>
        <p:nvPicPr>
          <p:cNvPr id="4" name="Content Placeholder 3">
            <a:extLst>
              <a:ext uri="{FF2B5EF4-FFF2-40B4-BE49-F238E27FC236}">
                <a16:creationId xmlns:a16="http://schemas.microsoft.com/office/drawing/2014/main" id="{E7C657D3-7560-984C-9313-B3B056E409F2}"/>
              </a:ext>
            </a:extLst>
          </p:cNvPr>
          <p:cNvPicPr>
            <a:picLocks noGrp="1" noChangeAspect="1"/>
          </p:cNvPicPr>
          <p:nvPr>
            <p:ph idx="1"/>
          </p:nvPr>
        </p:nvPicPr>
        <p:blipFill>
          <a:blip r:embed="rId3"/>
          <a:stretch>
            <a:fillRect/>
          </a:stretch>
        </p:blipFill>
        <p:spPr>
          <a:xfrm>
            <a:off x="940840" y="2139129"/>
            <a:ext cx="4951477" cy="2792633"/>
          </a:xfrm>
          <a:prstGeom prst="rect">
            <a:avLst/>
          </a:prstGeom>
        </p:spPr>
      </p:pic>
      <p:grpSp>
        <p:nvGrpSpPr>
          <p:cNvPr id="5" name="Group 4">
            <a:extLst>
              <a:ext uri="{FF2B5EF4-FFF2-40B4-BE49-F238E27FC236}">
                <a16:creationId xmlns:a16="http://schemas.microsoft.com/office/drawing/2014/main" id="{D69DE219-82A8-5545-834C-99972F77F643}"/>
              </a:ext>
            </a:extLst>
          </p:cNvPr>
          <p:cNvGrpSpPr/>
          <p:nvPr/>
        </p:nvGrpSpPr>
        <p:grpSpPr>
          <a:xfrm>
            <a:off x="6720210" y="2604377"/>
            <a:ext cx="4898571" cy="1862135"/>
            <a:chOff x="993967" y="2530560"/>
            <a:chExt cx="4898571" cy="1862135"/>
          </a:xfrm>
        </p:grpSpPr>
        <p:sp>
          <p:nvSpPr>
            <p:cNvPr id="6" name="Right Arrow 5">
              <a:extLst>
                <a:ext uri="{FF2B5EF4-FFF2-40B4-BE49-F238E27FC236}">
                  <a16:creationId xmlns:a16="http://schemas.microsoft.com/office/drawing/2014/main" id="{7CADA163-9358-DB4B-AB4B-AA061FE0CC0B}"/>
                </a:ext>
              </a:extLst>
            </p:cNvPr>
            <p:cNvSpPr/>
            <p:nvPr/>
          </p:nvSpPr>
          <p:spPr>
            <a:xfrm>
              <a:off x="993967" y="2530560"/>
              <a:ext cx="4898571" cy="1862135"/>
            </a:xfrm>
            <a:prstGeom prst="rightArrow">
              <a:avLst/>
            </a:prstGeom>
            <a:gradFill flip="none" rotWithShape="1">
              <a:gsLst>
                <a:gs pos="0">
                  <a:srgbClr val="92D050"/>
                </a:gs>
                <a:gs pos="33000">
                  <a:srgbClr val="FFFF00"/>
                </a:gs>
                <a:gs pos="67000">
                  <a:srgbClr val="FFC000"/>
                </a:gs>
                <a:gs pos="100000">
                  <a:srgbClr val="FF0000"/>
                </a:gs>
              </a:gsLst>
              <a:lin ang="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FDE814-E478-9E4C-BECD-1AC5812815B2}"/>
                </a:ext>
              </a:extLst>
            </p:cNvPr>
            <p:cNvSpPr txBox="1"/>
            <p:nvPr/>
          </p:nvSpPr>
          <p:spPr>
            <a:xfrm>
              <a:off x="993967" y="3221034"/>
              <a:ext cx="151291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Mild</a:t>
              </a:r>
            </a:p>
          </p:txBody>
        </p:sp>
        <p:sp>
          <p:nvSpPr>
            <p:cNvPr id="8" name="TextBox 7">
              <a:extLst>
                <a:ext uri="{FF2B5EF4-FFF2-40B4-BE49-F238E27FC236}">
                  <a16:creationId xmlns:a16="http://schemas.microsoft.com/office/drawing/2014/main" id="{54CC6CC7-D7F4-A74F-A808-364DDE19CDB3}"/>
                </a:ext>
              </a:extLst>
            </p:cNvPr>
            <p:cNvSpPr txBox="1"/>
            <p:nvPr/>
          </p:nvSpPr>
          <p:spPr>
            <a:xfrm>
              <a:off x="4072447" y="3217836"/>
              <a:ext cx="1512916" cy="461665"/>
            </a:xfrm>
            <a:prstGeom prst="rect">
              <a:avLst/>
            </a:prstGeom>
            <a:noFill/>
          </p:spPr>
          <p:txBody>
            <a:bodyPr wrap="square" rtlCol="0">
              <a:spAutoFit/>
            </a:bodyPr>
            <a:lstStyle/>
            <a:p>
              <a:pPr algn="r"/>
              <a:r>
                <a:rPr lang="en-US" sz="2400" b="1" dirty="0">
                  <a:latin typeface="Arial" panose="020B0604020202020204" pitchFamily="34" charset="0"/>
                  <a:cs typeface="Arial" panose="020B0604020202020204" pitchFamily="34" charset="0"/>
                </a:rPr>
                <a:t>Severe</a:t>
              </a:r>
            </a:p>
          </p:txBody>
        </p:sp>
      </p:grpSp>
      <p:sp>
        <p:nvSpPr>
          <p:cNvPr id="9" name="TextBox 8">
            <a:extLst>
              <a:ext uri="{FF2B5EF4-FFF2-40B4-BE49-F238E27FC236}">
                <a16:creationId xmlns:a16="http://schemas.microsoft.com/office/drawing/2014/main" id="{1398352A-84BC-C84E-B03F-E1B2EDE9AD96}"/>
              </a:ext>
            </a:extLst>
          </p:cNvPr>
          <p:cNvSpPr txBox="1"/>
          <p:nvPr/>
        </p:nvSpPr>
        <p:spPr>
          <a:xfrm>
            <a:off x="6720209" y="2532919"/>
            <a:ext cx="3937797" cy="492443"/>
          </a:xfrm>
          <a:prstGeom prst="rect">
            <a:avLst/>
          </a:prstGeom>
          <a:noFill/>
        </p:spPr>
        <p:txBody>
          <a:bodyPr wrap="square" rtlCol="0">
            <a:spAutoFit/>
          </a:bodyPr>
          <a:lstStyle/>
          <a:p>
            <a:pPr algn="ctr"/>
            <a:r>
              <a:rPr lang="en-US" sz="2600" b="1" dirty="0">
                <a:latin typeface="Arial" panose="020B0604020202020204" pitchFamily="34" charset="0"/>
                <a:cs typeface="Arial" panose="020B0604020202020204" pitchFamily="34" charset="0"/>
              </a:rPr>
              <a:t>TBI</a:t>
            </a:r>
          </a:p>
        </p:txBody>
      </p:sp>
      <p:cxnSp>
        <p:nvCxnSpPr>
          <p:cNvPr id="11" name="Straight Arrow Connector 10">
            <a:extLst>
              <a:ext uri="{FF2B5EF4-FFF2-40B4-BE49-F238E27FC236}">
                <a16:creationId xmlns:a16="http://schemas.microsoft.com/office/drawing/2014/main" id="{179DC0B9-7C08-2D48-B1CE-9C1C95E29A23}"/>
              </a:ext>
            </a:extLst>
          </p:cNvPr>
          <p:cNvCxnSpPr/>
          <p:nvPr/>
        </p:nvCxnSpPr>
        <p:spPr>
          <a:xfrm flipV="1">
            <a:off x="6850505" y="4166709"/>
            <a:ext cx="0" cy="524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0353F-91CD-7E49-8267-DDE2EB292D4B}"/>
              </a:ext>
            </a:extLst>
          </p:cNvPr>
          <p:cNvSpPr txBox="1"/>
          <p:nvPr/>
        </p:nvSpPr>
        <p:spPr>
          <a:xfrm>
            <a:off x="5892317" y="4322526"/>
            <a:ext cx="3937797" cy="430887"/>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Concussion</a:t>
            </a:r>
          </a:p>
        </p:txBody>
      </p:sp>
    </p:spTree>
    <p:extLst>
      <p:ext uri="{BB962C8B-B14F-4D97-AF65-F5344CB8AC3E}">
        <p14:creationId xmlns:p14="http://schemas.microsoft.com/office/powerpoint/2010/main" val="10551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ED68E56-61CE-3F45-A9FD-C6C9855D618A}"/>
              </a:ext>
            </a:extLst>
          </p:cNvPr>
          <p:cNvGrpSpPr/>
          <p:nvPr/>
        </p:nvGrpSpPr>
        <p:grpSpPr>
          <a:xfrm>
            <a:off x="9696549" y="154172"/>
            <a:ext cx="2110519" cy="740640"/>
            <a:chOff x="9696549" y="154172"/>
            <a:chExt cx="2110519" cy="740640"/>
          </a:xfrm>
        </p:grpSpPr>
        <p:grpSp>
          <p:nvGrpSpPr>
            <p:cNvPr id="28" name="Group 27">
              <a:extLst>
                <a:ext uri="{FF2B5EF4-FFF2-40B4-BE49-F238E27FC236}">
                  <a16:creationId xmlns:a16="http://schemas.microsoft.com/office/drawing/2014/main" id="{38B63F38-CF4A-9B4E-95B2-8BB4D841610C}"/>
                </a:ext>
              </a:extLst>
            </p:cNvPr>
            <p:cNvGrpSpPr/>
            <p:nvPr/>
          </p:nvGrpSpPr>
          <p:grpSpPr>
            <a:xfrm>
              <a:off x="9696549" y="154172"/>
              <a:ext cx="695149" cy="687000"/>
              <a:chOff x="9742871" y="1034409"/>
              <a:chExt cx="695149" cy="687000"/>
            </a:xfrm>
          </p:grpSpPr>
          <p:pic>
            <p:nvPicPr>
              <p:cNvPr id="31" name="Picture 30">
                <a:extLst>
                  <a:ext uri="{FF2B5EF4-FFF2-40B4-BE49-F238E27FC236}">
                    <a16:creationId xmlns:a16="http://schemas.microsoft.com/office/drawing/2014/main" id="{B4CD8A7A-8DCC-EF49-A66D-75CE1CB643A5}"/>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32" name="Group 31">
                <a:extLst>
                  <a:ext uri="{FF2B5EF4-FFF2-40B4-BE49-F238E27FC236}">
                    <a16:creationId xmlns:a16="http://schemas.microsoft.com/office/drawing/2014/main" id="{F04A0AF3-B32D-1A4A-B02C-DA289B283EED}"/>
                  </a:ext>
                </a:extLst>
              </p:cNvPr>
              <p:cNvGrpSpPr/>
              <p:nvPr/>
            </p:nvGrpSpPr>
            <p:grpSpPr>
              <a:xfrm>
                <a:off x="9838580" y="1034409"/>
                <a:ext cx="599440" cy="687000"/>
                <a:chOff x="9838580" y="1031234"/>
                <a:chExt cx="599440" cy="687000"/>
              </a:xfrm>
            </p:grpSpPr>
            <p:grpSp>
              <p:nvGrpSpPr>
                <p:cNvPr id="33" name="Group 32">
                  <a:extLst>
                    <a:ext uri="{FF2B5EF4-FFF2-40B4-BE49-F238E27FC236}">
                      <a16:creationId xmlns:a16="http://schemas.microsoft.com/office/drawing/2014/main" id="{BD8B643E-B8F8-944B-98C1-1DB6563B7F50}"/>
                    </a:ext>
                  </a:extLst>
                </p:cNvPr>
                <p:cNvGrpSpPr/>
                <p:nvPr/>
              </p:nvGrpSpPr>
              <p:grpSpPr>
                <a:xfrm>
                  <a:off x="9947048" y="1083852"/>
                  <a:ext cx="373680" cy="588026"/>
                  <a:chOff x="9947048" y="1083852"/>
                  <a:chExt cx="373680" cy="588026"/>
                </a:xfrm>
              </p:grpSpPr>
              <p:sp>
                <p:nvSpPr>
                  <p:cNvPr id="35" name="Oval 34">
                    <a:extLst>
                      <a:ext uri="{FF2B5EF4-FFF2-40B4-BE49-F238E27FC236}">
                        <a16:creationId xmlns:a16="http://schemas.microsoft.com/office/drawing/2014/main" id="{7EAFD50A-C202-034F-908A-D29338F74B29}"/>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2753B65-D78F-BD49-8FE9-C5B19B9B1C0A}"/>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E8719FA-BE1F-BE43-BF52-142CFC594FB3}"/>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523882B-E9F1-0A42-951A-8F2094DC0B4D}"/>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B0486D-840B-934D-8988-5E231C3DE131}"/>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D2450B8-9FB5-A041-8A0D-594373B973C9}"/>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BEEA728D-9081-D741-84A3-7050ECA4DEB8}"/>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29" name="Picture 28">
              <a:extLst>
                <a:ext uri="{FF2B5EF4-FFF2-40B4-BE49-F238E27FC236}">
                  <a16:creationId xmlns:a16="http://schemas.microsoft.com/office/drawing/2014/main" id="{5011ACB0-DBF3-254E-977D-9605C111E7ED}"/>
                </a:ext>
              </a:extLst>
            </p:cNvPr>
            <p:cNvPicPr>
              <a:picLocks noChangeAspect="1"/>
            </p:cNvPicPr>
            <p:nvPr/>
          </p:nvPicPr>
          <p:blipFill rotWithShape="1">
            <a:blip r:embed="rId4"/>
            <a:srcRect l="67301" t="4449" r="7064" b="57573"/>
            <a:stretch/>
          </p:blipFill>
          <p:spPr>
            <a:xfrm>
              <a:off x="10466156" y="154172"/>
              <a:ext cx="664699" cy="689317"/>
            </a:xfrm>
            <a:prstGeom prst="rect">
              <a:avLst/>
            </a:prstGeom>
          </p:spPr>
        </p:pic>
        <p:pic>
          <p:nvPicPr>
            <p:cNvPr id="30" name="Picture 29">
              <a:extLst>
                <a:ext uri="{FF2B5EF4-FFF2-40B4-BE49-F238E27FC236}">
                  <a16:creationId xmlns:a16="http://schemas.microsoft.com/office/drawing/2014/main" id="{C4C165B4-3642-D64C-A287-3108D569CEEB}"/>
                </a:ext>
              </a:extLst>
            </p:cNvPr>
            <p:cNvPicPr>
              <a:picLocks noChangeAspect="1"/>
            </p:cNvPicPr>
            <p:nvPr/>
          </p:nvPicPr>
          <p:blipFill rotWithShape="1">
            <a:blip r:embed="rId5"/>
            <a:srcRect l="24432" t="21629" r="26640" b="21403"/>
            <a:stretch/>
          </p:blipFill>
          <p:spPr>
            <a:xfrm>
              <a:off x="11170950" y="154172"/>
              <a:ext cx="636118" cy="740640"/>
            </a:xfrm>
            <a:prstGeom prst="rect">
              <a:avLst/>
            </a:prstGeom>
          </p:spPr>
        </p:pic>
      </p:grpSp>
      <p:grpSp>
        <p:nvGrpSpPr>
          <p:cNvPr id="41" name="Group 40">
            <a:extLst>
              <a:ext uri="{FF2B5EF4-FFF2-40B4-BE49-F238E27FC236}">
                <a16:creationId xmlns:a16="http://schemas.microsoft.com/office/drawing/2014/main" id="{8B792AEB-FDC3-0F4E-B288-2F8B8B5C963A}"/>
              </a:ext>
            </a:extLst>
          </p:cNvPr>
          <p:cNvGrpSpPr/>
          <p:nvPr/>
        </p:nvGrpSpPr>
        <p:grpSpPr>
          <a:xfrm>
            <a:off x="880430" y="1734777"/>
            <a:ext cx="7148349" cy="3079299"/>
            <a:chOff x="1543551" y="425554"/>
            <a:chExt cx="9137730" cy="3807794"/>
          </a:xfrm>
        </p:grpSpPr>
        <p:grpSp>
          <p:nvGrpSpPr>
            <p:cNvPr id="42" name="Group 41">
              <a:extLst>
                <a:ext uri="{FF2B5EF4-FFF2-40B4-BE49-F238E27FC236}">
                  <a16:creationId xmlns:a16="http://schemas.microsoft.com/office/drawing/2014/main" id="{AB5E7B4A-8FFE-B04B-A339-23F3EB922F15}"/>
                </a:ext>
              </a:extLst>
            </p:cNvPr>
            <p:cNvGrpSpPr/>
            <p:nvPr/>
          </p:nvGrpSpPr>
          <p:grpSpPr>
            <a:xfrm>
              <a:off x="4433454" y="1200203"/>
              <a:ext cx="3325091" cy="3033145"/>
              <a:chOff x="2873948" y="1738001"/>
              <a:chExt cx="3325091" cy="3033145"/>
            </a:xfrm>
          </p:grpSpPr>
          <p:pic>
            <p:nvPicPr>
              <p:cNvPr id="46" name="Picture 45" descr="Screen Shot 2017-03-07 at 10.11.26 AM.png">
                <a:extLst>
                  <a:ext uri="{FF2B5EF4-FFF2-40B4-BE49-F238E27FC236}">
                    <a16:creationId xmlns:a16="http://schemas.microsoft.com/office/drawing/2014/main" id="{A164C097-3E19-2945-B2A3-4DF8B21CC4EE}"/>
                  </a:ext>
                </a:extLst>
              </p:cNvPr>
              <p:cNvPicPr>
                <a:picLocks noChangeAspect="1"/>
              </p:cNvPicPr>
              <p:nvPr/>
            </p:nvPicPr>
            <p:blipFill rotWithShape="1">
              <a:blip r:embed="rId6">
                <a:extLst>
                  <a:ext uri="{28A0092B-C50C-407E-A947-70E740481C1C}">
                    <a14:useLocalDpi xmlns:a14="http://schemas.microsoft.com/office/drawing/2010/main" val="0"/>
                  </a:ext>
                </a:extLst>
              </a:blip>
              <a:srcRect l="49728" t="9965" r="31719" b="57554"/>
              <a:stretch/>
            </p:blipFill>
            <p:spPr bwMode="auto">
              <a:xfrm>
                <a:off x="3759525" y="3751742"/>
                <a:ext cx="1689081" cy="1019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 name="Straight Arrow Connector 46">
                <a:extLst>
                  <a:ext uri="{FF2B5EF4-FFF2-40B4-BE49-F238E27FC236}">
                    <a16:creationId xmlns:a16="http://schemas.microsoft.com/office/drawing/2014/main" id="{D03A43BE-E440-344E-86D1-1D48E43FF2C3}"/>
                  </a:ext>
                </a:extLst>
              </p:cNvPr>
              <p:cNvCxnSpPr/>
              <p:nvPr/>
            </p:nvCxnSpPr>
            <p:spPr>
              <a:xfrm flipV="1">
                <a:off x="2873948" y="1738001"/>
                <a:ext cx="818742" cy="6016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7BB78E6-03EE-1349-B08B-18CA9AA91CDD}"/>
                  </a:ext>
                </a:extLst>
              </p:cNvPr>
              <p:cNvCxnSpPr>
                <a:endCxn id="46" idx="1"/>
              </p:cNvCxnSpPr>
              <p:nvPr/>
            </p:nvCxnSpPr>
            <p:spPr>
              <a:xfrm>
                <a:off x="2873948" y="3751743"/>
                <a:ext cx="885577" cy="50970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0038E71-3BD8-444D-A543-1298F0935AFF}"/>
                  </a:ext>
                </a:extLst>
              </p:cNvPr>
              <p:cNvCxnSpPr/>
              <p:nvPr/>
            </p:nvCxnSpPr>
            <p:spPr>
              <a:xfrm>
                <a:off x="5480553" y="1738001"/>
                <a:ext cx="718486" cy="5097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5939140-6E44-2A48-90C0-31523114865D}"/>
                  </a:ext>
                </a:extLst>
              </p:cNvPr>
              <p:cNvCxnSpPr/>
              <p:nvPr/>
            </p:nvCxnSpPr>
            <p:spPr>
              <a:xfrm flipV="1">
                <a:off x="5480553" y="3751743"/>
                <a:ext cx="718486" cy="5097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6FD0196-D9A5-A644-A383-A9FF08A7A485}"/>
                  </a:ext>
                </a:extLst>
              </p:cNvPr>
              <p:cNvSpPr txBox="1"/>
              <p:nvPr/>
            </p:nvSpPr>
            <p:spPr>
              <a:xfrm>
                <a:off x="3742816" y="2673847"/>
                <a:ext cx="1721028" cy="369332"/>
              </a:xfrm>
              <a:prstGeom prst="rect">
                <a:avLst/>
              </a:prstGeom>
              <a:noFill/>
            </p:spPr>
            <p:txBody>
              <a:bodyPr wrap="square" rtlCol="0">
                <a:spAutoFit/>
              </a:bodyPr>
              <a:lstStyle/>
              <a:p>
                <a:pPr algn="ctr"/>
                <a:r>
                  <a:rPr lang="en-US" sz="1800" dirty="0">
                    <a:latin typeface="Arial"/>
                    <a:cs typeface="Arial"/>
                  </a:rPr>
                  <a:t>Fitbit</a:t>
                </a:r>
              </a:p>
            </p:txBody>
          </p:sp>
          <p:cxnSp>
            <p:nvCxnSpPr>
              <p:cNvPr id="52" name="Straight Connector 51">
                <a:extLst>
                  <a:ext uri="{FF2B5EF4-FFF2-40B4-BE49-F238E27FC236}">
                    <a16:creationId xmlns:a16="http://schemas.microsoft.com/office/drawing/2014/main" id="{21B8EA29-CBBA-CA40-A3D6-A8AE42505336}"/>
                  </a:ext>
                </a:extLst>
              </p:cNvPr>
              <p:cNvCxnSpPr/>
              <p:nvPr/>
            </p:nvCxnSpPr>
            <p:spPr>
              <a:xfrm>
                <a:off x="4611684" y="2060271"/>
                <a:ext cx="0" cy="545986"/>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F576D9B-0F1F-D04E-A5BF-EB161F535674}"/>
                  </a:ext>
                </a:extLst>
              </p:cNvPr>
              <p:cNvCxnSpPr/>
              <p:nvPr/>
            </p:nvCxnSpPr>
            <p:spPr>
              <a:xfrm flipH="1">
                <a:off x="4599814" y="3109041"/>
                <a:ext cx="8354" cy="613576"/>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grpSp>
        <p:pic>
          <p:nvPicPr>
            <p:cNvPr id="43" name="Picture 8" descr="Screen Shot 2017-03-07 at 10.11.26 AM.png">
              <a:extLst>
                <a:ext uri="{FF2B5EF4-FFF2-40B4-BE49-F238E27FC236}">
                  <a16:creationId xmlns:a16="http://schemas.microsoft.com/office/drawing/2014/main" id="{C54A9FAA-998F-B840-A1BE-51CE21C9FB8B}"/>
                </a:ext>
              </a:extLst>
            </p:cNvPr>
            <p:cNvPicPr>
              <a:picLocks noChangeAspect="1"/>
            </p:cNvPicPr>
            <p:nvPr/>
          </p:nvPicPr>
          <p:blipFill rotWithShape="1">
            <a:blip r:embed="rId6">
              <a:extLst>
                <a:ext uri="{28A0092B-C50C-407E-A947-70E740481C1C}">
                  <a14:useLocalDpi xmlns:a14="http://schemas.microsoft.com/office/drawing/2010/main" val="0"/>
                </a:ext>
              </a:extLst>
            </a:blip>
            <a:srcRect r="68625" b="13891"/>
            <a:stretch/>
          </p:blipFill>
          <p:spPr bwMode="auto">
            <a:xfrm>
              <a:off x="1543551" y="926904"/>
              <a:ext cx="2856485" cy="2702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8" descr="Screen Shot 2017-03-07 at 10.11.26 AM.png">
              <a:extLst>
                <a:ext uri="{FF2B5EF4-FFF2-40B4-BE49-F238E27FC236}">
                  <a16:creationId xmlns:a16="http://schemas.microsoft.com/office/drawing/2014/main" id="{FBAEBA78-2C9D-9043-9B71-3F1D11659BBE}"/>
                </a:ext>
              </a:extLst>
            </p:cNvPr>
            <p:cNvPicPr>
              <a:picLocks noChangeAspect="1"/>
            </p:cNvPicPr>
            <p:nvPr/>
          </p:nvPicPr>
          <p:blipFill rotWithShape="1">
            <a:blip r:embed="rId6">
              <a:extLst>
                <a:ext uri="{28A0092B-C50C-407E-A947-70E740481C1C}">
                  <a14:useLocalDpi xmlns:a14="http://schemas.microsoft.com/office/drawing/2010/main" val="0"/>
                </a:ext>
              </a:extLst>
            </a:blip>
            <a:srcRect l="67897" b="13358"/>
            <a:stretch/>
          </p:blipFill>
          <p:spPr bwMode="auto">
            <a:xfrm>
              <a:off x="7758545" y="926904"/>
              <a:ext cx="2922736" cy="271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8" descr="Screen Shot 2017-03-07 at 10.11.26 AM.png">
              <a:extLst>
                <a:ext uri="{FF2B5EF4-FFF2-40B4-BE49-F238E27FC236}">
                  <a16:creationId xmlns:a16="http://schemas.microsoft.com/office/drawing/2014/main" id="{F828237B-24BD-1248-9BA0-679A4E877C1C}"/>
                </a:ext>
              </a:extLst>
            </p:cNvPr>
            <p:cNvPicPr>
              <a:picLocks noChangeAspect="1"/>
            </p:cNvPicPr>
            <p:nvPr/>
          </p:nvPicPr>
          <p:blipFill rotWithShape="1">
            <a:blip r:embed="rId6">
              <a:extLst>
                <a:ext uri="{28A0092B-C50C-407E-A947-70E740481C1C}">
                  <a14:useLocalDpi xmlns:a14="http://schemas.microsoft.com/office/drawing/2010/main" val="0"/>
                </a:ext>
              </a:extLst>
            </a:blip>
            <a:srcRect l="30825" t="9966" r="49721" b="58086"/>
            <a:stretch/>
          </p:blipFill>
          <p:spPr bwMode="auto">
            <a:xfrm>
              <a:off x="5236959" y="425554"/>
              <a:ext cx="1771154" cy="1002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4" name="TextBox 5">
            <a:extLst>
              <a:ext uri="{FF2B5EF4-FFF2-40B4-BE49-F238E27FC236}">
                <a16:creationId xmlns:a16="http://schemas.microsoft.com/office/drawing/2014/main" id="{FD9E23E2-6537-594A-888E-BF10B430C739}"/>
              </a:ext>
            </a:extLst>
          </p:cNvPr>
          <p:cNvSpPr txBox="1">
            <a:spLocks noChangeArrowheads="1"/>
          </p:cNvSpPr>
          <p:nvPr/>
        </p:nvSpPr>
        <p:spPr bwMode="auto">
          <a:xfrm>
            <a:off x="8549771" y="2179731"/>
            <a:ext cx="3468688"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ヒラギノ角ゴ Pro W3" charset="0"/>
                <a:cs typeface="ヒラギノ角ゴ Pro W3" charset="0"/>
              </a:defRPr>
            </a:lvl1pPr>
            <a:lvl2pPr marL="4000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eaLnBrk="1" hangingPunct="1"/>
            <a:r>
              <a:rPr lang="en-US" b="1" dirty="0">
                <a:latin typeface="Arial" charset="0"/>
                <a:cs typeface="Arial" charset="0"/>
              </a:rPr>
              <a:t>Mode</a:t>
            </a:r>
            <a:r>
              <a:rPr lang="en-US" dirty="0">
                <a:latin typeface="Arial" charset="0"/>
                <a:cs typeface="Arial" charset="0"/>
              </a:rPr>
              <a:t>: Cycling</a:t>
            </a:r>
          </a:p>
          <a:p>
            <a:pPr eaLnBrk="1" hangingPunct="1"/>
            <a:r>
              <a:rPr lang="en-US" b="1" dirty="0">
                <a:latin typeface="Arial" charset="0"/>
                <a:cs typeface="Arial" charset="0"/>
              </a:rPr>
              <a:t>Frequency</a:t>
            </a:r>
            <a:r>
              <a:rPr lang="en-US" dirty="0">
                <a:latin typeface="Arial" charset="0"/>
                <a:cs typeface="Arial" charset="0"/>
              </a:rPr>
              <a:t>: 3x/week</a:t>
            </a:r>
          </a:p>
          <a:p>
            <a:pPr eaLnBrk="1" hangingPunct="1"/>
            <a:r>
              <a:rPr lang="en-US" b="1" dirty="0">
                <a:latin typeface="Arial" charset="0"/>
                <a:cs typeface="Arial" charset="0"/>
              </a:rPr>
              <a:t>Duration</a:t>
            </a:r>
            <a:r>
              <a:rPr lang="en-US" dirty="0">
                <a:latin typeface="Arial" charset="0"/>
                <a:cs typeface="Arial" charset="0"/>
              </a:rPr>
              <a:t>: 30 minutes</a:t>
            </a:r>
          </a:p>
          <a:p>
            <a:pPr eaLnBrk="1" hangingPunct="1"/>
            <a:r>
              <a:rPr lang="en-US" b="1" dirty="0">
                <a:latin typeface="Arial" charset="0"/>
                <a:cs typeface="Arial" charset="0"/>
              </a:rPr>
              <a:t>Intensity</a:t>
            </a:r>
            <a:r>
              <a:rPr lang="en-US" dirty="0">
                <a:latin typeface="Arial" charset="0"/>
                <a:cs typeface="Arial" charset="0"/>
              </a:rPr>
              <a:t>: Progressive</a:t>
            </a:r>
          </a:p>
          <a:p>
            <a:pPr eaLnBrk="1" hangingPunct="1"/>
            <a:r>
              <a:rPr lang="en-US" dirty="0">
                <a:latin typeface="Arial" charset="0"/>
                <a:cs typeface="Arial" charset="0"/>
              </a:rPr>
              <a:t>     60-80% of peak    </a:t>
            </a:r>
          </a:p>
          <a:p>
            <a:pPr eaLnBrk="1" hangingPunct="1"/>
            <a:r>
              <a:rPr lang="en-US" dirty="0">
                <a:latin typeface="Arial" charset="0"/>
                <a:cs typeface="Arial" charset="0"/>
              </a:rPr>
              <a:t>     oxygen consumption</a:t>
            </a:r>
          </a:p>
        </p:txBody>
      </p:sp>
      <p:sp>
        <p:nvSpPr>
          <p:cNvPr id="55" name="Rectangle 54">
            <a:extLst>
              <a:ext uri="{FF2B5EF4-FFF2-40B4-BE49-F238E27FC236}">
                <a16:creationId xmlns:a16="http://schemas.microsoft.com/office/drawing/2014/main" id="{27C981EB-0FAD-0A44-84CD-642F71921417}"/>
              </a:ext>
            </a:extLst>
          </p:cNvPr>
          <p:cNvSpPr/>
          <p:nvPr/>
        </p:nvSpPr>
        <p:spPr>
          <a:xfrm>
            <a:off x="3769743" y="1719613"/>
            <a:ext cx="1385554" cy="817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55">
            <a:extLst>
              <a:ext uri="{FF2B5EF4-FFF2-40B4-BE49-F238E27FC236}">
                <a16:creationId xmlns:a16="http://schemas.microsoft.com/office/drawing/2014/main" id="{A514ACF3-C6EF-0948-9CAC-38DFCD4CFD1B}"/>
              </a:ext>
            </a:extLst>
          </p:cNvPr>
          <p:cNvSpPr>
            <a:spLocks noGrp="1"/>
          </p:cNvSpPr>
          <p:nvPr>
            <p:ph type="title"/>
          </p:nvPr>
        </p:nvSpPr>
        <p:spPr>
          <a:xfrm>
            <a:off x="243923" y="55376"/>
            <a:ext cx="10515600" cy="1325563"/>
          </a:xfrm>
        </p:spPr>
        <p:txBody>
          <a:bodyPr>
            <a:normAutofit/>
          </a:bodyPr>
          <a:lstStyle/>
          <a:p>
            <a:r>
              <a:rPr lang="en-US" sz="3200" dirty="0"/>
              <a:t>ACTIVE Training: Phase I RCT evaluating an </a:t>
            </a:r>
            <a:br>
              <a:rPr lang="en-US" sz="3200" dirty="0"/>
            </a:br>
            <a:r>
              <a:rPr lang="en-US" sz="3200" dirty="0"/>
              <a:t>aerobic exercise intervention in healthy participants</a:t>
            </a:r>
          </a:p>
        </p:txBody>
      </p:sp>
      <p:grpSp>
        <p:nvGrpSpPr>
          <p:cNvPr id="69" name="Group 68">
            <a:extLst>
              <a:ext uri="{FF2B5EF4-FFF2-40B4-BE49-F238E27FC236}">
                <a16:creationId xmlns:a16="http://schemas.microsoft.com/office/drawing/2014/main" id="{7239982B-6C52-114E-A036-E5814F630CE8}"/>
              </a:ext>
            </a:extLst>
          </p:cNvPr>
          <p:cNvGrpSpPr/>
          <p:nvPr/>
        </p:nvGrpSpPr>
        <p:grpSpPr>
          <a:xfrm>
            <a:off x="0" y="6198084"/>
            <a:ext cx="3390239" cy="659916"/>
            <a:chOff x="5917827" y="1854200"/>
            <a:chExt cx="5308973" cy="1562100"/>
          </a:xfrm>
        </p:grpSpPr>
        <p:grpSp>
          <p:nvGrpSpPr>
            <p:cNvPr id="70" name="Group 69">
              <a:extLst>
                <a:ext uri="{FF2B5EF4-FFF2-40B4-BE49-F238E27FC236}">
                  <a16:creationId xmlns:a16="http://schemas.microsoft.com/office/drawing/2014/main" id="{00E0E888-DD54-B043-B37B-521AA401CCAB}"/>
                </a:ext>
              </a:extLst>
            </p:cNvPr>
            <p:cNvGrpSpPr/>
            <p:nvPr/>
          </p:nvGrpSpPr>
          <p:grpSpPr>
            <a:xfrm>
              <a:off x="6134100" y="1854200"/>
              <a:ext cx="5092700" cy="1562100"/>
              <a:chOff x="4508500" y="2451100"/>
              <a:chExt cx="4318000" cy="1257300"/>
            </a:xfrm>
          </p:grpSpPr>
          <p:sp>
            <p:nvSpPr>
              <p:cNvPr id="72" name="Right Arrow 71">
                <a:extLst>
                  <a:ext uri="{FF2B5EF4-FFF2-40B4-BE49-F238E27FC236}">
                    <a16:creationId xmlns:a16="http://schemas.microsoft.com/office/drawing/2014/main" id="{03714C57-D460-9140-8212-A1512C4489F4}"/>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F23A27-0F65-484C-800B-91E85C6105E4}"/>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3E054F9-EFC0-5443-9F9C-8D0CFFD50BB9}"/>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1C5D93BD-7D0D-EC43-8084-C9C5F28E58A9}"/>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318373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3367D9-E9E2-4245-8A94-1BD3A5F250EC}"/>
              </a:ext>
            </a:extLst>
          </p:cNvPr>
          <p:cNvSpPr txBox="1"/>
          <p:nvPr/>
        </p:nvSpPr>
        <p:spPr>
          <a:xfrm>
            <a:off x="4787306" y="2929977"/>
            <a:ext cx="7078535" cy="1292662"/>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evaluate the effect of </a:t>
            </a:r>
            <a:r>
              <a:rPr lang="en-US" sz="2000" b="1" i="1" u="sng"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cute </a:t>
            </a:r>
            <a:r>
              <a:rPr lang="en-US" sz="2000" b="1" i="1" u="sng"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oncussion </a:t>
            </a:r>
            <a:r>
              <a:rPr lang="en-US" sz="2000" b="1" i="1" u="sng" dirty="0">
                <a:latin typeface="Arial" panose="020B0604020202020204" pitchFamily="34" charset="0"/>
                <a:cs typeface="Arial" panose="020B0604020202020204" pitchFamily="34" charset="0"/>
              </a:rPr>
              <a:t>t</a:t>
            </a:r>
            <a:r>
              <a:rPr lang="en-US" sz="2000" dirty="0">
                <a:latin typeface="Arial" panose="020B0604020202020204" pitchFamily="34" charset="0"/>
                <a:cs typeface="Arial" panose="020B0604020202020204" pitchFamily="34" charset="0"/>
              </a:rPr>
              <a:t>herapy </a:t>
            </a:r>
            <a:r>
              <a:rPr lang="en-US" sz="2000" b="1" i="1" u="sng" dirty="0">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nter</a:t>
            </a:r>
            <a:r>
              <a:rPr lang="en-US" sz="2000" b="1" i="1" u="sng" dirty="0">
                <a:latin typeface="Arial" panose="020B0604020202020204" pitchFamily="34" charset="0"/>
                <a:cs typeface="Arial" panose="020B0604020202020204" pitchFamily="34" charset="0"/>
              </a:rPr>
              <a:t>ve</a:t>
            </a:r>
            <a:r>
              <a:rPr lang="en-US" sz="2000" dirty="0">
                <a:latin typeface="Arial" panose="020B0604020202020204" pitchFamily="34" charset="0"/>
                <a:cs typeface="Arial" panose="020B0604020202020204" pitchFamily="34" charset="0"/>
              </a:rPr>
              <a:t>ntion (ACTIVE) training on clinical and physiological outcomes in healthy, college-aged participants.</a:t>
            </a:r>
          </a:p>
          <a:p>
            <a:endParaRPr lang="en-US" dirty="0"/>
          </a:p>
        </p:txBody>
      </p:sp>
      <p:grpSp>
        <p:nvGrpSpPr>
          <p:cNvPr id="27" name="Group 26">
            <a:extLst>
              <a:ext uri="{FF2B5EF4-FFF2-40B4-BE49-F238E27FC236}">
                <a16:creationId xmlns:a16="http://schemas.microsoft.com/office/drawing/2014/main" id="{6ED68E56-61CE-3F45-A9FD-C6C9855D618A}"/>
              </a:ext>
            </a:extLst>
          </p:cNvPr>
          <p:cNvGrpSpPr/>
          <p:nvPr/>
        </p:nvGrpSpPr>
        <p:grpSpPr>
          <a:xfrm>
            <a:off x="9696549" y="154172"/>
            <a:ext cx="2110519" cy="740640"/>
            <a:chOff x="9696549" y="154172"/>
            <a:chExt cx="2110519" cy="740640"/>
          </a:xfrm>
        </p:grpSpPr>
        <p:grpSp>
          <p:nvGrpSpPr>
            <p:cNvPr id="28" name="Group 27">
              <a:extLst>
                <a:ext uri="{FF2B5EF4-FFF2-40B4-BE49-F238E27FC236}">
                  <a16:creationId xmlns:a16="http://schemas.microsoft.com/office/drawing/2014/main" id="{38B63F38-CF4A-9B4E-95B2-8BB4D841610C}"/>
                </a:ext>
              </a:extLst>
            </p:cNvPr>
            <p:cNvGrpSpPr/>
            <p:nvPr/>
          </p:nvGrpSpPr>
          <p:grpSpPr>
            <a:xfrm>
              <a:off x="9696549" y="154172"/>
              <a:ext cx="695149" cy="687000"/>
              <a:chOff x="9742871" y="1034409"/>
              <a:chExt cx="695149" cy="687000"/>
            </a:xfrm>
          </p:grpSpPr>
          <p:pic>
            <p:nvPicPr>
              <p:cNvPr id="31" name="Picture 30">
                <a:extLst>
                  <a:ext uri="{FF2B5EF4-FFF2-40B4-BE49-F238E27FC236}">
                    <a16:creationId xmlns:a16="http://schemas.microsoft.com/office/drawing/2014/main" id="{B4CD8A7A-8DCC-EF49-A66D-75CE1CB643A5}"/>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32" name="Group 31">
                <a:extLst>
                  <a:ext uri="{FF2B5EF4-FFF2-40B4-BE49-F238E27FC236}">
                    <a16:creationId xmlns:a16="http://schemas.microsoft.com/office/drawing/2014/main" id="{F04A0AF3-B32D-1A4A-B02C-DA289B283EED}"/>
                  </a:ext>
                </a:extLst>
              </p:cNvPr>
              <p:cNvGrpSpPr/>
              <p:nvPr/>
            </p:nvGrpSpPr>
            <p:grpSpPr>
              <a:xfrm>
                <a:off x="9838580" y="1034409"/>
                <a:ext cx="599440" cy="687000"/>
                <a:chOff x="9838580" y="1031234"/>
                <a:chExt cx="599440" cy="687000"/>
              </a:xfrm>
            </p:grpSpPr>
            <p:grpSp>
              <p:nvGrpSpPr>
                <p:cNvPr id="33" name="Group 32">
                  <a:extLst>
                    <a:ext uri="{FF2B5EF4-FFF2-40B4-BE49-F238E27FC236}">
                      <a16:creationId xmlns:a16="http://schemas.microsoft.com/office/drawing/2014/main" id="{BD8B643E-B8F8-944B-98C1-1DB6563B7F50}"/>
                    </a:ext>
                  </a:extLst>
                </p:cNvPr>
                <p:cNvGrpSpPr/>
                <p:nvPr/>
              </p:nvGrpSpPr>
              <p:grpSpPr>
                <a:xfrm>
                  <a:off x="9947048" y="1083852"/>
                  <a:ext cx="373680" cy="588026"/>
                  <a:chOff x="9947048" y="1083852"/>
                  <a:chExt cx="373680" cy="588026"/>
                </a:xfrm>
              </p:grpSpPr>
              <p:sp>
                <p:nvSpPr>
                  <p:cNvPr id="35" name="Oval 34">
                    <a:extLst>
                      <a:ext uri="{FF2B5EF4-FFF2-40B4-BE49-F238E27FC236}">
                        <a16:creationId xmlns:a16="http://schemas.microsoft.com/office/drawing/2014/main" id="{7EAFD50A-C202-034F-908A-D29338F74B29}"/>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2753B65-D78F-BD49-8FE9-C5B19B9B1C0A}"/>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E8719FA-BE1F-BE43-BF52-142CFC594FB3}"/>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523882B-E9F1-0A42-951A-8F2094DC0B4D}"/>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B0486D-840B-934D-8988-5E231C3DE131}"/>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D2450B8-9FB5-A041-8A0D-594373B973C9}"/>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BEEA728D-9081-D741-84A3-7050ECA4DEB8}"/>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29" name="Picture 28">
              <a:extLst>
                <a:ext uri="{FF2B5EF4-FFF2-40B4-BE49-F238E27FC236}">
                  <a16:creationId xmlns:a16="http://schemas.microsoft.com/office/drawing/2014/main" id="{5011ACB0-DBF3-254E-977D-9605C111E7ED}"/>
                </a:ext>
              </a:extLst>
            </p:cNvPr>
            <p:cNvPicPr>
              <a:picLocks noChangeAspect="1"/>
            </p:cNvPicPr>
            <p:nvPr/>
          </p:nvPicPr>
          <p:blipFill rotWithShape="1">
            <a:blip r:embed="rId4"/>
            <a:srcRect l="67301" t="4449" r="7064" b="57573"/>
            <a:stretch/>
          </p:blipFill>
          <p:spPr>
            <a:xfrm>
              <a:off x="10466156" y="154172"/>
              <a:ext cx="664699" cy="689317"/>
            </a:xfrm>
            <a:prstGeom prst="rect">
              <a:avLst/>
            </a:prstGeom>
          </p:spPr>
        </p:pic>
        <p:pic>
          <p:nvPicPr>
            <p:cNvPr id="30" name="Picture 29">
              <a:extLst>
                <a:ext uri="{FF2B5EF4-FFF2-40B4-BE49-F238E27FC236}">
                  <a16:creationId xmlns:a16="http://schemas.microsoft.com/office/drawing/2014/main" id="{C4C165B4-3642-D64C-A287-3108D569CEEB}"/>
                </a:ext>
              </a:extLst>
            </p:cNvPr>
            <p:cNvPicPr>
              <a:picLocks noChangeAspect="1"/>
            </p:cNvPicPr>
            <p:nvPr/>
          </p:nvPicPr>
          <p:blipFill rotWithShape="1">
            <a:blip r:embed="rId5"/>
            <a:srcRect l="24432" t="21629" r="26640" b="21403"/>
            <a:stretch/>
          </p:blipFill>
          <p:spPr>
            <a:xfrm>
              <a:off x="11170950" y="154172"/>
              <a:ext cx="636118" cy="740640"/>
            </a:xfrm>
            <a:prstGeom prst="rect">
              <a:avLst/>
            </a:prstGeom>
          </p:spPr>
        </p:pic>
      </p:grpSp>
      <p:pic>
        <p:nvPicPr>
          <p:cNvPr id="3" name="Picture 2">
            <a:extLst>
              <a:ext uri="{FF2B5EF4-FFF2-40B4-BE49-F238E27FC236}">
                <a16:creationId xmlns:a16="http://schemas.microsoft.com/office/drawing/2014/main" id="{D558490B-F83D-6941-B06C-6F7518CEEBF3}"/>
              </a:ext>
            </a:extLst>
          </p:cNvPr>
          <p:cNvPicPr>
            <a:picLocks noChangeAspect="1"/>
          </p:cNvPicPr>
          <p:nvPr/>
        </p:nvPicPr>
        <p:blipFill>
          <a:blip r:embed="rId6"/>
          <a:stretch>
            <a:fillRect/>
          </a:stretch>
        </p:blipFill>
        <p:spPr>
          <a:xfrm>
            <a:off x="243923" y="2109280"/>
            <a:ext cx="4406091" cy="2934056"/>
          </a:xfrm>
          <a:prstGeom prst="rect">
            <a:avLst/>
          </a:prstGeom>
        </p:spPr>
      </p:pic>
      <p:grpSp>
        <p:nvGrpSpPr>
          <p:cNvPr id="53" name="Group 52">
            <a:extLst>
              <a:ext uri="{FF2B5EF4-FFF2-40B4-BE49-F238E27FC236}">
                <a16:creationId xmlns:a16="http://schemas.microsoft.com/office/drawing/2014/main" id="{5E2A5050-0421-4F40-9A62-CA887D31F302}"/>
              </a:ext>
            </a:extLst>
          </p:cNvPr>
          <p:cNvGrpSpPr/>
          <p:nvPr/>
        </p:nvGrpSpPr>
        <p:grpSpPr>
          <a:xfrm>
            <a:off x="0" y="6198084"/>
            <a:ext cx="3390239" cy="659916"/>
            <a:chOff x="5917827" y="1854200"/>
            <a:chExt cx="5308973" cy="1562100"/>
          </a:xfrm>
        </p:grpSpPr>
        <p:grpSp>
          <p:nvGrpSpPr>
            <p:cNvPr id="54" name="Group 53">
              <a:extLst>
                <a:ext uri="{FF2B5EF4-FFF2-40B4-BE49-F238E27FC236}">
                  <a16:creationId xmlns:a16="http://schemas.microsoft.com/office/drawing/2014/main" id="{3D50D2FD-3695-5C4E-9DE0-3E138E9C6CE5}"/>
                </a:ext>
              </a:extLst>
            </p:cNvPr>
            <p:cNvGrpSpPr/>
            <p:nvPr/>
          </p:nvGrpSpPr>
          <p:grpSpPr>
            <a:xfrm>
              <a:off x="6134100" y="1854200"/>
              <a:ext cx="5092700" cy="1562100"/>
              <a:chOff x="4508500" y="2451100"/>
              <a:chExt cx="4318000" cy="1257300"/>
            </a:xfrm>
          </p:grpSpPr>
          <p:sp>
            <p:nvSpPr>
              <p:cNvPr id="57" name="Right Arrow 56">
                <a:extLst>
                  <a:ext uri="{FF2B5EF4-FFF2-40B4-BE49-F238E27FC236}">
                    <a16:creationId xmlns:a16="http://schemas.microsoft.com/office/drawing/2014/main" id="{802F128C-9A13-7144-9E2A-8D6A89BD89C8}"/>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FA62C87-02B3-3B4C-BD92-174769E41481}"/>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65A7713-7C92-4A4E-B5A7-08B5FE92EF93}"/>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53C5D036-26B7-0941-94D9-7B7DD0B4950A}"/>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
        <p:nvSpPr>
          <p:cNvPr id="60" name="Title 55">
            <a:extLst>
              <a:ext uri="{FF2B5EF4-FFF2-40B4-BE49-F238E27FC236}">
                <a16:creationId xmlns:a16="http://schemas.microsoft.com/office/drawing/2014/main" id="{4D9CB1D8-3592-8745-8488-CBCCBBB5B3F8}"/>
              </a:ext>
            </a:extLst>
          </p:cNvPr>
          <p:cNvSpPr txBox="1">
            <a:spLocks/>
          </p:cNvSpPr>
          <p:nvPr/>
        </p:nvSpPr>
        <p:spPr>
          <a:xfrm>
            <a:off x="243923" y="553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US" sz="3200" dirty="0"/>
              <a:t>ACTIVE Training: Phase I RCT evaluating an </a:t>
            </a:r>
            <a:br>
              <a:rPr lang="en-US" sz="3200" dirty="0"/>
            </a:br>
            <a:r>
              <a:rPr lang="en-US" sz="3200" dirty="0"/>
              <a:t>aerobic exercise intervention in healthy participants</a:t>
            </a:r>
          </a:p>
        </p:txBody>
      </p:sp>
    </p:spTree>
    <p:extLst>
      <p:ext uri="{BB962C8B-B14F-4D97-AF65-F5344CB8AC3E}">
        <p14:creationId xmlns:p14="http://schemas.microsoft.com/office/powerpoint/2010/main" val="222054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A4A63B2-CAD9-8048-99E9-F8E4994AD10B}"/>
              </a:ext>
            </a:extLst>
          </p:cNvPr>
          <p:cNvSpPr txBox="1"/>
          <p:nvPr/>
        </p:nvSpPr>
        <p:spPr>
          <a:xfrm>
            <a:off x="498083" y="2556397"/>
            <a:ext cx="3795087" cy="163121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ACTIVE Training does not significantly alter performance on clinical concussion outcomes in healthy participants</a:t>
            </a:r>
          </a:p>
        </p:txBody>
      </p:sp>
      <p:grpSp>
        <p:nvGrpSpPr>
          <p:cNvPr id="20" name="Group 19">
            <a:extLst>
              <a:ext uri="{FF2B5EF4-FFF2-40B4-BE49-F238E27FC236}">
                <a16:creationId xmlns:a16="http://schemas.microsoft.com/office/drawing/2014/main" id="{6C3F6755-F8F3-F342-9E17-403A30038F3D}"/>
              </a:ext>
            </a:extLst>
          </p:cNvPr>
          <p:cNvGrpSpPr/>
          <p:nvPr/>
        </p:nvGrpSpPr>
        <p:grpSpPr>
          <a:xfrm>
            <a:off x="4664089" y="1593376"/>
            <a:ext cx="6957930" cy="3895338"/>
            <a:chOff x="2251809" y="970670"/>
            <a:chExt cx="8040027" cy="5007468"/>
          </a:xfrm>
        </p:grpSpPr>
        <p:pic>
          <p:nvPicPr>
            <p:cNvPr id="14" name="Picture 13">
              <a:extLst>
                <a:ext uri="{FF2B5EF4-FFF2-40B4-BE49-F238E27FC236}">
                  <a16:creationId xmlns:a16="http://schemas.microsoft.com/office/drawing/2014/main" id="{9D977FBD-035D-5C45-A8AA-211F6FEB1160}"/>
                </a:ext>
              </a:extLst>
            </p:cNvPr>
            <p:cNvPicPr>
              <a:picLocks noChangeAspect="1"/>
            </p:cNvPicPr>
            <p:nvPr/>
          </p:nvPicPr>
          <p:blipFill>
            <a:blip r:embed="rId3"/>
            <a:stretch>
              <a:fillRect/>
            </a:stretch>
          </p:blipFill>
          <p:spPr>
            <a:xfrm>
              <a:off x="2251809" y="970670"/>
              <a:ext cx="8040027" cy="5007468"/>
            </a:xfrm>
            <a:prstGeom prst="rect">
              <a:avLst/>
            </a:prstGeom>
          </p:spPr>
        </p:pic>
        <p:sp>
          <p:nvSpPr>
            <p:cNvPr id="15" name="TextBox 3">
              <a:extLst>
                <a:ext uri="{FF2B5EF4-FFF2-40B4-BE49-F238E27FC236}">
                  <a16:creationId xmlns:a16="http://schemas.microsoft.com/office/drawing/2014/main" id="{F4996C1A-B2D5-0143-A70A-91CFCCC6A0AC}"/>
                </a:ext>
              </a:extLst>
            </p:cNvPr>
            <p:cNvSpPr txBox="1"/>
            <p:nvPr/>
          </p:nvSpPr>
          <p:spPr>
            <a:xfrm>
              <a:off x="3342639" y="5586031"/>
              <a:ext cx="1271411" cy="2737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b="1" dirty="0">
                  <a:solidFill>
                    <a:sysClr val="windowText" lastClr="000000"/>
                  </a:solidFill>
                  <a:latin typeface="Arial" panose="020B0604020202020204" pitchFamily="34" charset="0"/>
                  <a:cs typeface="Arial" panose="020B0604020202020204" pitchFamily="34" charset="0"/>
                </a:rPr>
                <a:t>SAC</a:t>
              </a:r>
            </a:p>
          </p:txBody>
        </p:sp>
        <p:sp>
          <p:nvSpPr>
            <p:cNvPr id="16" name="TextBox 4">
              <a:extLst>
                <a:ext uri="{FF2B5EF4-FFF2-40B4-BE49-F238E27FC236}">
                  <a16:creationId xmlns:a16="http://schemas.microsoft.com/office/drawing/2014/main" id="{E24A3C53-1533-7842-8811-A181F776399A}"/>
                </a:ext>
              </a:extLst>
            </p:cNvPr>
            <p:cNvSpPr txBox="1"/>
            <p:nvPr/>
          </p:nvSpPr>
          <p:spPr>
            <a:xfrm>
              <a:off x="4858977" y="5579681"/>
              <a:ext cx="1271411" cy="2737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b="1" dirty="0">
                  <a:solidFill>
                    <a:sysClr val="windowText" lastClr="000000"/>
                  </a:solidFill>
                  <a:latin typeface="Arial" panose="020B0604020202020204" pitchFamily="34" charset="0"/>
                  <a:cs typeface="Arial" panose="020B0604020202020204" pitchFamily="34" charset="0"/>
                </a:rPr>
                <a:t>BESS</a:t>
              </a:r>
            </a:p>
          </p:txBody>
        </p:sp>
        <p:sp>
          <p:nvSpPr>
            <p:cNvPr id="17" name="TextBox 5">
              <a:extLst>
                <a:ext uri="{FF2B5EF4-FFF2-40B4-BE49-F238E27FC236}">
                  <a16:creationId xmlns:a16="http://schemas.microsoft.com/office/drawing/2014/main" id="{82AA812D-2641-9B49-B373-E7A50485AB2A}"/>
                </a:ext>
              </a:extLst>
            </p:cNvPr>
            <p:cNvSpPr txBox="1"/>
            <p:nvPr/>
          </p:nvSpPr>
          <p:spPr>
            <a:xfrm>
              <a:off x="6515308" y="5579681"/>
              <a:ext cx="1264355" cy="2737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b="1" dirty="0">
                  <a:solidFill>
                    <a:sysClr val="windowText" lastClr="000000"/>
                  </a:solidFill>
                  <a:latin typeface="Arial" panose="020B0604020202020204" pitchFamily="34" charset="0"/>
                  <a:cs typeface="Arial" panose="020B0604020202020204" pitchFamily="34" charset="0"/>
                </a:rPr>
                <a:t>VOMS</a:t>
              </a:r>
            </a:p>
          </p:txBody>
        </p:sp>
        <p:sp>
          <p:nvSpPr>
            <p:cNvPr id="18" name="TextBox 6">
              <a:extLst>
                <a:ext uri="{FF2B5EF4-FFF2-40B4-BE49-F238E27FC236}">
                  <a16:creationId xmlns:a16="http://schemas.microsoft.com/office/drawing/2014/main" id="{09C555EC-4F85-A24B-9930-A2B08C01DC9B}"/>
                </a:ext>
              </a:extLst>
            </p:cNvPr>
            <p:cNvSpPr txBox="1"/>
            <p:nvPr/>
          </p:nvSpPr>
          <p:spPr>
            <a:xfrm>
              <a:off x="7965673" y="5579681"/>
              <a:ext cx="1384930" cy="2737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b="1" dirty="0">
                  <a:solidFill>
                    <a:sysClr val="windowText" lastClr="000000"/>
                  </a:solidFill>
                  <a:latin typeface="Arial" panose="020B0604020202020204" pitchFamily="34" charset="0"/>
                  <a:cs typeface="Arial" panose="020B0604020202020204" pitchFamily="34" charset="0"/>
                </a:rPr>
                <a:t>GSC</a:t>
              </a:r>
            </a:p>
          </p:txBody>
        </p:sp>
        <p:sp>
          <p:nvSpPr>
            <p:cNvPr id="19" name="TextBox 3">
              <a:extLst>
                <a:ext uri="{FF2B5EF4-FFF2-40B4-BE49-F238E27FC236}">
                  <a16:creationId xmlns:a16="http://schemas.microsoft.com/office/drawing/2014/main" id="{A5CE2CCF-065B-6E49-B820-87675D8BAC5F}"/>
                </a:ext>
              </a:extLst>
            </p:cNvPr>
            <p:cNvSpPr txBox="1"/>
            <p:nvPr/>
          </p:nvSpPr>
          <p:spPr>
            <a:xfrm rot="16200000">
              <a:off x="1386250" y="3663357"/>
              <a:ext cx="2064708" cy="27593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500" b="1" dirty="0">
                  <a:solidFill>
                    <a:sysClr val="windowText" lastClr="000000"/>
                  </a:solidFill>
                  <a:latin typeface="Arial" panose="020B0604020202020204" pitchFamily="34" charset="0"/>
                  <a:cs typeface="Arial" panose="020B0604020202020204" pitchFamily="34" charset="0"/>
                </a:rPr>
                <a:t>Change Score</a:t>
              </a:r>
            </a:p>
          </p:txBody>
        </p:sp>
      </p:grpSp>
      <p:pic>
        <p:nvPicPr>
          <p:cNvPr id="23" name="Picture 22">
            <a:extLst>
              <a:ext uri="{FF2B5EF4-FFF2-40B4-BE49-F238E27FC236}">
                <a16:creationId xmlns:a16="http://schemas.microsoft.com/office/drawing/2014/main" id="{2D5ADCD6-64DB-0346-8488-B348E49CC940}"/>
              </a:ext>
            </a:extLst>
          </p:cNvPr>
          <p:cNvPicPr>
            <a:picLocks noChangeAspect="1"/>
          </p:cNvPicPr>
          <p:nvPr/>
        </p:nvPicPr>
        <p:blipFill>
          <a:blip r:embed="rId4"/>
          <a:stretch>
            <a:fillRect/>
          </a:stretch>
        </p:blipFill>
        <p:spPr>
          <a:xfrm>
            <a:off x="10455361" y="2276997"/>
            <a:ext cx="1147323" cy="558800"/>
          </a:xfrm>
          <a:prstGeom prst="rect">
            <a:avLst/>
          </a:prstGeom>
        </p:spPr>
      </p:pic>
      <p:cxnSp>
        <p:nvCxnSpPr>
          <p:cNvPr id="22" name="Straight Connector 21">
            <a:extLst>
              <a:ext uri="{FF2B5EF4-FFF2-40B4-BE49-F238E27FC236}">
                <a16:creationId xmlns:a16="http://schemas.microsoft.com/office/drawing/2014/main" id="{032DB817-13B9-8247-9F2E-ABB245BD33C4}"/>
              </a:ext>
            </a:extLst>
          </p:cNvPr>
          <p:cNvCxnSpPr/>
          <p:nvPr/>
        </p:nvCxnSpPr>
        <p:spPr>
          <a:xfrm>
            <a:off x="5127458" y="3874834"/>
            <a:ext cx="647522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FEFFDB6-DC71-BB4C-BDBA-D5B20C4050E0}"/>
              </a:ext>
            </a:extLst>
          </p:cNvPr>
          <p:cNvGrpSpPr/>
          <p:nvPr/>
        </p:nvGrpSpPr>
        <p:grpSpPr>
          <a:xfrm>
            <a:off x="0" y="6198084"/>
            <a:ext cx="3390239" cy="659916"/>
            <a:chOff x="5917827" y="1854200"/>
            <a:chExt cx="5308973" cy="1562100"/>
          </a:xfrm>
        </p:grpSpPr>
        <p:grpSp>
          <p:nvGrpSpPr>
            <p:cNvPr id="38" name="Group 37">
              <a:extLst>
                <a:ext uri="{FF2B5EF4-FFF2-40B4-BE49-F238E27FC236}">
                  <a16:creationId xmlns:a16="http://schemas.microsoft.com/office/drawing/2014/main" id="{9EEC1C46-DAD8-1649-BE10-E6D3009F8A9A}"/>
                </a:ext>
              </a:extLst>
            </p:cNvPr>
            <p:cNvGrpSpPr/>
            <p:nvPr/>
          </p:nvGrpSpPr>
          <p:grpSpPr>
            <a:xfrm>
              <a:off x="6134100" y="1854200"/>
              <a:ext cx="5092700" cy="1562100"/>
              <a:chOff x="4508500" y="2451100"/>
              <a:chExt cx="4318000" cy="1257300"/>
            </a:xfrm>
          </p:grpSpPr>
          <p:sp>
            <p:nvSpPr>
              <p:cNvPr id="40" name="Right Arrow 39">
                <a:extLst>
                  <a:ext uri="{FF2B5EF4-FFF2-40B4-BE49-F238E27FC236}">
                    <a16:creationId xmlns:a16="http://schemas.microsoft.com/office/drawing/2014/main" id="{CBD6BD7A-E241-5746-A5A2-66A18DC9FAF7}"/>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265C4-0F0E-0044-92FE-E73E973E5E61}"/>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5D2A3D4-6423-9E48-9A94-9FC3F1E74868}"/>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03A6CF28-2374-3F43-8E47-34285E1F7185}"/>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 name="Picture 2">
            <a:extLst>
              <a:ext uri="{FF2B5EF4-FFF2-40B4-BE49-F238E27FC236}">
                <a16:creationId xmlns:a16="http://schemas.microsoft.com/office/drawing/2014/main" id="{E3387D6F-1FAB-184D-AB60-5A46EEAEE4DC}"/>
              </a:ext>
            </a:extLst>
          </p:cNvPr>
          <p:cNvPicPr>
            <a:picLocks noChangeAspect="1"/>
          </p:cNvPicPr>
          <p:nvPr/>
        </p:nvPicPr>
        <p:blipFill>
          <a:blip r:embed="rId5"/>
          <a:stretch>
            <a:fillRect/>
          </a:stretch>
        </p:blipFill>
        <p:spPr>
          <a:xfrm>
            <a:off x="0" y="17125"/>
            <a:ext cx="10172700" cy="1422400"/>
          </a:xfrm>
          <a:prstGeom prst="rect">
            <a:avLst/>
          </a:prstGeom>
        </p:spPr>
      </p:pic>
    </p:spTree>
    <p:extLst>
      <p:ext uri="{BB962C8B-B14F-4D97-AF65-F5344CB8AC3E}">
        <p14:creationId xmlns:p14="http://schemas.microsoft.com/office/powerpoint/2010/main" val="359293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31AF-C156-8D41-B020-47E50AC213AE}"/>
              </a:ext>
            </a:extLst>
          </p:cNvPr>
          <p:cNvSpPr>
            <a:spLocks noGrp="1"/>
          </p:cNvSpPr>
          <p:nvPr>
            <p:ph type="title"/>
          </p:nvPr>
        </p:nvSpPr>
        <p:spPr>
          <a:xfrm>
            <a:off x="208068" y="12211"/>
            <a:ext cx="11647047" cy="1325563"/>
          </a:xfrm>
        </p:spPr>
        <p:txBody>
          <a:bodyPr>
            <a:noAutofit/>
          </a:bodyPr>
          <a:lstStyle/>
          <a:p>
            <a:r>
              <a:rPr lang="en-US" sz="3200" dirty="0"/>
              <a:t>EEG can be used to assess the neurophysiological effects of post-concussion rehabilitation interventions.</a:t>
            </a:r>
          </a:p>
        </p:txBody>
      </p:sp>
      <p:pic>
        <p:nvPicPr>
          <p:cNvPr id="4" name="Picture 3">
            <a:extLst>
              <a:ext uri="{FF2B5EF4-FFF2-40B4-BE49-F238E27FC236}">
                <a16:creationId xmlns:a16="http://schemas.microsoft.com/office/drawing/2014/main" id="{4EF3477C-9D23-B24A-AB4A-B654C28FD240}"/>
              </a:ext>
            </a:extLst>
          </p:cNvPr>
          <p:cNvPicPr>
            <a:picLocks noChangeAspect="1"/>
          </p:cNvPicPr>
          <p:nvPr/>
        </p:nvPicPr>
        <p:blipFill>
          <a:blip r:embed="rId3"/>
          <a:stretch>
            <a:fillRect/>
          </a:stretch>
        </p:blipFill>
        <p:spPr>
          <a:xfrm>
            <a:off x="-1152584" y="1092140"/>
            <a:ext cx="8357636" cy="4705350"/>
          </a:xfrm>
          <a:prstGeom prst="rect">
            <a:avLst/>
          </a:prstGeom>
        </p:spPr>
      </p:pic>
      <p:grpSp>
        <p:nvGrpSpPr>
          <p:cNvPr id="50" name="Group 49">
            <a:extLst>
              <a:ext uri="{FF2B5EF4-FFF2-40B4-BE49-F238E27FC236}">
                <a16:creationId xmlns:a16="http://schemas.microsoft.com/office/drawing/2014/main" id="{7349479F-3760-DD43-8508-C160CB7D2523}"/>
              </a:ext>
            </a:extLst>
          </p:cNvPr>
          <p:cNvGrpSpPr/>
          <p:nvPr/>
        </p:nvGrpSpPr>
        <p:grpSpPr>
          <a:xfrm>
            <a:off x="7422832" y="1928015"/>
            <a:ext cx="3930970" cy="1564259"/>
            <a:chOff x="7422830" y="1749710"/>
            <a:chExt cx="3930970" cy="1564259"/>
          </a:xfrm>
        </p:grpSpPr>
        <p:grpSp>
          <p:nvGrpSpPr>
            <p:cNvPr id="42" name="Group 41">
              <a:extLst>
                <a:ext uri="{FF2B5EF4-FFF2-40B4-BE49-F238E27FC236}">
                  <a16:creationId xmlns:a16="http://schemas.microsoft.com/office/drawing/2014/main" id="{3707AED4-10F9-A545-915D-BE5CA2DD1224}"/>
                </a:ext>
              </a:extLst>
            </p:cNvPr>
            <p:cNvGrpSpPr/>
            <p:nvPr/>
          </p:nvGrpSpPr>
          <p:grpSpPr>
            <a:xfrm>
              <a:off x="7592394" y="2289955"/>
              <a:ext cx="2727436" cy="1021710"/>
              <a:chOff x="7285304" y="2969941"/>
              <a:chExt cx="2727436" cy="1021710"/>
            </a:xfrm>
          </p:grpSpPr>
          <p:sp>
            <p:nvSpPr>
              <p:cNvPr id="43" name="Arc 42">
                <a:extLst>
                  <a:ext uri="{FF2B5EF4-FFF2-40B4-BE49-F238E27FC236}">
                    <a16:creationId xmlns:a16="http://schemas.microsoft.com/office/drawing/2014/main" id="{F22EAE42-8115-6641-AF47-31192FA7AB7F}"/>
                  </a:ext>
                </a:extLst>
              </p:cNvPr>
              <p:cNvSpPr/>
              <p:nvPr/>
            </p:nvSpPr>
            <p:spPr>
              <a:xfrm>
                <a:off x="7285304" y="2971800"/>
                <a:ext cx="1356177" cy="1019851"/>
              </a:xfrm>
              <a:prstGeom prst="arc">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40C71DCF-D352-6243-B1B1-301D3A6EC466}"/>
                  </a:ext>
                </a:extLst>
              </p:cNvPr>
              <p:cNvSpPr/>
              <p:nvPr/>
            </p:nvSpPr>
            <p:spPr>
              <a:xfrm rot="10800000">
                <a:off x="8656563" y="2969941"/>
                <a:ext cx="1356177" cy="1019851"/>
              </a:xfrm>
              <a:prstGeom prst="arc">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B4E631DC-7190-A04B-96AA-F6FB2938AC50}"/>
                </a:ext>
              </a:extLst>
            </p:cNvPr>
            <p:cNvGrpSpPr/>
            <p:nvPr/>
          </p:nvGrpSpPr>
          <p:grpSpPr>
            <a:xfrm>
              <a:off x="7422830" y="1749710"/>
              <a:ext cx="3930970" cy="1564259"/>
              <a:chOff x="7422830" y="1749710"/>
              <a:chExt cx="3930970" cy="1564259"/>
            </a:xfrm>
          </p:grpSpPr>
          <p:grpSp>
            <p:nvGrpSpPr>
              <p:cNvPr id="32" name="Group 31">
                <a:extLst>
                  <a:ext uri="{FF2B5EF4-FFF2-40B4-BE49-F238E27FC236}">
                    <a16:creationId xmlns:a16="http://schemas.microsoft.com/office/drawing/2014/main" id="{D3B120FA-1555-1A46-B3E6-F979136C0302}"/>
                  </a:ext>
                </a:extLst>
              </p:cNvPr>
              <p:cNvGrpSpPr/>
              <p:nvPr/>
            </p:nvGrpSpPr>
            <p:grpSpPr>
              <a:xfrm>
                <a:off x="7422830" y="1749710"/>
                <a:ext cx="878326" cy="612712"/>
                <a:chOff x="6076950" y="3238716"/>
                <a:chExt cx="1965778" cy="1234158"/>
              </a:xfrm>
            </p:grpSpPr>
            <p:sp>
              <p:nvSpPr>
                <p:cNvPr id="11" name="Freeform 10">
                  <a:extLst>
                    <a:ext uri="{FF2B5EF4-FFF2-40B4-BE49-F238E27FC236}">
                      <a16:creationId xmlns:a16="http://schemas.microsoft.com/office/drawing/2014/main" id="{BD069C0E-794B-934B-9E1F-1FD2A156FA50}"/>
                    </a:ext>
                  </a:extLst>
                </p:cNvPr>
                <p:cNvSpPr/>
                <p:nvPr/>
              </p:nvSpPr>
              <p:spPr>
                <a:xfrm>
                  <a:off x="6076950" y="3348924"/>
                  <a:ext cx="1965778" cy="1123950"/>
                </a:xfrm>
                <a:custGeom>
                  <a:avLst/>
                  <a:gdLst>
                    <a:gd name="connsiteX0" fmla="*/ 885825 w 1770645"/>
                    <a:gd name="connsiteY0" fmla="*/ 0 h 1002461"/>
                    <a:gd name="connsiteX1" fmla="*/ 1767077 w 1770645"/>
                    <a:gd name="connsiteY1" fmla="*/ 880450 h 1002461"/>
                    <a:gd name="connsiteX2" fmla="*/ 1770645 w 1770645"/>
                    <a:gd name="connsiteY2" fmla="*/ 958687 h 1002461"/>
                    <a:gd name="connsiteX3" fmla="*/ 1726225 w 1770645"/>
                    <a:gd name="connsiteY3" fmla="*/ 933766 h 1002461"/>
                    <a:gd name="connsiteX4" fmla="*/ 920496 w 1770645"/>
                    <a:gd name="connsiteY4" fmla="*/ 763588 h 1002461"/>
                    <a:gd name="connsiteX5" fmla="*/ 41223 w 1770645"/>
                    <a:gd name="connsiteY5" fmla="*/ 975027 h 1002461"/>
                    <a:gd name="connsiteX6" fmla="*/ 991 w 1770645"/>
                    <a:gd name="connsiteY6" fmla="*/ 1002461 h 1002461"/>
                    <a:gd name="connsiteX7" fmla="*/ 0 w 1770645"/>
                    <a:gd name="connsiteY7" fmla="*/ 980723 h 1002461"/>
                    <a:gd name="connsiteX8" fmla="*/ 885825 w 1770645"/>
                    <a:gd name="connsiteY8" fmla="*/ 0 h 100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645" h="1002461">
                      <a:moveTo>
                        <a:pt x="885825" y="0"/>
                      </a:moveTo>
                      <a:cubicBezTo>
                        <a:pt x="1344476" y="0"/>
                        <a:pt x="1721714" y="385915"/>
                        <a:pt x="1767077" y="880450"/>
                      </a:cubicBezTo>
                      <a:lnTo>
                        <a:pt x="1770645" y="958687"/>
                      </a:lnTo>
                      <a:lnTo>
                        <a:pt x="1726225" y="933766"/>
                      </a:lnTo>
                      <a:cubicBezTo>
                        <a:pt x="1520021" y="828622"/>
                        <a:pt x="1235153" y="763588"/>
                        <a:pt x="920496" y="763588"/>
                      </a:cubicBezTo>
                      <a:cubicBezTo>
                        <a:pt x="566507" y="763588"/>
                        <a:pt x="250219" y="845896"/>
                        <a:pt x="41223" y="975027"/>
                      </a:cubicBezTo>
                      <a:lnTo>
                        <a:pt x="991" y="1002461"/>
                      </a:lnTo>
                      <a:lnTo>
                        <a:pt x="0" y="980723"/>
                      </a:lnTo>
                      <a:cubicBezTo>
                        <a:pt x="0" y="439085"/>
                        <a:pt x="396597" y="0"/>
                        <a:pt x="885825" y="0"/>
                      </a:cubicBezTo>
                      <a:close/>
                    </a:path>
                  </a:pathLst>
                </a:cu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3367AD-2402-1848-9260-26C3069AB1D0}"/>
                    </a:ext>
                  </a:extLst>
                </p:cNvPr>
                <p:cNvSpPr/>
                <p:nvPr/>
              </p:nvSpPr>
              <p:spPr>
                <a:xfrm>
                  <a:off x="6332487" y="356256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D0331C7-690A-D040-9655-7677E0F388ED}"/>
                    </a:ext>
                  </a:extLst>
                </p:cNvPr>
                <p:cNvSpPr/>
                <p:nvPr/>
              </p:nvSpPr>
              <p:spPr>
                <a:xfrm>
                  <a:off x="6827787" y="39245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B4DDEC-71D3-A344-BD5F-E36858558F15}"/>
                    </a:ext>
                  </a:extLst>
                </p:cNvPr>
                <p:cNvSpPr/>
                <p:nvPr/>
              </p:nvSpPr>
              <p:spPr>
                <a:xfrm>
                  <a:off x="7246887" y="39626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F1956FF-F373-184E-832D-07FC08AA219F}"/>
                    </a:ext>
                  </a:extLst>
                </p:cNvPr>
                <p:cNvSpPr/>
                <p:nvPr/>
              </p:nvSpPr>
              <p:spPr>
                <a:xfrm>
                  <a:off x="7685037" y="405786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942CCA-1D3E-254B-84A9-A6B2AB0EA8B9}"/>
                    </a:ext>
                  </a:extLst>
                </p:cNvPr>
                <p:cNvSpPr/>
                <p:nvPr/>
              </p:nvSpPr>
              <p:spPr>
                <a:xfrm>
                  <a:off x="7704087" y="379116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E4CDCF-C659-934B-9B78-E6F1C3A425F6}"/>
                    </a:ext>
                  </a:extLst>
                </p:cNvPr>
                <p:cNvSpPr/>
                <p:nvPr/>
              </p:nvSpPr>
              <p:spPr>
                <a:xfrm>
                  <a:off x="7323087" y="367686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AA44835-208F-D549-8A9E-C54E23FF0572}"/>
                    </a:ext>
                  </a:extLst>
                </p:cNvPr>
                <p:cNvSpPr/>
                <p:nvPr/>
              </p:nvSpPr>
              <p:spPr>
                <a:xfrm>
                  <a:off x="7361187" y="33911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CDB961C-2181-C945-A336-C8EC9CBCE7B1}"/>
                    </a:ext>
                  </a:extLst>
                </p:cNvPr>
                <p:cNvSpPr/>
                <p:nvPr/>
              </p:nvSpPr>
              <p:spPr>
                <a:xfrm>
                  <a:off x="7018287" y="35816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4C651D-4FA6-FD4D-B2E3-52443D034182}"/>
                    </a:ext>
                  </a:extLst>
                </p:cNvPr>
                <p:cNvSpPr/>
                <p:nvPr/>
              </p:nvSpPr>
              <p:spPr>
                <a:xfrm>
                  <a:off x="7075437" y="32387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5880162-5472-AB4A-AF6D-E72173C18C05}"/>
                    </a:ext>
                  </a:extLst>
                </p:cNvPr>
                <p:cNvSpPr/>
                <p:nvPr/>
              </p:nvSpPr>
              <p:spPr>
                <a:xfrm>
                  <a:off x="6408687" y="392451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0FAA11E-DE6D-8F4A-B13B-7F254AF13484}"/>
                    </a:ext>
                  </a:extLst>
                </p:cNvPr>
                <p:cNvSpPr/>
                <p:nvPr/>
              </p:nvSpPr>
              <p:spPr>
                <a:xfrm>
                  <a:off x="6656337" y="3372066"/>
                  <a:ext cx="144513" cy="171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918928A-5BC9-5047-A363-AE7F38D08F5E}"/>
                  </a:ext>
                </a:extLst>
              </p:cNvPr>
              <p:cNvGrpSpPr/>
              <p:nvPr/>
            </p:nvGrpSpPr>
            <p:grpSpPr>
              <a:xfrm>
                <a:off x="7592394" y="2160768"/>
                <a:ext cx="2727436" cy="1021710"/>
                <a:chOff x="7285304" y="2969941"/>
                <a:chExt cx="2727436" cy="1021710"/>
              </a:xfrm>
            </p:grpSpPr>
            <p:sp>
              <p:nvSpPr>
                <p:cNvPr id="39" name="Arc 38">
                  <a:extLst>
                    <a:ext uri="{FF2B5EF4-FFF2-40B4-BE49-F238E27FC236}">
                      <a16:creationId xmlns:a16="http://schemas.microsoft.com/office/drawing/2014/main" id="{AE9BD222-288B-F945-AD02-A7F97C34B575}"/>
                    </a:ext>
                  </a:extLst>
                </p:cNvPr>
                <p:cNvSpPr/>
                <p:nvPr/>
              </p:nvSpPr>
              <p:spPr>
                <a:xfrm>
                  <a:off x="7285304" y="2971800"/>
                  <a:ext cx="1356177" cy="1019851"/>
                </a:xfrm>
                <a:prstGeom prst="arc">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119031A7-D354-1448-A237-97CF16216CE4}"/>
                    </a:ext>
                  </a:extLst>
                </p:cNvPr>
                <p:cNvSpPr/>
                <p:nvPr/>
              </p:nvSpPr>
              <p:spPr>
                <a:xfrm rot="10800000">
                  <a:off x="8656563" y="2969941"/>
                  <a:ext cx="1356177" cy="1019851"/>
                </a:xfrm>
                <a:prstGeom prst="arc">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EDF2043A-8D48-1F48-A832-9884F77C6A33}"/>
                  </a:ext>
                </a:extLst>
              </p:cNvPr>
              <p:cNvCxnSpPr/>
              <p:nvPr/>
            </p:nvCxnSpPr>
            <p:spPr>
              <a:xfrm>
                <a:off x="9641741" y="3180619"/>
                <a:ext cx="171205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4E0456-2024-8044-B157-3B608C6F2C6A}"/>
                  </a:ext>
                </a:extLst>
              </p:cNvPr>
              <p:cNvCxnSpPr/>
              <p:nvPr/>
            </p:nvCxnSpPr>
            <p:spPr>
              <a:xfrm>
                <a:off x="9641741" y="3313969"/>
                <a:ext cx="171205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35FDEB03-1ACC-044F-8C18-BBC2DE7E9CC7}"/>
              </a:ext>
            </a:extLst>
          </p:cNvPr>
          <p:cNvGrpSpPr/>
          <p:nvPr/>
        </p:nvGrpSpPr>
        <p:grpSpPr>
          <a:xfrm>
            <a:off x="9463886" y="2267134"/>
            <a:ext cx="2095500" cy="1924618"/>
            <a:chOff x="9906000" y="2266950"/>
            <a:chExt cx="2095500" cy="1924618"/>
          </a:xfrm>
        </p:grpSpPr>
        <p:sp>
          <p:nvSpPr>
            <p:cNvPr id="33" name="Rounded Rectangle 32">
              <a:extLst>
                <a:ext uri="{FF2B5EF4-FFF2-40B4-BE49-F238E27FC236}">
                  <a16:creationId xmlns:a16="http://schemas.microsoft.com/office/drawing/2014/main" id="{716683D2-69E3-4C44-8B4A-852035698E78}"/>
                </a:ext>
              </a:extLst>
            </p:cNvPr>
            <p:cNvSpPr/>
            <p:nvPr/>
          </p:nvSpPr>
          <p:spPr>
            <a:xfrm>
              <a:off x="9906000" y="2266950"/>
              <a:ext cx="2095500" cy="1924618"/>
            </a:xfrm>
            <a:prstGeom prst="round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77F8F3AF-C39B-2545-B762-5C96375CE3DB}"/>
                </a:ext>
              </a:extLst>
            </p:cNvPr>
            <p:cNvSpPr/>
            <p:nvPr/>
          </p:nvSpPr>
          <p:spPr>
            <a:xfrm>
              <a:off x="10077450" y="2419350"/>
              <a:ext cx="1752600" cy="1267285"/>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30F7A3D-4BA9-6145-BC2F-38AF919FAF15}"/>
                </a:ext>
              </a:extLst>
            </p:cNvPr>
            <p:cNvSpPr/>
            <p:nvPr/>
          </p:nvSpPr>
          <p:spPr>
            <a:xfrm>
              <a:off x="10096500" y="2514600"/>
              <a:ext cx="1714500" cy="324410"/>
            </a:xfrm>
            <a:custGeom>
              <a:avLst/>
              <a:gdLst>
                <a:gd name="connsiteX0" fmla="*/ 0 w 1714500"/>
                <a:gd name="connsiteY0" fmla="*/ 171450 h 324410"/>
                <a:gd name="connsiteX1" fmla="*/ 133350 w 1714500"/>
                <a:gd name="connsiteY1" fmla="*/ 190500 h 324410"/>
                <a:gd name="connsiteX2" fmla="*/ 171450 w 1714500"/>
                <a:gd name="connsiteY2" fmla="*/ 190500 h 324410"/>
                <a:gd name="connsiteX3" fmla="*/ 228600 w 1714500"/>
                <a:gd name="connsiteY3" fmla="*/ 209550 h 324410"/>
                <a:gd name="connsiteX4" fmla="*/ 285750 w 1714500"/>
                <a:gd name="connsiteY4" fmla="*/ 95250 h 324410"/>
                <a:gd name="connsiteX5" fmla="*/ 323850 w 1714500"/>
                <a:gd name="connsiteY5" fmla="*/ 152400 h 324410"/>
                <a:gd name="connsiteX6" fmla="*/ 476250 w 1714500"/>
                <a:gd name="connsiteY6" fmla="*/ 323850 h 324410"/>
                <a:gd name="connsiteX7" fmla="*/ 495300 w 1714500"/>
                <a:gd name="connsiteY7" fmla="*/ 133350 h 324410"/>
                <a:gd name="connsiteX8" fmla="*/ 514350 w 1714500"/>
                <a:gd name="connsiteY8" fmla="*/ 190500 h 324410"/>
                <a:gd name="connsiteX9" fmla="*/ 571500 w 1714500"/>
                <a:gd name="connsiteY9" fmla="*/ 228600 h 324410"/>
                <a:gd name="connsiteX10" fmla="*/ 666750 w 1714500"/>
                <a:gd name="connsiteY10" fmla="*/ 95250 h 324410"/>
                <a:gd name="connsiteX11" fmla="*/ 762000 w 1714500"/>
                <a:gd name="connsiteY11" fmla="*/ 266700 h 324410"/>
                <a:gd name="connsiteX12" fmla="*/ 819150 w 1714500"/>
                <a:gd name="connsiteY12" fmla="*/ 304800 h 324410"/>
                <a:gd name="connsiteX13" fmla="*/ 857250 w 1714500"/>
                <a:gd name="connsiteY13" fmla="*/ 171450 h 324410"/>
                <a:gd name="connsiteX14" fmla="*/ 895350 w 1714500"/>
                <a:gd name="connsiteY14" fmla="*/ 57150 h 324410"/>
                <a:gd name="connsiteX15" fmla="*/ 914400 w 1714500"/>
                <a:gd name="connsiteY15" fmla="*/ 0 h 324410"/>
                <a:gd name="connsiteX16" fmla="*/ 990600 w 1714500"/>
                <a:gd name="connsiteY16" fmla="*/ 171450 h 324410"/>
                <a:gd name="connsiteX17" fmla="*/ 1047750 w 1714500"/>
                <a:gd name="connsiteY17" fmla="*/ 190500 h 324410"/>
                <a:gd name="connsiteX18" fmla="*/ 1104900 w 1714500"/>
                <a:gd name="connsiteY18" fmla="*/ 228600 h 324410"/>
                <a:gd name="connsiteX19" fmla="*/ 1219200 w 1714500"/>
                <a:gd name="connsiteY19" fmla="*/ 209550 h 324410"/>
                <a:gd name="connsiteX20" fmla="*/ 1276350 w 1714500"/>
                <a:gd name="connsiteY20" fmla="*/ 171450 h 324410"/>
                <a:gd name="connsiteX21" fmla="*/ 1333500 w 1714500"/>
                <a:gd name="connsiteY21" fmla="*/ 285750 h 324410"/>
                <a:gd name="connsiteX22" fmla="*/ 1371600 w 1714500"/>
                <a:gd name="connsiteY22" fmla="*/ 228600 h 324410"/>
                <a:gd name="connsiteX23" fmla="*/ 1428750 w 1714500"/>
                <a:gd name="connsiteY23" fmla="*/ 266700 h 324410"/>
                <a:gd name="connsiteX24" fmla="*/ 1504950 w 1714500"/>
                <a:gd name="connsiteY24" fmla="*/ 266700 h 324410"/>
                <a:gd name="connsiteX25" fmla="*/ 1524000 w 1714500"/>
                <a:gd name="connsiteY25" fmla="*/ 190500 h 324410"/>
                <a:gd name="connsiteX26" fmla="*/ 1543050 w 1714500"/>
                <a:gd name="connsiteY26" fmla="*/ 133350 h 324410"/>
                <a:gd name="connsiteX27" fmla="*/ 1600200 w 1714500"/>
                <a:gd name="connsiteY27" fmla="*/ 190500 h 324410"/>
                <a:gd name="connsiteX28" fmla="*/ 1638300 w 1714500"/>
                <a:gd name="connsiteY28" fmla="*/ 247650 h 324410"/>
                <a:gd name="connsiteX29" fmla="*/ 1714500 w 1714500"/>
                <a:gd name="connsiteY29" fmla="*/ 266700 h 3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500" h="324410">
                  <a:moveTo>
                    <a:pt x="0" y="171450"/>
                  </a:moveTo>
                  <a:cubicBezTo>
                    <a:pt x="44450" y="177800"/>
                    <a:pt x="93189" y="170420"/>
                    <a:pt x="133350" y="190500"/>
                  </a:cubicBezTo>
                  <a:cubicBezTo>
                    <a:pt x="176893" y="212271"/>
                    <a:pt x="127907" y="321129"/>
                    <a:pt x="171450" y="190500"/>
                  </a:cubicBezTo>
                  <a:cubicBezTo>
                    <a:pt x="190500" y="196850"/>
                    <a:pt x="209956" y="217008"/>
                    <a:pt x="228600" y="209550"/>
                  </a:cubicBezTo>
                  <a:cubicBezTo>
                    <a:pt x="257007" y="198187"/>
                    <a:pt x="277731" y="119308"/>
                    <a:pt x="285750" y="95250"/>
                  </a:cubicBezTo>
                  <a:cubicBezTo>
                    <a:pt x="298450" y="114300"/>
                    <a:pt x="308639" y="135288"/>
                    <a:pt x="323850" y="152400"/>
                  </a:cubicBezTo>
                  <a:cubicBezTo>
                    <a:pt x="497836" y="348134"/>
                    <a:pt x="389779" y="194144"/>
                    <a:pt x="476250" y="323850"/>
                  </a:cubicBezTo>
                  <a:cubicBezTo>
                    <a:pt x="482600" y="260350"/>
                    <a:pt x="477768" y="194711"/>
                    <a:pt x="495300" y="133350"/>
                  </a:cubicBezTo>
                  <a:cubicBezTo>
                    <a:pt x="500817" y="114042"/>
                    <a:pt x="501806" y="174820"/>
                    <a:pt x="514350" y="190500"/>
                  </a:cubicBezTo>
                  <a:cubicBezTo>
                    <a:pt x="528653" y="208378"/>
                    <a:pt x="552450" y="215900"/>
                    <a:pt x="571500" y="228600"/>
                  </a:cubicBezTo>
                  <a:cubicBezTo>
                    <a:pt x="615950" y="95250"/>
                    <a:pt x="571500" y="127000"/>
                    <a:pt x="666750" y="95250"/>
                  </a:cubicBezTo>
                  <a:cubicBezTo>
                    <a:pt x="686601" y="154804"/>
                    <a:pt x="705854" y="229269"/>
                    <a:pt x="762000" y="266700"/>
                  </a:cubicBezTo>
                  <a:lnTo>
                    <a:pt x="819150" y="304800"/>
                  </a:lnTo>
                  <a:cubicBezTo>
                    <a:pt x="883171" y="112736"/>
                    <a:pt x="785489" y="410652"/>
                    <a:pt x="857250" y="171450"/>
                  </a:cubicBezTo>
                  <a:cubicBezTo>
                    <a:pt x="868790" y="132983"/>
                    <a:pt x="882650" y="95250"/>
                    <a:pt x="895350" y="57150"/>
                  </a:cubicBezTo>
                  <a:lnTo>
                    <a:pt x="914400" y="0"/>
                  </a:lnTo>
                  <a:cubicBezTo>
                    <a:pt x="959740" y="136020"/>
                    <a:pt x="930223" y="80884"/>
                    <a:pt x="990600" y="171450"/>
                  </a:cubicBezTo>
                  <a:cubicBezTo>
                    <a:pt x="1061152" y="65622"/>
                    <a:pt x="1002645" y="122842"/>
                    <a:pt x="1047750" y="190500"/>
                  </a:cubicBezTo>
                  <a:cubicBezTo>
                    <a:pt x="1060450" y="209550"/>
                    <a:pt x="1085850" y="215900"/>
                    <a:pt x="1104900" y="228600"/>
                  </a:cubicBezTo>
                  <a:cubicBezTo>
                    <a:pt x="1268684" y="119411"/>
                    <a:pt x="1061459" y="235840"/>
                    <a:pt x="1219200" y="209550"/>
                  </a:cubicBezTo>
                  <a:cubicBezTo>
                    <a:pt x="1241784" y="205786"/>
                    <a:pt x="1257300" y="184150"/>
                    <a:pt x="1276350" y="171450"/>
                  </a:cubicBezTo>
                  <a:cubicBezTo>
                    <a:pt x="1281048" y="185543"/>
                    <a:pt x="1308881" y="285750"/>
                    <a:pt x="1333500" y="285750"/>
                  </a:cubicBezTo>
                  <a:cubicBezTo>
                    <a:pt x="1356395" y="285750"/>
                    <a:pt x="1358900" y="247650"/>
                    <a:pt x="1371600" y="228600"/>
                  </a:cubicBezTo>
                  <a:cubicBezTo>
                    <a:pt x="1390650" y="241300"/>
                    <a:pt x="1412561" y="250511"/>
                    <a:pt x="1428750" y="266700"/>
                  </a:cubicBezTo>
                  <a:cubicBezTo>
                    <a:pt x="1489710" y="327660"/>
                    <a:pt x="1443990" y="358140"/>
                    <a:pt x="1504950" y="266700"/>
                  </a:cubicBezTo>
                  <a:cubicBezTo>
                    <a:pt x="1511300" y="241300"/>
                    <a:pt x="1516807" y="215674"/>
                    <a:pt x="1524000" y="190500"/>
                  </a:cubicBezTo>
                  <a:cubicBezTo>
                    <a:pt x="1529517" y="171192"/>
                    <a:pt x="1522970" y="133350"/>
                    <a:pt x="1543050" y="133350"/>
                  </a:cubicBezTo>
                  <a:cubicBezTo>
                    <a:pt x="1569991" y="133350"/>
                    <a:pt x="1582953" y="169804"/>
                    <a:pt x="1600200" y="190500"/>
                  </a:cubicBezTo>
                  <a:cubicBezTo>
                    <a:pt x="1614857" y="208089"/>
                    <a:pt x="1620422" y="233347"/>
                    <a:pt x="1638300" y="247650"/>
                  </a:cubicBezTo>
                  <a:cubicBezTo>
                    <a:pt x="1664623" y="268708"/>
                    <a:pt x="1687023" y="266700"/>
                    <a:pt x="1714500" y="266700"/>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7A76539-3E53-5E40-85F5-073116471825}"/>
                </a:ext>
              </a:extLst>
            </p:cNvPr>
            <p:cNvSpPr/>
            <p:nvPr/>
          </p:nvSpPr>
          <p:spPr>
            <a:xfrm>
              <a:off x="10115550" y="2781300"/>
              <a:ext cx="1714500" cy="324410"/>
            </a:xfrm>
            <a:custGeom>
              <a:avLst/>
              <a:gdLst>
                <a:gd name="connsiteX0" fmla="*/ 0 w 1714500"/>
                <a:gd name="connsiteY0" fmla="*/ 171450 h 324410"/>
                <a:gd name="connsiteX1" fmla="*/ 133350 w 1714500"/>
                <a:gd name="connsiteY1" fmla="*/ 190500 h 324410"/>
                <a:gd name="connsiteX2" fmla="*/ 171450 w 1714500"/>
                <a:gd name="connsiteY2" fmla="*/ 190500 h 324410"/>
                <a:gd name="connsiteX3" fmla="*/ 228600 w 1714500"/>
                <a:gd name="connsiteY3" fmla="*/ 209550 h 324410"/>
                <a:gd name="connsiteX4" fmla="*/ 285750 w 1714500"/>
                <a:gd name="connsiteY4" fmla="*/ 95250 h 324410"/>
                <a:gd name="connsiteX5" fmla="*/ 323850 w 1714500"/>
                <a:gd name="connsiteY5" fmla="*/ 152400 h 324410"/>
                <a:gd name="connsiteX6" fmla="*/ 476250 w 1714500"/>
                <a:gd name="connsiteY6" fmla="*/ 323850 h 324410"/>
                <a:gd name="connsiteX7" fmla="*/ 495300 w 1714500"/>
                <a:gd name="connsiteY7" fmla="*/ 133350 h 324410"/>
                <a:gd name="connsiteX8" fmla="*/ 514350 w 1714500"/>
                <a:gd name="connsiteY8" fmla="*/ 190500 h 324410"/>
                <a:gd name="connsiteX9" fmla="*/ 571500 w 1714500"/>
                <a:gd name="connsiteY9" fmla="*/ 228600 h 324410"/>
                <a:gd name="connsiteX10" fmla="*/ 666750 w 1714500"/>
                <a:gd name="connsiteY10" fmla="*/ 95250 h 324410"/>
                <a:gd name="connsiteX11" fmla="*/ 762000 w 1714500"/>
                <a:gd name="connsiteY11" fmla="*/ 266700 h 324410"/>
                <a:gd name="connsiteX12" fmla="*/ 819150 w 1714500"/>
                <a:gd name="connsiteY12" fmla="*/ 304800 h 324410"/>
                <a:gd name="connsiteX13" fmla="*/ 857250 w 1714500"/>
                <a:gd name="connsiteY13" fmla="*/ 171450 h 324410"/>
                <a:gd name="connsiteX14" fmla="*/ 895350 w 1714500"/>
                <a:gd name="connsiteY14" fmla="*/ 57150 h 324410"/>
                <a:gd name="connsiteX15" fmla="*/ 914400 w 1714500"/>
                <a:gd name="connsiteY15" fmla="*/ 0 h 324410"/>
                <a:gd name="connsiteX16" fmla="*/ 990600 w 1714500"/>
                <a:gd name="connsiteY16" fmla="*/ 171450 h 324410"/>
                <a:gd name="connsiteX17" fmla="*/ 1047750 w 1714500"/>
                <a:gd name="connsiteY17" fmla="*/ 190500 h 324410"/>
                <a:gd name="connsiteX18" fmla="*/ 1104900 w 1714500"/>
                <a:gd name="connsiteY18" fmla="*/ 228600 h 324410"/>
                <a:gd name="connsiteX19" fmla="*/ 1219200 w 1714500"/>
                <a:gd name="connsiteY19" fmla="*/ 209550 h 324410"/>
                <a:gd name="connsiteX20" fmla="*/ 1276350 w 1714500"/>
                <a:gd name="connsiteY20" fmla="*/ 171450 h 324410"/>
                <a:gd name="connsiteX21" fmla="*/ 1333500 w 1714500"/>
                <a:gd name="connsiteY21" fmla="*/ 285750 h 324410"/>
                <a:gd name="connsiteX22" fmla="*/ 1371600 w 1714500"/>
                <a:gd name="connsiteY22" fmla="*/ 228600 h 324410"/>
                <a:gd name="connsiteX23" fmla="*/ 1428750 w 1714500"/>
                <a:gd name="connsiteY23" fmla="*/ 266700 h 324410"/>
                <a:gd name="connsiteX24" fmla="*/ 1504950 w 1714500"/>
                <a:gd name="connsiteY24" fmla="*/ 266700 h 324410"/>
                <a:gd name="connsiteX25" fmla="*/ 1524000 w 1714500"/>
                <a:gd name="connsiteY25" fmla="*/ 190500 h 324410"/>
                <a:gd name="connsiteX26" fmla="*/ 1543050 w 1714500"/>
                <a:gd name="connsiteY26" fmla="*/ 133350 h 324410"/>
                <a:gd name="connsiteX27" fmla="*/ 1600200 w 1714500"/>
                <a:gd name="connsiteY27" fmla="*/ 190500 h 324410"/>
                <a:gd name="connsiteX28" fmla="*/ 1638300 w 1714500"/>
                <a:gd name="connsiteY28" fmla="*/ 247650 h 324410"/>
                <a:gd name="connsiteX29" fmla="*/ 1714500 w 1714500"/>
                <a:gd name="connsiteY29" fmla="*/ 266700 h 3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500" h="324410">
                  <a:moveTo>
                    <a:pt x="0" y="171450"/>
                  </a:moveTo>
                  <a:cubicBezTo>
                    <a:pt x="44450" y="177800"/>
                    <a:pt x="93189" y="170420"/>
                    <a:pt x="133350" y="190500"/>
                  </a:cubicBezTo>
                  <a:cubicBezTo>
                    <a:pt x="176893" y="212271"/>
                    <a:pt x="127907" y="321129"/>
                    <a:pt x="171450" y="190500"/>
                  </a:cubicBezTo>
                  <a:cubicBezTo>
                    <a:pt x="190500" y="196850"/>
                    <a:pt x="209956" y="217008"/>
                    <a:pt x="228600" y="209550"/>
                  </a:cubicBezTo>
                  <a:cubicBezTo>
                    <a:pt x="257007" y="198187"/>
                    <a:pt x="277731" y="119308"/>
                    <a:pt x="285750" y="95250"/>
                  </a:cubicBezTo>
                  <a:cubicBezTo>
                    <a:pt x="298450" y="114300"/>
                    <a:pt x="308639" y="135288"/>
                    <a:pt x="323850" y="152400"/>
                  </a:cubicBezTo>
                  <a:cubicBezTo>
                    <a:pt x="497836" y="348134"/>
                    <a:pt x="389779" y="194144"/>
                    <a:pt x="476250" y="323850"/>
                  </a:cubicBezTo>
                  <a:cubicBezTo>
                    <a:pt x="482600" y="260350"/>
                    <a:pt x="477768" y="194711"/>
                    <a:pt x="495300" y="133350"/>
                  </a:cubicBezTo>
                  <a:cubicBezTo>
                    <a:pt x="500817" y="114042"/>
                    <a:pt x="501806" y="174820"/>
                    <a:pt x="514350" y="190500"/>
                  </a:cubicBezTo>
                  <a:cubicBezTo>
                    <a:pt x="528653" y="208378"/>
                    <a:pt x="552450" y="215900"/>
                    <a:pt x="571500" y="228600"/>
                  </a:cubicBezTo>
                  <a:cubicBezTo>
                    <a:pt x="615950" y="95250"/>
                    <a:pt x="571500" y="127000"/>
                    <a:pt x="666750" y="95250"/>
                  </a:cubicBezTo>
                  <a:cubicBezTo>
                    <a:pt x="686601" y="154804"/>
                    <a:pt x="705854" y="229269"/>
                    <a:pt x="762000" y="266700"/>
                  </a:cubicBezTo>
                  <a:lnTo>
                    <a:pt x="819150" y="304800"/>
                  </a:lnTo>
                  <a:cubicBezTo>
                    <a:pt x="883171" y="112736"/>
                    <a:pt x="785489" y="410652"/>
                    <a:pt x="857250" y="171450"/>
                  </a:cubicBezTo>
                  <a:cubicBezTo>
                    <a:pt x="868790" y="132983"/>
                    <a:pt x="882650" y="95250"/>
                    <a:pt x="895350" y="57150"/>
                  </a:cubicBezTo>
                  <a:lnTo>
                    <a:pt x="914400" y="0"/>
                  </a:lnTo>
                  <a:cubicBezTo>
                    <a:pt x="959740" y="136020"/>
                    <a:pt x="930223" y="80884"/>
                    <a:pt x="990600" y="171450"/>
                  </a:cubicBezTo>
                  <a:cubicBezTo>
                    <a:pt x="1061152" y="65622"/>
                    <a:pt x="1002645" y="122842"/>
                    <a:pt x="1047750" y="190500"/>
                  </a:cubicBezTo>
                  <a:cubicBezTo>
                    <a:pt x="1060450" y="209550"/>
                    <a:pt x="1085850" y="215900"/>
                    <a:pt x="1104900" y="228600"/>
                  </a:cubicBezTo>
                  <a:cubicBezTo>
                    <a:pt x="1268684" y="119411"/>
                    <a:pt x="1061459" y="235840"/>
                    <a:pt x="1219200" y="209550"/>
                  </a:cubicBezTo>
                  <a:cubicBezTo>
                    <a:pt x="1241784" y="205786"/>
                    <a:pt x="1257300" y="184150"/>
                    <a:pt x="1276350" y="171450"/>
                  </a:cubicBezTo>
                  <a:cubicBezTo>
                    <a:pt x="1281048" y="185543"/>
                    <a:pt x="1308881" y="285750"/>
                    <a:pt x="1333500" y="285750"/>
                  </a:cubicBezTo>
                  <a:cubicBezTo>
                    <a:pt x="1356395" y="285750"/>
                    <a:pt x="1358900" y="247650"/>
                    <a:pt x="1371600" y="228600"/>
                  </a:cubicBezTo>
                  <a:cubicBezTo>
                    <a:pt x="1390650" y="241300"/>
                    <a:pt x="1412561" y="250511"/>
                    <a:pt x="1428750" y="266700"/>
                  </a:cubicBezTo>
                  <a:cubicBezTo>
                    <a:pt x="1489710" y="327660"/>
                    <a:pt x="1443990" y="358140"/>
                    <a:pt x="1504950" y="266700"/>
                  </a:cubicBezTo>
                  <a:cubicBezTo>
                    <a:pt x="1511300" y="241300"/>
                    <a:pt x="1516807" y="215674"/>
                    <a:pt x="1524000" y="190500"/>
                  </a:cubicBezTo>
                  <a:cubicBezTo>
                    <a:pt x="1529517" y="171192"/>
                    <a:pt x="1522970" y="133350"/>
                    <a:pt x="1543050" y="133350"/>
                  </a:cubicBezTo>
                  <a:cubicBezTo>
                    <a:pt x="1569991" y="133350"/>
                    <a:pt x="1582953" y="169804"/>
                    <a:pt x="1600200" y="190500"/>
                  </a:cubicBezTo>
                  <a:cubicBezTo>
                    <a:pt x="1614857" y="208089"/>
                    <a:pt x="1620422" y="233347"/>
                    <a:pt x="1638300" y="247650"/>
                  </a:cubicBezTo>
                  <a:cubicBezTo>
                    <a:pt x="1664623" y="268708"/>
                    <a:pt x="1687023" y="266700"/>
                    <a:pt x="1714500" y="266700"/>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35908869-3BD3-5B4A-AA9F-AAA9BCFA408C}"/>
                </a:ext>
              </a:extLst>
            </p:cNvPr>
            <p:cNvSpPr/>
            <p:nvPr/>
          </p:nvSpPr>
          <p:spPr>
            <a:xfrm>
              <a:off x="10134600" y="3124200"/>
              <a:ext cx="1714500" cy="324410"/>
            </a:xfrm>
            <a:custGeom>
              <a:avLst/>
              <a:gdLst>
                <a:gd name="connsiteX0" fmla="*/ 0 w 1714500"/>
                <a:gd name="connsiteY0" fmla="*/ 171450 h 324410"/>
                <a:gd name="connsiteX1" fmla="*/ 133350 w 1714500"/>
                <a:gd name="connsiteY1" fmla="*/ 190500 h 324410"/>
                <a:gd name="connsiteX2" fmla="*/ 171450 w 1714500"/>
                <a:gd name="connsiteY2" fmla="*/ 190500 h 324410"/>
                <a:gd name="connsiteX3" fmla="*/ 228600 w 1714500"/>
                <a:gd name="connsiteY3" fmla="*/ 209550 h 324410"/>
                <a:gd name="connsiteX4" fmla="*/ 285750 w 1714500"/>
                <a:gd name="connsiteY4" fmla="*/ 95250 h 324410"/>
                <a:gd name="connsiteX5" fmla="*/ 323850 w 1714500"/>
                <a:gd name="connsiteY5" fmla="*/ 152400 h 324410"/>
                <a:gd name="connsiteX6" fmla="*/ 476250 w 1714500"/>
                <a:gd name="connsiteY6" fmla="*/ 323850 h 324410"/>
                <a:gd name="connsiteX7" fmla="*/ 495300 w 1714500"/>
                <a:gd name="connsiteY7" fmla="*/ 133350 h 324410"/>
                <a:gd name="connsiteX8" fmla="*/ 514350 w 1714500"/>
                <a:gd name="connsiteY8" fmla="*/ 190500 h 324410"/>
                <a:gd name="connsiteX9" fmla="*/ 571500 w 1714500"/>
                <a:gd name="connsiteY9" fmla="*/ 228600 h 324410"/>
                <a:gd name="connsiteX10" fmla="*/ 666750 w 1714500"/>
                <a:gd name="connsiteY10" fmla="*/ 95250 h 324410"/>
                <a:gd name="connsiteX11" fmla="*/ 762000 w 1714500"/>
                <a:gd name="connsiteY11" fmla="*/ 266700 h 324410"/>
                <a:gd name="connsiteX12" fmla="*/ 819150 w 1714500"/>
                <a:gd name="connsiteY12" fmla="*/ 304800 h 324410"/>
                <a:gd name="connsiteX13" fmla="*/ 857250 w 1714500"/>
                <a:gd name="connsiteY13" fmla="*/ 171450 h 324410"/>
                <a:gd name="connsiteX14" fmla="*/ 895350 w 1714500"/>
                <a:gd name="connsiteY14" fmla="*/ 57150 h 324410"/>
                <a:gd name="connsiteX15" fmla="*/ 914400 w 1714500"/>
                <a:gd name="connsiteY15" fmla="*/ 0 h 324410"/>
                <a:gd name="connsiteX16" fmla="*/ 990600 w 1714500"/>
                <a:gd name="connsiteY16" fmla="*/ 171450 h 324410"/>
                <a:gd name="connsiteX17" fmla="*/ 1047750 w 1714500"/>
                <a:gd name="connsiteY17" fmla="*/ 190500 h 324410"/>
                <a:gd name="connsiteX18" fmla="*/ 1104900 w 1714500"/>
                <a:gd name="connsiteY18" fmla="*/ 228600 h 324410"/>
                <a:gd name="connsiteX19" fmla="*/ 1219200 w 1714500"/>
                <a:gd name="connsiteY19" fmla="*/ 209550 h 324410"/>
                <a:gd name="connsiteX20" fmla="*/ 1276350 w 1714500"/>
                <a:gd name="connsiteY20" fmla="*/ 171450 h 324410"/>
                <a:gd name="connsiteX21" fmla="*/ 1333500 w 1714500"/>
                <a:gd name="connsiteY21" fmla="*/ 285750 h 324410"/>
                <a:gd name="connsiteX22" fmla="*/ 1371600 w 1714500"/>
                <a:gd name="connsiteY22" fmla="*/ 228600 h 324410"/>
                <a:gd name="connsiteX23" fmla="*/ 1428750 w 1714500"/>
                <a:gd name="connsiteY23" fmla="*/ 266700 h 324410"/>
                <a:gd name="connsiteX24" fmla="*/ 1504950 w 1714500"/>
                <a:gd name="connsiteY24" fmla="*/ 266700 h 324410"/>
                <a:gd name="connsiteX25" fmla="*/ 1524000 w 1714500"/>
                <a:gd name="connsiteY25" fmla="*/ 190500 h 324410"/>
                <a:gd name="connsiteX26" fmla="*/ 1543050 w 1714500"/>
                <a:gd name="connsiteY26" fmla="*/ 133350 h 324410"/>
                <a:gd name="connsiteX27" fmla="*/ 1600200 w 1714500"/>
                <a:gd name="connsiteY27" fmla="*/ 190500 h 324410"/>
                <a:gd name="connsiteX28" fmla="*/ 1638300 w 1714500"/>
                <a:gd name="connsiteY28" fmla="*/ 247650 h 324410"/>
                <a:gd name="connsiteX29" fmla="*/ 1714500 w 1714500"/>
                <a:gd name="connsiteY29" fmla="*/ 266700 h 3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500" h="324410">
                  <a:moveTo>
                    <a:pt x="0" y="171450"/>
                  </a:moveTo>
                  <a:cubicBezTo>
                    <a:pt x="44450" y="177800"/>
                    <a:pt x="93189" y="170420"/>
                    <a:pt x="133350" y="190500"/>
                  </a:cubicBezTo>
                  <a:cubicBezTo>
                    <a:pt x="176893" y="212271"/>
                    <a:pt x="127907" y="321129"/>
                    <a:pt x="171450" y="190500"/>
                  </a:cubicBezTo>
                  <a:cubicBezTo>
                    <a:pt x="190500" y="196850"/>
                    <a:pt x="209956" y="217008"/>
                    <a:pt x="228600" y="209550"/>
                  </a:cubicBezTo>
                  <a:cubicBezTo>
                    <a:pt x="257007" y="198187"/>
                    <a:pt x="277731" y="119308"/>
                    <a:pt x="285750" y="95250"/>
                  </a:cubicBezTo>
                  <a:cubicBezTo>
                    <a:pt x="298450" y="114300"/>
                    <a:pt x="308639" y="135288"/>
                    <a:pt x="323850" y="152400"/>
                  </a:cubicBezTo>
                  <a:cubicBezTo>
                    <a:pt x="497836" y="348134"/>
                    <a:pt x="389779" y="194144"/>
                    <a:pt x="476250" y="323850"/>
                  </a:cubicBezTo>
                  <a:cubicBezTo>
                    <a:pt x="482600" y="260350"/>
                    <a:pt x="477768" y="194711"/>
                    <a:pt x="495300" y="133350"/>
                  </a:cubicBezTo>
                  <a:cubicBezTo>
                    <a:pt x="500817" y="114042"/>
                    <a:pt x="501806" y="174820"/>
                    <a:pt x="514350" y="190500"/>
                  </a:cubicBezTo>
                  <a:cubicBezTo>
                    <a:pt x="528653" y="208378"/>
                    <a:pt x="552450" y="215900"/>
                    <a:pt x="571500" y="228600"/>
                  </a:cubicBezTo>
                  <a:cubicBezTo>
                    <a:pt x="615950" y="95250"/>
                    <a:pt x="571500" y="127000"/>
                    <a:pt x="666750" y="95250"/>
                  </a:cubicBezTo>
                  <a:cubicBezTo>
                    <a:pt x="686601" y="154804"/>
                    <a:pt x="705854" y="229269"/>
                    <a:pt x="762000" y="266700"/>
                  </a:cubicBezTo>
                  <a:lnTo>
                    <a:pt x="819150" y="304800"/>
                  </a:lnTo>
                  <a:cubicBezTo>
                    <a:pt x="883171" y="112736"/>
                    <a:pt x="785489" y="410652"/>
                    <a:pt x="857250" y="171450"/>
                  </a:cubicBezTo>
                  <a:cubicBezTo>
                    <a:pt x="868790" y="132983"/>
                    <a:pt x="882650" y="95250"/>
                    <a:pt x="895350" y="57150"/>
                  </a:cubicBezTo>
                  <a:lnTo>
                    <a:pt x="914400" y="0"/>
                  </a:lnTo>
                  <a:cubicBezTo>
                    <a:pt x="959740" y="136020"/>
                    <a:pt x="930223" y="80884"/>
                    <a:pt x="990600" y="171450"/>
                  </a:cubicBezTo>
                  <a:cubicBezTo>
                    <a:pt x="1061152" y="65622"/>
                    <a:pt x="1002645" y="122842"/>
                    <a:pt x="1047750" y="190500"/>
                  </a:cubicBezTo>
                  <a:cubicBezTo>
                    <a:pt x="1060450" y="209550"/>
                    <a:pt x="1085850" y="215900"/>
                    <a:pt x="1104900" y="228600"/>
                  </a:cubicBezTo>
                  <a:cubicBezTo>
                    <a:pt x="1268684" y="119411"/>
                    <a:pt x="1061459" y="235840"/>
                    <a:pt x="1219200" y="209550"/>
                  </a:cubicBezTo>
                  <a:cubicBezTo>
                    <a:pt x="1241784" y="205786"/>
                    <a:pt x="1257300" y="184150"/>
                    <a:pt x="1276350" y="171450"/>
                  </a:cubicBezTo>
                  <a:cubicBezTo>
                    <a:pt x="1281048" y="185543"/>
                    <a:pt x="1308881" y="285750"/>
                    <a:pt x="1333500" y="285750"/>
                  </a:cubicBezTo>
                  <a:cubicBezTo>
                    <a:pt x="1356395" y="285750"/>
                    <a:pt x="1358900" y="247650"/>
                    <a:pt x="1371600" y="228600"/>
                  </a:cubicBezTo>
                  <a:cubicBezTo>
                    <a:pt x="1390650" y="241300"/>
                    <a:pt x="1412561" y="250511"/>
                    <a:pt x="1428750" y="266700"/>
                  </a:cubicBezTo>
                  <a:cubicBezTo>
                    <a:pt x="1489710" y="327660"/>
                    <a:pt x="1443990" y="358140"/>
                    <a:pt x="1504950" y="266700"/>
                  </a:cubicBezTo>
                  <a:cubicBezTo>
                    <a:pt x="1511300" y="241300"/>
                    <a:pt x="1516807" y="215674"/>
                    <a:pt x="1524000" y="190500"/>
                  </a:cubicBezTo>
                  <a:cubicBezTo>
                    <a:pt x="1529517" y="171192"/>
                    <a:pt x="1522970" y="133350"/>
                    <a:pt x="1543050" y="133350"/>
                  </a:cubicBezTo>
                  <a:cubicBezTo>
                    <a:pt x="1569991" y="133350"/>
                    <a:pt x="1582953" y="169804"/>
                    <a:pt x="1600200" y="190500"/>
                  </a:cubicBezTo>
                  <a:cubicBezTo>
                    <a:pt x="1614857" y="208089"/>
                    <a:pt x="1620422" y="233347"/>
                    <a:pt x="1638300" y="247650"/>
                  </a:cubicBezTo>
                  <a:cubicBezTo>
                    <a:pt x="1664623" y="268708"/>
                    <a:pt x="1687023" y="266700"/>
                    <a:pt x="1714500" y="26670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923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91667E-6 -4.81481E-6 L 0.22161 0.00047 " pathEditMode="relative" rAng="0" ptsTypes="AA">
                                      <p:cBhvr>
                                        <p:cTn id="6" dur="2000" fill="hold"/>
                                        <p:tgtEl>
                                          <p:spTgt spid="4"/>
                                        </p:tgtEl>
                                        <p:attrNameLst>
                                          <p:attrName>ppt_x</p:attrName>
                                          <p:attrName>ppt_y</p:attrName>
                                        </p:attrNameLst>
                                      </p:cBhvr>
                                      <p:rCtr x="11081" y="23"/>
                                    </p:animMotion>
                                  </p:childTnLst>
                                </p:cTn>
                              </p:par>
                              <p:par>
                                <p:cTn id="7" presetID="0" presetClass="path" presetSubtype="0" accel="50000" decel="50000" fill="hold" nodeType="withEffect">
                                  <p:stCondLst>
                                    <p:cond delay="0"/>
                                  </p:stCondLst>
                                  <p:childTnLst>
                                    <p:animMotion origin="layout" path="M -0.00208 -0.02361 L -0.14219 -0.11597 " pathEditMode="relative" rAng="0" ptsTypes="AA">
                                      <p:cBhvr>
                                        <p:cTn id="8" dur="2000" fill="hold"/>
                                        <p:tgtEl>
                                          <p:spTgt spid="50"/>
                                        </p:tgtEl>
                                        <p:attrNameLst>
                                          <p:attrName>ppt_x</p:attrName>
                                          <p:attrName>ppt_y</p:attrName>
                                        </p:attrNameLst>
                                      </p:cBhvr>
                                      <p:rCtr x="-7005"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9EEE1-D469-114C-A2A4-7C9218AC13C0}"/>
              </a:ext>
            </a:extLst>
          </p:cNvPr>
          <p:cNvPicPr/>
          <p:nvPr/>
        </p:nvPicPr>
        <p:blipFill>
          <a:blip r:embed="rId3"/>
          <a:stretch>
            <a:fillRect/>
          </a:stretch>
        </p:blipFill>
        <p:spPr>
          <a:xfrm>
            <a:off x="211861" y="1703425"/>
            <a:ext cx="5943600" cy="3308350"/>
          </a:xfrm>
          <a:prstGeom prst="rect">
            <a:avLst/>
          </a:prstGeom>
        </p:spPr>
      </p:pic>
      <p:graphicFrame>
        <p:nvGraphicFramePr>
          <p:cNvPr id="12" name="Chart 11">
            <a:extLst>
              <a:ext uri="{FF2B5EF4-FFF2-40B4-BE49-F238E27FC236}">
                <a16:creationId xmlns:a16="http://schemas.microsoft.com/office/drawing/2014/main" id="{854D7CFB-B209-5546-977E-754E42D1871A}"/>
              </a:ext>
            </a:extLst>
          </p:cNvPr>
          <p:cNvGraphicFramePr>
            <a:graphicFrameLocks/>
          </p:cNvGraphicFramePr>
          <p:nvPr>
            <p:extLst>
              <p:ext uri="{D42A27DB-BD31-4B8C-83A1-F6EECF244321}">
                <p14:modId xmlns:p14="http://schemas.microsoft.com/office/powerpoint/2010/main" val="1421467629"/>
              </p:ext>
            </p:extLst>
          </p:nvPr>
        </p:nvGraphicFramePr>
        <p:xfrm>
          <a:off x="6155461" y="1471473"/>
          <a:ext cx="6087339" cy="3540302"/>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4BCFC5AA-13F2-0349-998B-81363E3841A8}"/>
              </a:ext>
            </a:extLst>
          </p:cNvPr>
          <p:cNvSpPr txBox="1"/>
          <p:nvPr/>
        </p:nvSpPr>
        <p:spPr>
          <a:xfrm>
            <a:off x="6167507" y="5159835"/>
            <a:ext cx="5860715" cy="67710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Control: </a:t>
            </a:r>
            <a:r>
              <a:rPr lang="en-US" sz="2000" i="1" dirty="0">
                <a:latin typeface="Arial" panose="020B0604020202020204" pitchFamily="34" charset="0"/>
                <a:cs typeface="Arial" panose="020B0604020202020204" pitchFamily="34" charset="0"/>
              </a:rPr>
              <a:t>r</a:t>
            </a:r>
            <a:r>
              <a:rPr lang="en-US" sz="2000" dirty="0">
                <a:latin typeface="Arial" panose="020B0604020202020204" pitchFamily="34" charset="0"/>
                <a:cs typeface="Arial" panose="020B0604020202020204" pitchFamily="34" charset="0"/>
              </a:rPr>
              <a:t>=0.07, p=0.79 	   ACTIVE: </a:t>
            </a:r>
            <a:r>
              <a:rPr lang="en-US" sz="2000" i="1" dirty="0">
                <a:latin typeface="Arial" panose="020B0604020202020204" pitchFamily="34" charset="0"/>
                <a:cs typeface="Arial" panose="020B0604020202020204" pitchFamily="34" charset="0"/>
              </a:rPr>
              <a:t>r</a:t>
            </a:r>
            <a:r>
              <a:rPr lang="en-US" sz="2000" dirty="0">
                <a:latin typeface="Arial" panose="020B0604020202020204" pitchFamily="34" charset="0"/>
                <a:cs typeface="Arial" panose="020B0604020202020204" pitchFamily="34" charset="0"/>
              </a:rPr>
              <a:t>=0.42, p=0.07</a:t>
            </a:r>
          </a:p>
          <a:p>
            <a:endParaRPr lang="en-US" dirty="0"/>
          </a:p>
        </p:txBody>
      </p:sp>
      <p:grpSp>
        <p:nvGrpSpPr>
          <p:cNvPr id="2" name="Group 1">
            <a:extLst>
              <a:ext uri="{FF2B5EF4-FFF2-40B4-BE49-F238E27FC236}">
                <a16:creationId xmlns:a16="http://schemas.microsoft.com/office/drawing/2014/main" id="{DAA5DF07-49EE-5C4A-91BE-AF728E1FF718}"/>
              </a:ext>
            </a:extLst>
          </p:cNvPr>
          <p:cNvGrpSpPr/>
          <p:nvPr/>
        </p:nvGrpSpPr>
        <p:grpSpPr>
          <a:xfrm>
            <a:off x="138109" y="6198084"/>
            <a:ext cx="3252130" cy="659916"/>
            <a:chOff x="138109" y="6198084"/>
            <a:chExt cx="3252130" cy="659916"/>
          </a:xfrm>
        </p:grpSpPr>
        <p:grpSp>
          <p:nvGrpSpPr>
            <p:cNvPr id="15" name="Group 14">
              <a:extLst>
                <a:ext uri="{FF2B5EF4-FFF2-40B4-BE49-F238E27FC236}">
                  <a16:creationId xmlns:a16="http://schemas.microsoft.com/office/drawing/2014/main" id="{E16B13B0-7782-334D-AAB9-1703C51C1AEE}"/>
                </a:ext>
              </a:extLst>
            </p:cNvPr>
            <p:cNvGrpSpPr/>
            <p:nvPr/>
          </p:nvGrpSpPr>
          <p:grpSpPr>
            <a:xfrm>
              <a:off x="138109" y="6198084"/>
              <a:ext cx="3252130" cy="659916"/>
              <a:chOff x="4508500" y="2451100"/>
              <a:chExt cx="4318000" cy="1257300"/>
            </a:xfrm>
          </p:grpSpPr>
          <p:sp>
            <p:nvSpPr>
              <p:cNvPr id="17" name="Right Arrow 16">
                <a:extLst>
                  <a:ext uri="{FF2B5EF4-FFF2-40B4-BE49-F238E27FC236}">
                    <a16:creationId xmlns:a16="http://schemas.microsoft.com/office/drawing/2014/main" id="{9D13DCD7-FE8E-2042-9A25-F12D7A623E07}"/>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54172C-073E-0543-9A83-E4CD5AEF0ADA}"/>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C3E6FA-2E23-D54A-9FA6-0C32A7353CBC}"/>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06537E1-C05D-A040-9582-BEC14B18321B}"/>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pic>
        <p:nvPicPr>
          <p:cNvPr id="22" name="Content Placeholder 19">
            <a:extLst>
              <a:ext uri="{FF2B5EF4-FFF2-40B4-BE49-F238E27FC236}">
                <a16:creationId xmlns:a16="http://schemas.microsoft.com/office/drawing/2014/main" id="{9C887423-051A-5D40-B019-473684868D17}"/>
              </a:ext>
            </a:extLst>
          </p:cNvPr>
          <p:cNvPicPr>
            <a:picLocks noGrp="1" noChangeAspect="1"/>
          </p:cNvPicPr>
          <p:nvPr>
            <p:ph idx="1"/>
          </p:nvPr>
        </p:nvPicPr>
        <p:blipFill>
          <a:blip r:embed="rId5"/>
          <a:stretch>
            <a:fillRect/>
          </a:stretch>
        </p:blipFill>
        <p:spPr>
          <a:xfrm>
            <a:off x="88616" y="109428"/>
            <a:ext cx="9664700" cy="1219200"/>
          </a:xfrm>
        </p:spPr>
      </p:pic>
    </p:spTree>
    <p:extLst>
      <p:ext uri="{BB962C8B-B14F-4D97-AF65-F5344CB8AC3E}">
        <p14:creationId xmlns:p14="http://schemas.microsoft.com/office/powerpoint/2010/main" val="6833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DC83E4-ACEF-E545-BA3A-4EF8F6615AFA}"/>
              </a:ext>
            </a:extLst>
          </p:cNvPr>
          <p:cNvPicPr>
            <a:picLocks noChangeAspect="1"/>
          </p:cNvPicPr>
          <p:nvPr/>
        </p:nvPicPr>
        <p:blipFill>
          <a:blip r:embed="rId3"/>
          <a:stretch>
            <a:fillRect/>
          </a:stretch>
        </p:blipFill>
        <p:spPr>
          <a:xfrm>
            <a:off x="4150512" y="2406465"/>
            <a:ext cx="3356626" cy="1889656"/>
          </a:xfrm>
          <a:prstGeom prst="rect">
            <a:avLst/>
          </a:prstGeom>
        </p:spPr>
      </p:pic>
      <p:sp>
        <p:nvSpPr>
          <p:cNvPr id="8" name="TextBox 7">
            <a:extLst>
              <a:ext uri="{FF2B5EF4-FFF2-40B4-BE49-F238E27FC236}">
                <a16:creationId xmlns:a16="http://schemas.microsoft.com/office/drawing/2014/main" id="{D22576AA-9942-4346-98CC-2F2B0E242420}"/>
              </a:ext>
            </a:extLst>
          </p:cNvPr>
          <p:cNvSpPr txBox="1"/>
          <p:nvPr/>
        </p:nvSpPr>
        <p:spPr>
          <a:xfrm>
            <a:off x="616363" y="4695743"/>
            <a:ext cx="11138827" cy="707886"/>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measure the effects of exercise on EEG power in recently concussed participants and age and sex-matched volunteers.</a:t>
            </a:r>
          </a:p>
        </p:txBody>
      </p:sp>
      <p:pic>
        <p:nvPicPr>
          <p:cNvPr id="9" name="Picture 8" descr="eeg.jpeg">
            <a:extLst>
              <a:ext uri="{FF2B5EF4-FFF2-40B4-BE49-F238E27FC236}">
                <a16:creationId xmlns:a16="http://schemas.microsoft.com/office/drawing/2014/main" id="{4A578C1C-933A-E045-8313-D2DEBE77666D}"/>
              </a:ext>
            </a:extLst>
          </p:cNvPr>
          <p:cNvPicPr>
            <a:picLocks noChangeAspect="1"/>
          </p:cNvPicPr>
          <p:nvPr/>
        </p:nvPicPr>
        <p:blipFill rotWithShape="1">
          <a:blip r:embed="rId4">
            <a:extLst>
              <a:ext uri="{28A0092B-C50C-407E-A947-70E740481C1C}">
                <a14:useLocalDpi xmlns:a14="http://schemas.microsoft.com/office/drawing/2010/main" val="0"/>
              </a:ext>
            </a:extLst>
          </a:blip>
          <a:srcRect r="40801"/>
          <a:stretch/>
        </p:blipFill>
        <p:spPr>
          <a:xfrm>
            <a:off x="8014748" y="1793665"/>
            <a:ext cx="2783757" cy="2601312"/>
          </a:xfrm>
          <a:prstGeom prst="rect">
            <a:avLst/>
          </a:prstGeom>
        </p:spPr>
      </p:pic>
      <p:grpSp>
        <p:nvGrpSpPr>
          <p:cNvPr id="10" name="Group 9">
            <a:extLst>
              <a:ext uri="{FF2B5EF4-FFF2-40B4-BE49-F238E27FC236}">
                <a16:creationId xmlns:a16="http://schemas.microsoft.com/office/drawing/2014/main" id="{06BBEA36-6AC9-0449-BD50-21584AEC2D90}"/>
              </a:ext>
            </a:extLst>
          </p:cNvPr>
          <p:cNvGrpSpPr/>
          <p:nvPr/>
        </p:nvGrpSpPr>
        <p:grpSpPr>
          <a:xfrm>
            <a:off x="9696549" y="154172"/>
            <a:ext cx="2110519" cy="740640"/>
            <a:chOff x="9696549" y="154172"/>
            <a:chExt cx="2110519" cy="740640"/>
          </a:xfrm>
        </p:grpSpPr>
        <p:grpSp>
          <p:nvGrpSpPr>
            <p:cNvPr id="11" name="Group 10">
              <a:extLst>
                <a:ext uri="{FF2B5EF4-FFF2-40B4-BE49-F238E27FC236}">
                  <a16:creationId xmlns:a16="http://schemas.microsoft.com/office/drawing/2014/main" id="{3715A50B-A0BE-FA48-833D-12872FC0CB8C}"/>
                </a:ext>
              </a:extLst>
            </p:cNvPr>
            <p:cNvGrpSpPr/>
            <p:nvPr/>
          </p:nvGrpSpPr>
          <p:grpSpPr>
            <a:xfrm>
              <a:off x="9696549" y="154172"/>
              <a:ext cx="695149" cy="687000"/>
              <a:chOff x="9742871" y="1034409"/>
              <a:chExt cx="695149" cy="687000"/>
            </a:xfrm>
          </p:grpSpPr>
          <p:pic>
            <p:nvPicPr>
              <p:cNvPr id="14" name="Picture 13">
                <a:extLst>
                  <a:ext uri="{FF2B5EF4-FFF2-40B4-BE49-F238E27FC236}">
                    <a16:creationId xmlns:a16="http://schemas.microsoft.com/office/drawing/2014/main" id="{DD610C48-A0AF-BB4E-B64A-EC30F20C5541}"/>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15" name="Group 14">
                <a:extLst>
                  <a:ext uri="{FF2B5EF4-FFF2-40B4-BE49-F238E27FC236}">
                    <a16:creationId xmlns:a16="http://schemas.microsoft.com/office/drawing/2014/main" id="{CF8B7D8F-D343-8249-8D1E-89CCEF76BB29}"/>
                  </a:ext>
                </a:extLst>
              </p:cNvPr>
              <p:cNvGrpSpPr/>
              <p:nvPr/>
            </p:nvGrpSpPr>
            <p:grpSpPr>
              <a:xfrm>
                <a:off x="9838580" y="1034409"/>
                <a:ext cx="599440" cy="687000"/>
                <a:chOff x="9838580" y="1031234"/>
                <a:chExt cx="599440" cy="687000"/>
              </a:xfrm>
            </p:grpSpPr>
            <p:grpSp>
              <p:nvGrpSpPr>
                <p:cNvPr id="16" name="Group 15">
                  <a:extLst>
                    <a:ext uri="{FF2B5EF4-FFF2-40B4-BE49-F238E27FC236}">
                      <a16:creationId xmlns:a16="http://schemas.microsoft.com/office/drawing/2014/main" id="{8284EEE5-9EDD-DB4B-AAA6-56204A9C05CB}"/>
                    </a:ext>
                  </a:extLst>
                </p:cNvPr>
                <p:cNvGrpSpPr/>
                <p:nvPr/>
              </p:nvGrpSpPr>
              <p:grpSpPr>
                <a:xfrm>
                  <a:off x="9947048" y="1083852"/>
                  <a:ext cx="373680" cy="588026"/>
                  <a:chOff x="9947048" y="1083852"/>
                  <a:chExt cx="373680" cy="588026"/>
                </a:xfrm>
              </p:grpSpPr>
              <p:sp>
                <p:nvSpPr>
                  <p:cNvPr id="18" name="Oval 17">
                    <a:extLst>
                      <a:ext uri="{FF2B5EF4-FFF2-40B4-BE49-F238E27FC236}">
                        <a16:creationId xmlns:a16="http://schemas.microsoft.com/office/drawing/2014/main" id="{ED68EA42-53ED-6044-AE0E-B6BE4E201A77}"/>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257EC0-25EA-664D-80BB-E1EC1F0BBA0A}"/>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29DE8D-FCAB-4044-AC58-DA6B5BC75713}"/>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07411B-6EBD-634F-9458-32E1AA7023AC}"/>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02733F6-9CC3-DA4D-B5B7-F1C66417FA0C}"/>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CF0AC8-7D33-6040-8BD3-77B1148CA36E}"/>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51334A43-F2C6-3143-8E65-0BFA68362BC6}"/>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12" name="Picture 11">
              <a:extLst>
                <a:ext uri="{FF2B5EF4-FFF2-40B4-BE49-F238E27FC236}">
                  <a16:creationId xmlns:a16="http://schemas.microsoft.com/office/drawing/2014/main" id="{636B98A3-EB9D-9640-8A8B-39020A44BF4B}"/>
                </a:ext>
              </a:extLst>
            </p:cNvPr>
            <p:cNvPicPr>
              <a:picLocks noChangeAspect="1"/>
            </p:cNvPicPr>
            <p:nvPr/>
          </p:nvPicPr>
          <p:blipFill rotWithShape="1">
            <a:blip r:embed="rId6"/>
            <a:srcRect l="67301" t="4449" r="7064" b="57573"/>
            <a:stretch/>
          </p:blipFill>
          <p:spPr>
            <a:xfrm>
              <a:off x="10466156" y="154172"/>
              <a:ext cx="664699" cy="689317"/>
            </a:xfrm>
            <a:prstGeom prst="rect">
              <a:avLst/>
            </a:prstGeom>
          </p:spPr>
        </p:pic>
        <p:pic>
          <p:nvPicPr>
            <p:cNvPr id="13" name="Picture 12">
              <a:extLst>
                <a:ext uri="{FF2B5EF4-FFF2-40B4-BE49-F238E27FC236}">
                  <a16:creationId xmlns:a16="http://schemas.microsoft.com/office/drawing/2014/main" id="{9C07D1C6-1E11-C247-A652-8E71DCA3D211}"/>
                </a:ext>
              </a:extLst>
            </p:cNvPr>
            <p:cNvPicPr>
              <a:picLocks noChangeAspect="1"/>
            </p:cNvPicPr>
            <p:nvPr/>
          </p:nvPicPr>
          <p:blipFill rotWithShape="1">
            <a:blip r:embed="rId7"/>
            <a:srcRect l="24432" t="21629" r="26640" b="21403"/>
            <a:stretch/>
          </p:blipFill>
          <p:spPr>
            <a:xfrm>
              <a:off x="11170950" y="154172"/>
              <a:ext cx="636118" cy="740640"/>
            </a:xfrm>
            <a:prstGeom prst="rect">
              <a:avLst/>
            </a:prstGeom>
          </p:spPr>
        </p:pic>
      </p:grpSp>
      <p:grpSp>
        <p:nvGrpSpPr>
          <p:cNvPr id="30" name="Group 29">
            <a:extLst>
              <a:ext uri="{FF2B5EF4-FFF2-40B4-BE49-F238E27FC236}">
                <a16:creationId xmlns:a16="http://schemas.microsoft.com/office/drawing/2014/main" id="{6351E43B-FB6D-0F49-9EB6-37AA67BA0255}"/>
              </a:ext>
            </a:extLst>
          </p:cNvPr>
          <p:cNvGrpSpPr/>
          <p:nvPr/>
        </p:nvGrpSpPr>
        <p:grpSpPr>
          <a:xfrm>
            <a:off x="1678427" y="1858291"/>
            <a:ext cx="1965875" cy="2350978"/>
            <a:chOff x="6047380" y="532059"/>
            <a:chExt cx="4639671" cy="5680525"/>
          </a:xfrm>
        </p:grpSpPr>
        <p:sp>
          <p:nvSpPr>
            <p:cNvPr id="31" name="Freeform 30">
              <a:extLst>
                <a:ext uri="{FF2B5EF4-FFF2-40B4-BE49-F238E27FC236}">
                  <a16:creationId xmlns:a16="http://schemas.microsoft.com/office/drawing/2014/main" id="{745A3860-409C-A342-B5D2-BBA51F58D1C9}"/>
                </a:ext>
              </a:extLst>
            </p:cNvPr>
            <p:cNvSpPr/>
            <p:nvPr/>
          </p:nvSpPr>
          <p:spPr>
            <a:xfrm rot="17492792">
              <a:off x="6202954" y="5011197"/>
              <a:ext cx="2131039" cy="205943"/>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9BCF1C62-3A0A-0D41-B1F1-87F5C47262A2}"/>
                </a:ext>
              </a:extLst>
            </p:cNvPr>
            <p:cNvSpPr/>
            <p:nvPr/>
          </p:nvSpPr>
          <p:spPr>
            <a:xfrm rot="4186247">
              <a:off x="8090628" y="5017718"/>
              <a:ext cx="2131039" cy="205943"/>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CA14C118-38BE-4F41-BD82-6022B520E30B}"/>
                </a:ext>
              </a:extLst>
            </p:cNvPr>
            <p:cNvGrpSpPr/>
            <p:nvPr/>
          </p:nvGrpSpPr>
          <p:grpSpPr>
            <a:xfrm>
              <a:off x="6047380" y="532059"/>
              <a:ext cx="4639671" cy="5680525"/>
              <a:chOff x="6138786" y="-915979"/>
              <a:chExt cx="5575694" cy="6290533"/>
            </a:xfrm>
          </p:grpSpPr>
          <p:grpSp>
            <p:nvGrpSpPr>
              <p:cNvPr id="34" name="Group 33">
                <a:extLst>
                  <a:ext uri="{FF2B5EF4-FFF2-40B4-BE49-F238E27FC236}">
                    <a16:creationId xmlns:a16="http://schemas.microsoft.com/office/drawing/2014/main" id="{CC27AC46-652F-9C42-9115-8C4E45996C10}"/>
                  </a:ext>
                </a:extLst>
              </p:cNvPr>
              <p:cNvGrpSpPr/>
              <p:nvPr/>
            </p:nvGrpSpPr>
            <p:grpSpPr>
              <a:xfrm>
                <a:off x="6138786" y="-915979"/>
                <a:ext cx="1102774" cy="1064017"/>
                <a:chOff x="5948286" y="-992179"/>
                <a:chExt cx="1102774" cy="1064017"/>
              </a:xfrm>
            </p:grpSpPr>
            <p:grpSp>
              <p:nvGrpSpPr>
                <p:cNvPr id="58" name="Group 57">
                  <a:extLst>
                    <a:ext uri="{FF2B5EF4-FFF2-40B4-BE49-F238E27FC236}">
                      <a16:creationId xmlns:a16="http://schemas.microsoft.com/office/drawing/2014/main" id="{5B688FDF-81B0-E142-84D4-DA588F590CB5}"/>
                    </a:ext>
                  </a:extLst>
                </p:cNvPr>
                <p:cNvGrpSpPr/>
                <p:nvPr/>
              </p:nvGrpSpPr>
              <p:grpSpPr>
                <a:xfrm>
                  <a:off x="5948286" y="-817797"/>
                  <a:ext cx="959847" cy="805157"/>
                  <a:chOff x="5110811" y="976193"/>
                  <a:chExt cx="959847" cy="805157"/>
                </a:xfrm>
              </p:grpSpPr>
              <p:sp>
                <p:nvSpPr>
                  <p:cNvPr id="63" name="Freeform 62">
                    <a:extLst>
                      <a:ext uri="{FF2B5EF4-FFF2-40B4-BE49-F238E27FC236}">
                        <a16:creationId xmlns:a16="http://schemas.microsoft.com/office/drawing/2014/main" id="{26F5A2FE-8563-DE42-9D91-EBA7769DEBCA}"/>
                      </a:ext>
                    </a:extLst>
                  </p:cNvPr>
                  <p:cNvSpPr/>
                  <p:nvPr/>
                </p:nvSpPr>
                <p:spPr>
                  <a:xfrm rot="3092413" flipV="1">
                    <a:off x="4834390" y="1252614"/>
                    <a:ext cx="725827" cy="172986"/>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33319D54-F395-E44C-80BA-0F500DA45B1D}"/>
                      </a:ext>
                    </a:extLst>
                  </p:cNvPr>
                  <p:cNvSpPr/>
                  <p:nvPr/>
                </p:nvSpPr>
                <p:spPr>
                  <a:xfrm rot="1369084" flipV="1">
                    <a:off x="5344831" y="1608364"/>
                    <a:ext cx="725827" cy="172986"/>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0914320-84D7-EE4E-AF79-1F272B19FCA0}"/>
                    </a:ext>
                  </a:extLst>
                </p:cNvPr>
                <p:cNvGrpSpPr/>
                <p:nvPr/>
              </p:nvGrpSpPr>
              <p:grpSpPr>
                <a:xfrm>
                  <a:off x="6091212" y="-992179"/>
                  <a:ext cx="959848" cy="805156"/>
                  <a:chOff x="5110810" y="976194"/>
                  <a:chExt cx="959848" cy="805156"/>
                </a:xfrm>
              </p:grpSpPr>
              <p:sp>
                <p:nvSpPr>
                  <p:cNvPr id="61" name="Freeform 60">
                    <a:extLst>
                      <a:ext uri="{FF2B5EF4-FFF2-40B4-BE49-F238E27FC236}">
                        <a16:creationId xmlns:a16="http://schemas.microsoft.com/office/drawing/2014/main" id="{FECE2979-D6E7-8C44-B3EE-C8688143EE3A}"/>
                      </a:ext>
                    </a:extLst>
                  </p:cNvPr>
                  <p:cNvSpPr/>
                  <p:nvPr/>
                </p:nvSpPr>
                <p:spPr>
                  <a:xfrm rot="1369084" flipV="1">
                    <a:off x="5344831" y="1608364"/>
                    <a:ext cx="725827" cy="172986"/>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0B6C4806-76AE-7242-A854-390A35E0294B}"/>
                      </a:ext>
                    </a:extLst>
                  </p:cNvPr>
                  <p:cNvSpPr/>
                  <p:nvPr/>
                </p:nvSpPr>
                <p:spPr>
                  <a:xfrm rot="3030349" flipV="1">
                    <a:off x="4834390" y="1252614"/>
                    <a:ext cx="725826" cy="172986"/>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ACD55E9E-5247-8248-A63B-13138D8B6505}"/>
                    </a:ext>
                  </a:extLst>
                </p:cNvPr>
                <p:cNvSpPr/>
                <p:nvPr/>
              </p:nvSpPr>
              <p:spPr>
                <a:xfrm rot="17614621">
                  <a:off x="6660550" y="-248801"/>
                  <a:ext cx="356463" cy="284815"/>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0D8CF4-D914-6A49-B1B9-E2E9DFEC0822}"/>
                  </a:ext>
                </a:extLst>
              </p:cNvPr>
              <p:cNvGrpSpPr/>
              <p:nvPr/>
            </p:nvGrpSpPr>
            <p:grpSpPr>
              <a:xfrm>
                <a:off x="6217920" y="-360517"/>
                <a:ext cx="5496560" cy="5735071"/>
                <a:chOff x="6217920" y="-360517"/>
                <a:chExt cx="5496560" cy="5735071"/>
              </a:xfrm>
            </p:grpSpPr>
            <p:grpSp>
              <p:nvGrpSpPr>
                <p:cNvPr id="36" name="Group 35">
                  <a:extLst>
                    <a:ext uri="{FF2B5EF4-FFF2-40B4-BE49-F238E27FC236}">
                      <a16:creationId xmlns:a16="http://schemas.microsoft.com/office/drawing/2014/main" id="{5ADBEB80-2B16-3D4E-8D03-CB2B60986B7F}"/>
                    </a:ext>
                  </a:extLst>
                </p:cNvPr>
                <p:cNvGrpSpPr/>
                <p:nvPr/>
              </p:nvGrpSpPr>
              <p:grpSpPr>
                <a:xfrm rot="2019770">
                  <a:off x="10278835" y="895134"/>
                  <a:ext cx="461830" cy="1499893"/>
                  <a:chOff x="7353108" y="634872"/>
                  <a:chExt cx="461830" cy="1499893"/>
                </a:xfrm>
              </p:grpSpPr>
              <p:sp>
                <p:nvSpPr>
                  <p:cNvPr id="56" name="Freeform 55">
                    <a:extLst>
                      <a:ext uri="{FF2B5EF4-FFF2-40B4-BE49-F238E27FC236}">
                        <a16:creationId xmlns:a16="http://schemas.microsoft.com/office/drawing/2014/main" id="{FCF7D489-5866-434F-BD17-2F2D667B393D}"/>
                      </a:ext>
                    </a:extLst>
                  </p:cNvPr>
                  <p:cNvSpPr/>
                  <p:nvPr/>
                </p:nvSpPr>
                <p:spPr>
                  <a:xfrm rot="4304538">
                    <a:off x="6772565" y="1243447"/>
                    <a:ext cx="1499893" cy="282743"/>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7AAA8F6B-15ED-264B-A99D-D2EDBC7CEF38}"/>
                      </a:ext>
                    </a:extLst>
                  </p:cNvPr>
                  <p:cNvSpPr/>
                  <p:nvPr/>
                </p:nvSpPr>
                <p:spPr>
                  <a:xfrm rot="20513514">
                    <a:off x="7353108" y="1412395"/>
                    <a:ext cx="461830" cy="45512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C307063-7C1E-9F45-8555-CCAB4BFA64E0}"/>
                    </a:ext>
                  </a:extLst>
                </p:cNvPr>
                <p:cNvGrpSpPr/>
                <p:nvPr/>
              </p:nvGrpSpPr>
              <p:grpSpPr>
                <a:xfrm>
                  <a:off x="7233547" y="-192501"/>
                  <a:ext cx="569333" cy="2359883"/>
                  <a:chOff x="7233547" y="-192501"/>
                  <a:chExt cx="569333" cy="2359883"/>
                </a:xfrm>
              </p:grpSpPr>
              <p:sp>
                <p:nvSpPr>
                  <p:cNvPr id="54" name="Freeform 53">
                    <a:extLst>
                      <a:ext uri="{FF2B5EF4-FFF2-40B4-BE49-F238E27FC236}">
                        <a16:creationId xmlns:a16="http://schemas.microsoft.com/office/drawing/2014/main" id="{FBFA0709-6319-0245-B8CE-D54EEFC7243B}"/>
                      </a:ext>
                    </a:extLst>
                  </p:cNvPr>
                  <p:cNvSpPr/>
                  <p:nvPr/>
                </p:nvSpPr>
                <p:spPr>
                  <a:xfrm rot="4298170">
                    <a:off x="6177351" y="863695"/>
                    <a:ext cx="2359883" cy="247491"/>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106BF61-AEA1-F649-8AA1-2A6C8DEF0B40}"/>
                      </a:ext>
                    </a:extLst>
                  </p:cNvPr>
                  <p:cNvSpPr/>
                  <p:nvPr/>
                </p:nvSpPr>
                <p:spPr>
                  <a:xfrm rot="20574131">
                    <a:off x="7340006" y="1330175"/>
                    <a:ext cx="462874" cy="53926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a:extLst>
                    <a:ext uri="{FF2B5EF4-FFF2-40B4-BE49-F238E27FC236}">
                      <a16:creationId xmlns:a16="http://schemas.microsoft.com/office/drawing/2014/main" id="{C9024B0E-F09B-1E4E-8687-006F23D07520}"/>
                    </a:ext>
                  </a:extLst>
                </p:cNvPr>
                <p:cNvSpPr/>
                <p:nvPr/>
              </p:nvSpPr>
              <p:spPr>
                <a:xfrm>
                  <a:off x="10704307" y="3799841"/>
                  <a:ext cx="528320" cy="203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09B453A-33AE-0B44-A06A-B47C77126614}"/>
                    </a:ext>
                  </a:extLst>
                </p:cNvPr>
                <p:cNvGrpSpPr/>
                <p:nvPr/>
              </p:nvGrpSpPr>
              <p:grpSpPr>
                <a:xfrm>
                  <a:off x="6217920" y="1700131"/>
                  <a:ext cx="5496560" cy="3674423"/>
                  <a:chOff x="6217920" y="1700131"/>
                  <a:chExt cx="5496560" cy="3674423"/>
                </a:xfrm>
              </p:grpSpPr>
              <p:sp>
                <p:nvSpPr>
                  <p:cNvPr id="50" name="Freeform 49">
                    <a:extLst>
                      <a:ext uri="{FF2B5EF4-FFF2-40B4-BE49-F238E27FC236}">
                        <a16:creationId xmlns:a16="http://schemas.microsoft.com/office/drawing/2014/main" id="{0557564C-314C-114B-9D21-A844E4753BAC}"/>
                      </a:ext>
                    </a:extLst>
                  </p:cNvPr>
                  <p:cNvSpPr/>
                  <p:nvPr/>
                </p:nvSpPr>
                <p:spPr>
                  <a:xfrm rot="4186247">
                    <a:off x="8947755" y="4063852"/>
                    <a:ext cx="2359883" cy="247491"/>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a:extLst>
                      <a:ext uri="{FF2B5EF4-FFF2-40B4-BE49-F238E27FC236}">
                        <a16:creationId xmlns:a16="http://schemas.microsoft.com/office/drawing/2014/main" id="{CE9B7B64-34A2-D443-A5AB-5E67F864B2C2}"/>
                      </a:ext>
                    </a:extLst>
                  </p:cNvPr>
                  <p:cNvSpPr/>
                  <p:nvPr/>
                </p:nvSpPr>
                <p:spPr>
                  <a:xfrm rot="17492792">
                    <a:off x="6153019" y="4070867"/>
                    <a:ext cx="2359883" cy="247491"/>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C749ED2A-12FC-4541-BE33-23F8B5E7F001}"/>
                      </a:ext>
                    </a:extLst>
                  </p:cNvPr>
                  <p:cNvSpPr/>
                  <p:nvPr/>
                </p:nvSpPr>
                <p:spPr>
                  <a:xfrm>
                    <a:off x="6784521" y="1700131"/>
                    <a:ext cx="4433208" cy="2511782"/>
                  </a:xfrm>
                  <a:custGeom>
                    <a:avLst/>
                    <a:gdLst>
                      <a:gd name="connsiteX0" fmla="*/ 944236 w 4433208"/>
                      <a:gd name="connsiteY0" fmla="*/ 0 h 2511782"/>
                      <a:gd name="connsiteX1" fmla="*/ 3337177 w 4433208"/>
                      <a:gd name="connsiteY1" fmla="*/ 263725 h 2511782"/>
                      <a:gd name="connsiteX2" fmla="*/ 3348436 w 4433208"/>
                      <a:gd name="connsiteY2" fmla="*/ 264255 h 2511782"/>
                      <a:gd name="connsiteX3" fmla="*/ 3370581 w 4433208"/>
                      <a:gd name="connsiteY3" fmla="*/ 267406 h 2511782"/>
                      <a:gd name="connsiteX4" fmla="*/ 3406752 w 4433208"/>
                      <a:gd name="connsiteY4" fmla="*/ 271393 h 2511782"/>
                      <a:gd name="connsiteX5" fmla="*/ 3406626 w 4433208"/>
                      <a:gd name="connsiteY5" fmla="*/ 272536 h 2511782"/>
                      <a:gd name="connsiteX6" fmla="*/ 3468411 w 4433208"/>
                      <a:gd name="connsiteY6" fmla="*/ 281328 h 2511782"/>
                      <a:gd name="connsiteX7" fmla="*/ 4433208 w 4433208"/>
                      <a:gd name="connsiteY7" fmla="*/ 1385110 h 2511782"/>
                      <a:gd name="connsiteX8" fmla="*/ 3348436 w 4433208"/>
                      <a:gd name="connsiteY8" fmla="*/ 2505965 h 2511782"/>
                      <a:gd name="connsiteX9" fmla="*/ 3298755 w 4433208"/>
                      <a:gd name="connsiteY9" fmla="*/ 2508304 h 2511782"/>
                      <a:gd name="connsiteX10" fmla="*/ 3224893 w 4433208"/>
                      <a:gd name="connsiteY10" fmla="*/ 2511782 h 2511782"/>
                      <a:gd name="connsiteX11" fmla="*/ 3101350 w 4433208"/>
                      <a:gd name="connsiteY11" fmla="*/ 2505965 h 2511782"/>
                      <a:gd name="connsiteX12" fmla="*/ 3044556 w 4433208"/>
                      <a:gd name="connsiteY12" fmla="*/ 2497883 h 2511782"/>
                      <a:gd name="connsiteX13" fmla="*/ 2649777 w 4433208"/>
                      <a:gd name="connsiteY13" fmla="*/ 2376176 h 2511782"/>
                      <a:gd name="connsiteX14" fmla="*/ 704288 w 4433208"/>
                      <a:gd name="connsiteY14" fmla="*/ 1776398 h 2511782"/>
                      <a:gd name="connsiteX15" fmla="*/ 706036 w 4433208"/>
                      <a:gd name="connsiteY15" fmla="*/ 1770728 h 2511782"/>
                      <a:gd name="connsiteX16" fmla="*/ 639617 w 4433208"/>
                      <a:gd name="connsiteY16" fmla="*/ 1753931 h 2511782"/>
                      <a:gd name="connsiteX17" fmla="*/ 0 w 4433208"/>
                      <a:gd name="connsiteY17" fmla="*/ 898834 h 2511782"/>
                      <a:gd name="connsiteX18" fmla="*/ 910318 w 4433208"/>
                      <a:gd name="connsiteY18" fmla="*/ 3484 h 2511782"/>
                      <a:gd name="connsiteX19" fmla="*/ 943534 w 4433208"/>
                      <a:gd name="connsiteY19" fmla="*/ 6367 h 251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33208" h="2511782">
                        <a:moveTo>
                          <a:pt x="944236" y="0"/>
                        </a:moveTo>
                        <a:lnTo>
                          <a:pt x="3337177" y="263725"/>
                        </a:lnTo>
                        <a:lnTo>
                          <a:pt x="3348436" y="264255"/>
                        </a:lnTo>
                        <a:lnTo>
                          <a:pt x="3370581" y="267406"/>
                        </a:lnTo>
                        <a:lnTo>
                          <a:pt x="3406752" y="271393"/>
                        </a:lnTo>
                        <a:lnTo>
                          <a:pt x="3406626" y="272536"/>
                        </a:lnTo>
                        <a:lnTo>
                          <a:pt x="3468411" y="281328"/>
                        </a:lnTo>
                        <a:cubicBezTo>
                          <a:pt x="4019019" y="386386"/>
                          <a:pt x="4433208" y="840647"/>
                          <a:pt x="4433208" y="1385110"/>
                        </a:cubicBezTo>
                        <a:cubicBezTo>
                          <a:pt x="4433208" y="1968464"/>
                          <a:pt x="3957736" y="2448268"/>
                          <a:pt x="3348436" y="2505965"/>
                        </a:cubicBezTo>
                        <a:lnTo>
                          <a:pt x="3298755" y="2508304"/>
                        </a:lnTo>
                        <a:lnTo>
                          <a:pt x="3224893" y="2511782"/>
                        </a:lnTo>
                        <a:cubicBezTo>
                          <a:pt x="3183185" y="2511782"/>
                          <a:pt x="3141970" y="2509812"/>
                          <a:pt x="3101350" y="2505965"/>
                        </a:cubicBezTo>
                        <a:lnTo>
                          <a:pt x="3044556" y="2497883"/>
                        </a:lnTo>
                        <a:lnTo>
                          <a:pt x="2649777" y="2376176"/>
                        </a:lnTo>
                        <a:lnTo>
                          <a:pt x="704288" y="1776398"/>
                        </a:lnTo>
                        <a:lnTo>
                          <a:pt x="706036" y="1770728"/>
                        </a:lnTo>
                        <a:lnTo>
                          <a:pt x="639617" y="1753931"/>
                        </a:lnTo>
                        <a:cubicBezTo>
                          <a:pt x="269055" y="1640569"/>
                          <a:pt x="0" y="1300606"/>
                          <a:pt x="0" y="898834"/>
                        </a:cubicBezTo>
                        <a:cubicBezTo>
                          <a:pt x="0" y="404346"/>
                          <a:pt x="407563" y="3484"/>
                          <a:pt x="910318" y="3484"/>
                        </a:cubicBezTo>
                        <a:lnTo>
                          <a:pt x="943534" y="6367"/>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49C35925-C457-A74B-B7C1-5EE60F5F95D9}"/>
                      </a:ext>
                    </a:extLst>
                  </p:cNvPr>
                  <p:cNvSpPr/>
                  <p:nvPr/>
                </p:nvSpPr>
                <p:spPr>
                  <a:xfrm>
                    <a:off x="6217920" y="5146155"/>
                    <a:ext cx="5496560" cy="191390"/>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Oval 39">
                  <a:extLst>
                    <a:ext uri="{FF2B5EF4-FFF2-40B4-BE49-F238E27FC236}">
                      <a16:creationId xmlns:a16="http://schemas.microsoft.com/office/drawing/2014/main" id="{014D6C21-0A74-2F43-A943-0653098E493D}"/>
                    </a:ext>
                  </a:extLst>
                </p:cNvPr>
                <p:cNvSpPr/>
                <p:nvPr/>
              </p:nvSpPr>
              <p:spPr>
                <a:xfrm>
                  <a:off x="9286926" y="2391279"/>
                  <a:ext cx="1483359" cy="140208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nut 40">
                  <a:extLst>
                    <a:ext uri="{FF2B5EF4-FFF2-40B4-BE49-F238E27FC236}">
                      <a16:creationId xmlns:a16="http://schemas.microsoft.com/office/drawing/2014/main" id="{89B4F60E-B8F0-274D-8A8F-5F10BDBCB643}"/>
                    </a:ext>
                  </a:extLst>
                </p:cNvPr>
                <p:cNvSpPr/>
                <p:nvPr/>
              </p:nvSpPr>
              <p:spPr>
                <a:xfrm>
                  <a:off x="9088332" y="2188973"/>
                  <a:ext cx="1880548" cy="1814067"/>
                </a:xfrm>
                <a:prstGeom prst="donut">
                  <a:avLst>
                    <a:gd name="adj" fmla="val 12614"/>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9184B127-A565-3347-9F9C-25D11A55879B}"/>
                    </a:ext>
                  </a:extLst>
                </p:cNvPr>
                <p:cNvSpPr/>
                <p:nvPr/>
              </p:nvSpPr>
              <p:spPr>
                <a:xfrm rot="19092355">
                  <a:off x="9622664" y="2144177"/>
                  <a:ext cx="83772" cy="1040759"/>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53F39425-A743-4346-A1CE-5AE2BA4C5A40}"/>
                    </a:ext>
                  </a:extLst>
                </p:cNvPr>
                <p:cNvSpPr/>
                <p:nvPr/>
              </p:nvSpPr>
              <p:spPr>
                <a:xfrm>
                  <a:off x="8839483" y="2101305"/>
                  <a:ext cx="528320" cy="203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E6BA969-DE9E-AF45-AE9E-0CEC8EB0B06F}"/>
                    </a:ext>
                  </a:extLst>
                </p:cNvPr>
                <p:cNvSpPr/>
                <p:nvPr/>
              </p:nvSpPr>
              <p:spPr>
                <a:xfrm>
                  <a:off x="9815245" y="2884169"/>
                  <a:ext cx="426720" cy="416300"/>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AB89BA-3504-CC46-8268-DFE5C9D9AAE4}"/>
                    </a:ext>
                  </a:extLst>
                </p:cNvPr>
                <p:cNvGrpSpPr/>
                <p:nvPr/>
              </p:nvGrpSpPr>
              <p:grpSpPr>
                <a:xfrm>
                  <a:off x="9815245" y="690200"/>
                  <a:ext cx="1388501" cy="294936"/>
                  <a:chOff x="9815245" y="690200"/>
                  <a:chExt cx="1388501" cy="294936"/>
                </a:xfrm>
              </p:grpSpPr>
              <p:sp>
                <p:nvSpPr>
                  <p:cNvPr id="47" name="Oval 46">
                    <a:extLst>
                      <a:ext uri="{FF2B5EF4-FFF2-40B4-BE49-F238E27FC236}">
                        <a16:creationId xmlns:a16="http://schemas.microsoft.com/office/drawing/2014/main" id="{EB7F1C49-A97F-CC4E-BE60-59462088E4F3}"/>
                      </a:ext>
                    </a:extLst>
                  </p:cNvPr>
                  <p:cNvSpPr/>
                  <p:nvPr/>
                </p:nvSpPr>
                <p:spPr>
                  <a:xfrm>
                    <a:off x="10028605" y="751747"/>
                    <a:ext cx="1175141" cy="223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40F58C-C133-714E-8088-E7AA53576841}"/>
                      </a:ext>
                    </a:extLst>
                  </p:cNvPr>
                  <p:cNvSpPr/>
                  <p:nvPr/>
                </p:nvSpPr>
                <p:spPr>
                  <a:xfrm>
                    <a:off x="9815245" y="761616"/>
                    <a:ext cx="1175141" cy="223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DA1767E-20EB-0B49-A8B0-FB9D81DA857D}"/>
                      </a:ext>
                    </a:extLst>
                  </p:cNvPr>
                  <p:cNvSpPr/>
                  <p:nvPr/>
                </p:nvSpPr>
                <p:spPr>
                  <a:xfrm>
                    <a:off x="10028605" y="690200"/>
                    <a:ext cx="1175141" cy="2235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a:extLst>
                    <a:ext uri="{FF2B5EF4-FFF2-40B4-BE49-F238E27FC236}">
                      <a16:creationId xmlns:a16="http://schemas.microsoft.com/office/drawing/2014/main" id="{3FBBED4C-70F8-714C-A8F5-03E191348F57}"/>
                    </a:ext>
                  </a:extLst>
                </p:cNvPr>
                <p:cNvSpPr/>
                <p:nvPr/>
              </p:nvSpPr>
              <p:spPr>
                <a:xfrm rot="5400000">
                  <a:off x="6771395" y="-303180"/>
                  <a:ext cx="407404" cy="292729"/>
                </a:xfrm>
                <a:custGeom>
                  <a:avLst/>
                  <a:gdLst>
                    <a:gd name="connsiteX0" fmla="*/ 4532698 w 4632188"/>
                    <a:gd name="connsiteY0" fmla="*/ 0 h 191389"/>
                    <a:gd name="connsiteX1" fmla="*/ 4632188 w 4632188"/>
                    <a:gd name="connsiteY1" fmla="*/ 95694 h 191389"/>
                    <a:gd name="connsiteX2" fmla="*/ 4532698 w 4632188"/>
                    <a:gd name="connsiteY2" fmla="*/ 191388 h 191389"/>
                    <a:gd name="connsiteX3" fmla="*/ 4532698 w 4632188"/>
                    <a:gd name="connsiteY3" fmla="*/ 191389 h 191389"/>
                    <a:gd name="connsiteX4" fmla="*/ 99490 w 4632188"/>
                    <a:gd name="connsiteY4" fmla="*/ 191389 h 191389"/>
                    <a:gd name="connsiteX5" fmla="*/ 0 w 4632188"/>
                    <a:gd name="connsiteY5" fmla="*/ 95695 h 191389"/>
                    <a:gd name="connsiteX6" fmla="*/ 99490 w 4632188"/>
                    <a:gd name="connsiteY6" fmla="*/ 1 h 191389"/>
                    <a:gd name="connsiteX7" fmla="*/ 99495 w 4632188"/>
                    <a:gd name="connsiteY7" fmla="*/ 2 h 191389"/>
                    <a:gd name="connsiteX8" fmla="*/ 4532688 w 4632188"/>
                    <a:gd name="connsiteY8" fmla="*/ 2 h 1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188" h="191389">
                      <a:moveTo>
                        <a:pt x="4532698" y="0"/>
                      </a:moveTo>
                      <a:cubicBezTo>
                        <a:pt x="4587645" y="0"/>
                        <a:pt x="4632188" y="42844"/>
                        <a:pt x="4632188" y="95694"/>
                      </a:cubicBezTo>
                      <a:cubicBezTo>
                        <a:pt x="4632188" y="148544"/>
                        <a:pt x="4587645" y="191388"/>
                        <a:pt x="4532698" y="191388"/>
                      </a:cubicBezTo>
                      <a:lnTo>
                        <a:pt x="4532698" y="191389"/>
                      </a:lnTo>
                      <a:lnTo>
                        <a:pt x="99490" y="191389"/>
                      </a:lnTo>
                      <a:cubicBezTo>
                        <a:pt x="44543" y="191389"/>
                        <a:pt x="0" y="148545"/>
                        <a:pt x="0" y="95695"/>
                      </a:cubicBezTo>
                      <a:cubicBezTo>
                        <a:pt x="0" y="42845"/>
                        <a:pt x="44543" y="1"/>
                        <a:pt x="99490" y="1"/>
                      </a:cubicBezTo>
                      <a:lnTo>
                        <a:pt x="99495" y="2"/>
                      </a:lnTo>
                      <a:lnTo>
                        <a:pt x="4532688" y="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3" name="Picture 2">
            <a:extLst>
              <a:ext uri="{FF2B5EF4-FFF2-40B4-BE49-F238E27FC236}">
                <a16:creationId xmlns:a16="http://schemas.microsoft.com/office/drawing/2014/main" id="{042A58FE-33DE-3A4F-B420-B319C1CBF258}"/>
              </a:ext>
            </a:extLst>
          </p:cNvPr>
          <p:cNvPicPr>
            <a:picLocks noChangeAspect="1"/>
          </p:cNvPicPr>
          <p:nvPr/>
        </p:nvPicPr>
        <p:blipFill>
          <a:blip r:embed="rId8"/>
          <a:stretch>
            <a:fillRect/>
          </a:stretch>
        </p:blipFill>
        <p:spPr>
          <a:xfrm>
            <a:off x="99030" y="59809"/>
            <a:ext cx="9586536" cy="1219200"/>
          </a:xfrm>
          <a:prstGeom prst="rect">
            <a:avLst/>
          </a:prstGeom>
        </p:spPr>
      </p:pic>
      <p:grpSp>
        <p:nvGrpSpPr>
          <p:cNvPr id="71" name="Group 70">
            <a:extLst>
              <a:ext uri="{FF2B5EF4-FFF2-40B4-BE49-F238E27FC236}">
                <a16:creationId xmlns:a16="http://schemas.microsoft.com/office/drawing/2014/main" id="{6D34AA86-90F5-7842-9340-A6970062221C}"/>
              </a:ext>
            </a:extLst>
          </p:cNvPr>
          <p:cNvGrpSpPr/>
          <p:nvPr/>
        </p:nvGrpSpPr>
        <p:grpSpPr>
          <a:xfrm>
            <a:off x="0" y="6198084"/>
            <a:ext cx="3390239" cy="659916"/>
            <a:chOff x="5917827" y="1854200"/>
            <a:chExt cx="5308973" cy="1562100"/>
          </a:xfrm>
        </p:grpSpPr>
        <p:grpSp>
          <p:nvGrpSpPr>
            <p:cNvPr id="72" name="Group 71">
              <a:extLst>
                <a:ext uri="{FF2B5EF4-FFF2-40B4-BE49-F238E27FC236}">
                  <a16:creationId xmlns:a16="http://schemas.microsoft.com/office/drawing/2014/main" id="{CE54337C-5517-574F-A655-E747669D2375}"/>
                </a:ext>
              </a:extLst>
            </p:cNvPr>
            <p:cNvGrpSpPr/>
            <p:nvPr/>
          </p:nvGrpSpPr>
          <p:grpSpPr>
            <a:xfrm>
              <a:off x="6134100" y="1854200"/>
              <a:ext cx="5092700" cy="1562100"/>
              <a:chOff x="4508500" y="2451100"/>
              <a:chExt cx="4318000" cy="1257300"/>
            </a:xfrm>
          </p:grpSpPr>
          <p:sp>
            <p:nvSpPr>
              <p:cNvPr id="74" name="Right Arrow 73">
                <a:extLst>
                  <a:ext uri="{FF2B5EF4-FFF2-40B4-BE49-F238E27FC236}">
                    <a16:creationId xmlns:a16="http://schemas.microsoft.com/office/drawing/2014/main" id="{A02778B9-12DA-9043-83B1-7F248CA8EAFE}"/>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B951060-B081-2542-ABE3-CF6BFDD2EDCB}"/>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2EFFD02-9224-D345-B5D2-3C667EF6EE96}"/>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C42D37DD-B942-8342-9545-CBDEB8DD943E}"/>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133869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7CB8-427B-2943-8671-053ECAD5431A}"/>
              </a:ext>
            </a:extLst>
          </p:cNvPr>
          <p:cNvSpPr>
            <a:spLocks noGrp="1"/>
          </p:cNvSpPr>
          <p:nvPr>
            <p:ph type="title"/>
          </p:nvPr>
        </p:nvSpPr>
        <p:spPr>
          <a:xfrm>
            <a:off x="138109" y="83901"/>
            <a:ext cx="11138831" cy="1325563"/>
          </a:xfrm>
        </p:spPr>
        <p:txBody>
          <a:bodyPr>
            <a:noAutofit/>
          </a:bodyPr>
          <a:lstStyle/>
          <a:p>
            <a:r>
              <a:rPr lang="en-US" sz="3200" dirty="0"/>
              <a:t>Concussed individuals have significantly higher theta power during and immediately following exercise.</a:t>
            </a:r>
          </a:p>
        </p:txBody>
      </p:sp>
      <p:pic>
        <p:nvPicPr>
          <p:cNvPr id="4" name="Picture 3" descr="Screen Shot 2016-09-06 at 12.48.52 PM.png">
            <a:extLst>
              <a:ext uri="{FF2B5EF4-FFF2-40B4-BE49-F238E27FC236}">
                <a16:creationId xmlns:a16="http://schemas.microsoft.com/office/drawing/2014/main" id="{D1971EC2-BD16-3D42-84F4-ACF74A1F9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101" y="1475465"/>
            <a:ext cx="5615508" cy="3792291"/>
          </a:xfrm>
          <a:prstGeom prst="rect">
            <a:avLst/>
          </a:prstGeom>
        </p:spPr>
      </p:pic>
      <p:sp>
        <p:nvSpPr>
          <p:cNvPr id="9" name="TextBox 8">
            <a:extLst>
              <a:ext uri="{FF2B5EF4-FFF2-40B4-BE49-F238E27FC236}">
                <a16:creationId xmlns:a16="http://schemas.microsoft.com/office/drawing/2014/main" id="{D15EEB46-2F08-A948-AEEB-830663B9554B}"/>
              </a:ext>
            </a:extLst>
          </p:cNvPr>
          <p:cNvSpPr txBox="1"/>
          <p:nvPr/>
        </p:nvSpPr>
        <p:spPr>
          <a:xfrm>
            <a:off x="810750" y="1836574"/>
            <a:ext cx="4831080" cy="132343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Condition 1</a:t>
            </a:r>
            <a:r>
              <a:rPr lang="en-US" sz="2000" dirty="0">
                <a:latin typeface="Arial" panose="020B0604020202020204" pitchFamily="34" charset="0"/>
                <a:cs typeface="Arial" panose="020B0604020202020204" pitchFamily="34" charset="0"/>
              </a:rPr>
              <a:t>- Pre-Bike (rest)</a:t>
            </a:r>
          </a:p>
          <a:p>
            <a:r>
              <a:rPr lang="en-US" sz="2000" b="1" dirty="0">
                <a:latin typeface="Arial" panose="020B0604020202020204" pitchFamily="34" charset="0"/>
                <a:cs typeface="Arial" panose="020B0604020202020204" pitchFamily="34" charset="0"/>
              </a:rPr>
              <a:t>Condition 2</a:t>
            </a:r>
            <a:r>
              <a:rPr lang="en-US" sz="2000" dirty="0">
                <a:latin typeface="Arial" panose="020B0604020202020204" pitchFamily="34" charset="0"/>
                <a:cs typeface="Arial" panose="020B0604020202020204" pitchFamily="34" charset="0"/>
              </a:rPr>
              <a:t>- During Bike</a:t>
            </a:r>
          </a:p>
          <a:p>
            <a:r>
              <a:rPr lang="en-US" sz="2000" b="1" dirty="0">
                <a:latin typeface="Arial" panose="020B0604020202020204" pitchFamily="34" charset="0"/>
                <a:cs typeface="Arial" panose="020B0604020202020204" pitchFamily="34" charset="0"/>
              </a:rPr>
              <a:t>Condition 3</a:t>
            </a:r>
            <a:r>
              <a:rPr lang="en-US" sz="2000" dirty="0">
                <a:latin typeface="Arial" panose="020B0604020202020204" pitchFamily="34" charset="0"/>
                <a:cs typeface="Arial" panose="020B0604020202020204" pitchFamily="34" charset="0"/>
              </a:rPr>
              <a:t>- Immediate Post-Bike</a:t>
            </a:r>
          </a:p>
          <a:p>
            <a:r>
              <a:rPr lang="en-US" sz="2000" b="1" dirty="0">
                <a:latin typeface="Arial" panose="020B0604020202020204" pitchFamily="34" charset="0"/>
                <a:cs typeface="Arial" panose="020B0604020202020204" pitchFamily="34" charset="0"/>
              </a:rPr>
              <a:t>Condition 4</a:t>
            </a:r>
            <a:r>
              <a:rPr lang="en-US" sz="2000" dirty="0">
                <a:latin typeface="Arial" panose="020B0604020202020204" pitchFamily="34" charset="0"/>
                <a:cs typeface="Arial" panose="020B0604020202020204" pitchFamily="34" charset="0"/>
              </a:rPr>
              <a:t>- 24hrs Post-Bike (rest)</a:t>
            </a:r>
          </a:p>
        </p:txBody>
      </p:sp>
      <p:sp>
        <p:nvSpPr>
          <p:cNvPr id="12" name="TextBox 11">
            <a:extLst>
              <a:ext uri="{FF2B5EF4-FFF2-40B4-BE49-F238E27FC236}">
                <a16:creationId xmlns:a16="http://schemas.microsoft.com/office/drawing/2014/main" id="{12FFE227-28A4-C444-8835-9130004BE839}"/>
              </a:ext>
            </a:extLst>
          </p:cNvPr>
          <p:cNvSpPr txBox="1"/>
          <p:nvPr/>
        </p:nvSpPr>
        <p:spPr>
          <a:xfrm>
            <a:off x="349169" y="3521123"/>
            <a:ext cx="4954137" cy="1631216"/>
          </a:xfrm>
          <a:prstGeom prst="rect">
            <a:avLst/>
          </a:prstGeom>
          <a:noFill/>
        </p:spPr>
        <p:txBody>
          <a:bodyPr wrap="square" rtlCol="0">
            <a:spAutoFit/>
          </a:bodyPr>
          <a:lstStyle/>
          <a:p>
            <a:pPr algn="ctr"/>
            <a:r>
              <a:rPr lang="en-US" sz="2000" b="1" i="1" dirty="0">
                <a:latin typeface="Arial" panose="020B0604020202020204" pitchFamily="34" charset="0"/>
                <a:cs typeface="Arial" panose="020B0604020202020204" pitchFamily="34" charset="0"/>
              </a:rPr>
              <a:t>We hypothesize that increased theta power in the concussed group during exercise may be related to reduced cortical blood flow and oxygen metabolism.</a:t>
            </a:r>
          </a:p>
        </p:txBody>
      </p:sp>
      <p:grpSp>
        <p:nvGrpSpPr>
          <p:cNvPr id="19" name="Group 18">
            <a:extLst>
              <a:ext uri="{FF2B5EF4-FFF2-40B4-BE49-F238E27FC236}">
                <a16:creationId xmlns:a16="http://schemas.microsoft.com/office/drawing/2014/main" id="{A1C1D8C7-26CE-E343-98CE-5CF48CBBE990}"/>
              </a:ext>
            </a:extLst>
          </p:cNvPr>
          <p:cNvGrpSpPr/>
          <p:nvPr/>
        </p:nvGrpSpPr>
        <p:grpSpPr>
          <a:xfrm>
            <a:off x="0" y="6198084"/>
            <a:ext cx="3390239" cy="659916"/>
            <a:chOff x="5917827" y="1854200"/>
            <a:chExt cx="5308973" cy="1562100"/>
          </a:xfrm>
        </p:grpSpPr>
        <p:grpSp>
          <p:nvGrpSpPr>
            <p:cNvPr id="20" name="Group 19">
              <a:extLst>
                <a:ext uri="{FF2B5EF4-FFF2-40B4-BE49-F238E27FC236}">
                  <a16:creationId xmlns:a16="http://schemas.microsoft.com/office/drawing/2014/main" id="{2035D4AC-5064-2C41-98A5-BBD2D691C2CC}"/>
                </a:ext>
              </a:extLst>
            </p:cNvPr>
            <p:cNvGrpSpPr/>
            <p:nvPr/>
          </p:nvGrpSpPr>
          <p:grpSpPr>
            <a:xfrm>
              <a:off x="6134100" y="1854200"/>
              <a:ext cx="5092700" cy="1562100"/>
              <a:chOff x="4508500" y="2451100"/>
              <a:chExt cx="4318000" cy="1257300"/>
            </a:xfrm>
          </p:grpSpPr>
          <p:sp>
            <p:nvSpPr>
              <p:cNvPr id="22" name="Right Arrow 21">
                <a:extLst>
                  <a:ext uri="{FF2B5EF4-FFF2-40B4-BE49-F238E27FC236}">
                    <a16:creationId xmlns:a16="http://schemas.microsoft.com/office/drawing/2014/main" id="{623723FF-1236-CA4A-B80B-1B8F906C873A}"/>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14A7BB2-F482-CD4C-A6AB-D60A875DCFCD}"/>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A3C2A3-BB4A-C749-A8D7-D65FC0983439}"/>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ED5DF3A-BE6D-6E47-BC12-AD201BC57BF9}"/>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116192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395F9-FBDA-D24F-B0AF-C8353D39B14D}"/>
              </a:ext>
            </a:extLst>
          </p:cNvPr>
          <p:cNvSpPr>
            <a:spLocks noGrp="1"/>
          </p:cNvSpPr>
          <p:nvPr>
            <p:ph type="title"/>
          </p:nvPr>
        </p:nvSpPr>
        <p:spPr>
          <a:xfrm>
            <a:off x="426050" y="288743"/>
            <a:ext cx="11268645" cy="1325563"/>
          </a:xfrm>
        </p:spPr>
        <p:txBody>
          <a:bodyPr>
            <a:noAutofit/>
          </a:bodyPr>
          <a:lstStyle/>
          <a:p>
            <a:r>
              <a:rPr lang="en-US" sz="3200" dirty="0"/>
              <a:t>Active post-concussion rehabilitation interventions can have large clinical benefits, especially in individuals at high-risk of prolonged recovery.</a:t>
            </a:r>
          </a:p>
        </p:txBody>
      </p:sp>
      <p:pic>
        <p:nvPicPr>
          <p:cNvPr id="25" name="Picture 24">
            <a:extLst>
              <a:ext uri="{FF2B5EF4-FFF2-40B4-BE49-F238E27FC236}">
                <a16:creationId xmlns:a16="http://schemas.microsoft.com/office/drawing/2014/main" id="{EAE74E44-2CF3-6346-A8CB-29002830F6D3}"/>
              </a:ext>
            </a:extLst>
          </p:cNvPr>
          <p:cNvPicPr>
            <a:picLocks noChangeAspect="1"/>
          </p:cNvPicPr>
          <p:nvPr/>
        </p:nvPicPr>
        <p:blipFill rotWithShape="1">
          <a:blip r:embed="rId3"/>
          <a:srcRect b="9713"/>
          <a:stretch/>
        </p:blipFill>
        <p:spPr>
          <a:xfrm>
            <a:off x="284193" y="2460985"/>
            <a:ext cx="2964188" cy="2414071"/>
          </a:xfrm>
          <a:prstGeom prst="rect">
            <a:avLst/>
          </a:prstGeom>
        </p:spPr>
      </p:pic>
      <p:sp>
        <p:nvSpPr>
          <p:cNvPr id="26" name="TextBox 25">
            <a:extLst>
              <a:ext uri="{FF2B5EF4-FFF2-40B4-BE49-F238E27FC236}">
                <a16:creationId xmlns:a16="http://schemas.microsoft.com/office/drawing/2014/main" id="{921E52FB-24B1-5E43-843B-2D2F1E77CB30}"/>
              </a:ext>
            </a:extLst>
          </p:cNvPr>
          <p:cNvSpPr txBox="1"/>
          <p:nvPr/>
        </p:nvSpPr>
        <p:spPr>
          <a:xfrm>
            <a:off x="3104147" y="1989930"/>
            <a:ext cx="9264316"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What are the optimal exercise parameters for concussion rehabilitation?</a:t>
            </a:r>
          </a:p>
        </p:txBody>
      </p:sp>
      <p:sp>
        <p:nvSpPr>
          <p:cNvPr id="27" name="TextBox 26">
            <a:extLst>
              <a:ext uri="{FF2B5EF4-FFF2-40B4-BE49-F238E27FC236}">
                <a16:creationId xmlns:a16="http://schemas.microsoft.com/office/drawing/2014/main" id="{C498BB07-4FEE-AA48-895F-AB95A2808083}"/>
              </a:ext>
            </a:extLst>
          </p:cNvPr>
          <p:cNvSpPr txBox="1"/>
          <p:nvPr/>
        </p:nvSpPr>
        <p:spPr>
          <a:xfrm>
            <a:off x="3104147" y="2544455"/>
            <a:ext cx="9264316"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How do active rehabilitation programs influence underlying physiology </a:t>
            </a:r>
          </a:p>
          <a:p>
            <a:pPr algn="ctr"/>
            <a:r>
              <a:rPr lang="en-US" sz="2000" dirty="0">
                <a:latin typeface="Arial" panose="020B0604020202020204" pitchFamily="34" charset="0"/>
                <a:cs typeface="Arial" panose="020B0604020202020204" pitchFamily="34" charset="0"/>
              </a:rPr>
              <a:t>in individuals with concussion?</a:t>
            </a:r>
          </a:p>
        </p:txBody>
      </p:sp>
      <p:sp>
        <p:nvSpPr>
          <p:cNvPr id="28" name="TextBox 27">
            <a:extLst>
              <a:ext uri="{FF2B5EF4-FFF2-40B4-BE49-F238E27FC236}">
                <a16:creationId xmlns:a16="http://schemas.microsoft.com/office/drawing/2014/main" id="{68F99C6B-3C05-364A-9865-EE2810115821}"/>
              </a:ext>
            </a:extLst>
          </p:cNvPr>
          <p:cNvSpPr txBox="1"/>
          <p:nvPr/>
        </p:nvSpPr>
        <p:spPr>
          <a:xfrm>
            <a:off x="3926396" y="3296126"/>
            <a:ext cx="7619818"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What other domains (vision, dual-task, neuromuscular training, etc.) can be added to concussion rehabilitation programs to maximize both clinical and physiological recovery?</a:t>
            </a:r>
          </a:p>
        </p:txBody>
      </p:sp>
      <p:sp>
        <p:nvSpPr>
          <p:cNvPr id="32" name="TextBox 31">
            <a:extLst>
              <a:ext uri="{FF2B5EF4-FFF2-40B4-BE49-F238E27FC236}">
                <a16:creationId xmlns:a16="http://schemas.microsoft.com/office/drawing/2014/main" id="{535A731E-6E45-D44A-BB92-B05032FF408F}"/>
              </a:ext>
            </a:extLst>
          </p:cNvPr>
          <p:cNvSpPr txBox="1"/>
          <p:nvPr/>
        </p:nvSpPr>
        <p:spPr>
          <a:xfrm>
            <a:off x="3104147" y="4382734"/>
            <a:ext cx="9264316"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Can rehabilitation programs reduce future injury </a:t>
            </a:r>
          </a:p>
          <a:p>
            <a:pPr algn="ctr"/>
            <a:r>
              <a:rPr lang="en-US" sz="2000" dirty="0">
                <a:latin typeface="Arial" panose="020B0604020202020204" pitchFamily="34" charset="0"/>
                <a:cs typeface="Arial" panose="020B0604020202020204" pitchFamily="34" charset="0"/>
              </a:rPr>
              <a:t>risk (recurrent concussion and lower extremity)?</a:t>
            </a:r>
          </a:p>
        </p:txBody>
      </p:sp>
      <p:grpSp>
        <p:nvGrpSpPr>
          <p:cNvPr id="22" name="Group 21">
            <a:extLst>
              <a:ext uri="{FF2B5EF4-FFF2-40B4-BE49-F238E27FC236}">
                <a16:creationId xmlns:a16="http://schemas.microsoft.com/office/drawing/2014/main" id="{BEB0489E-3AB9-0447-8E0E-72A0A8BCCE53}"/>
              </a:ext>
            </a:extLst>
          </p:cNvPr>
          <p:cNvGrpSpPr/>
          <p:nvPr/>
        </p:nvGrpSpPr>
        <p:grpSpPr>
          <a:xfrm>
            <a:off x="171449" y="6198084"/>
            <a:ext cx="3218789" cy="659916"/>
            <a:chOff x="6186310" y="1854200"/>
            <a:chExt cx="5040490" cy="1562100"/>
          </a:xfrm>
        </p:grpSpPr>
        <p:grpSp>
          <p:nvGrpSpPr>
            <p:cNvPr id="23" name="Group 22">
              <a:extLst>
                <a:ext uri="{FF2B5EF4-FFF2-40B4-BE49-F238E27FC236}">
                  <a16:creationId xmlns:a16="http://schemas.microsoft.com/office/drawing/2014/main" id="{6153EBEA-DF8A-7C4D-9D70-0EC097A79EBB}"/>
                </a:ext>
              </a:extLst>
            </p:cNvPr>
            <p:cNvGrpSpPr/>
            <p:nvPr/>
          </p:nvGrpSpPr>
          <p:grpSpPr>
            <a:xfrm>
              <a:off x="6186310" y="1854200"/>
              <a:ext cx="5040490" cy="1562100"/>
              <a:chOff x="4552768" y="2451100"/>
              <a:chExt cx="4273732" cy="1257300"/>
            </a:xfrm>
          </p:grpSpPr>
          <p:sp>
            <p:nvSpPr>
              <p:cNvPr id="29" name="Right Arrow 28">
                <a:extLst>
                  <a:ext uri="{FF2B5EF4-FFF2-40B4-BE49-F238E27FC236}">
                    <a16:creationId xmlns:a16="http://schemas.microsoft.com/office/drawing/2014/main" id="{941018E5-D1AC-104E-A49A-8652AFFE4B28}"/>
                  </a:ext>
                </a:extLst>
              </p:cNvPr>
              <p:cNvSpPr/>
              <p:nvPr/>
            </p:nvSpPr>
            <p:spPr>
              <a:xfrm>
                <a:off x="7124700" y="2451100"/>
                <a:ext cx="1701800" cy="1257300"/>
              </a:xfrm>
              <a:prstGeom prst="rightArrow">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86E777-D9F8-D547-8022-BF58E25C4FFD}"/>
                  </a:ext>
                </a:extLst>
              </p:cNvPr>
              <p:cNvSpPr/>
              <p:nvPr/>
            </p:nvSpPr>
            <p:spPr>
              <a:xfrm>
                <a:off x="5816600" y="2768599"/>
                <a:ext cx="1270000" cy="6043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0B50A60-AC12-6D45-AC5F-47BAB9C0C8EF}"/>
                  </a:ext>
                </a:extLst>
              </p:cNvPr>
              <p:cNvSpPr/>
              <p:nvPr/>
            </p:nvSpPr>
            <p:spPr>
              <a:xfrm>
                <a:off x="4552768" y="2768599"/>
                <a:ext cx="1225732" cy="58219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5312ED7C-065B-CE4C-89D8-D782C006089C}"/>
                </a:ext>
              </a:extLst>
            </p:cNvPr>
            <p:cNvSpPr txBox="1"/>
            <p:nvPr/>
          </p:nvSpPr>
          <p:spPr>
            <a:xfrm>
              <a:off x="9074257" y="2275251"/>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Future</a:t>
              </a:r>
            </a:p>
          </p:txBody>
        </p:sp>
      </p:grpSp>
    </p:spTree>
    <p:extLst>
      <p:ext uri="{BB962C8B-B14F-4D97-AF65-F5344CB8AC3E}">
        <p14:creationId xmlns:p14="http://schemas.microsoft.com/office/powerpoint/2010/main" val="146206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5FCD267-6D2C-A24C-8517-D2084C767DE4}"/>
              </a:ext>
            </a:extLst>
          </p:cNvPr>
          <p:cNvGrpSpPr/>
          <p:nvPr/>
        </p:nvGrpSpPr>
        <p:grpSpPr>
          <a:xfrm>
            <a:off x="1266092" y="182877"/>
            <a:ext cx="9495696" cy="506440"/>
            <a:chOff x="1153550" y="182877"/>
            <a:chExt cx="9495696" cy="506440"/>
          </a:xfrm>
          <a:solidFill>
            <a:schemeClr val="accent3">
              <a:alpha val="50000"/>
            </a:schemeClr>
          </a:solidFill>
        </p:grpSpPr>
        <p:grpSp>
          <p:nvGrpSpPr>
            <p:cNvPr id="10" name="Group 9">
              <a:extLst>
                <a:ext uri="{FF2B5EF4-FFF2-40B4-BE49-F238E27FC236}">
                  <a16:creationId xmlns:a16="http://schemas.microsoft.com/office/drawing/2014/main" id="{737B70AF-EE9B-4447-8176-6608BC2926C7}"/>
                </a:ext>
              </a:extLst>
            </p:cNvPr>
            <p:cNvGrpSpPr/>
            <p:nvPr/>
          </p:nvGrpSpPr>
          <p:grpSpPr>
            <a:xfrm>
              <a:off x="1153550" y="182877"/>
              <a:ext cx="9495696" cy="506440"/>
              <a:chOff x="717452" y="633043"/>
              <a:chExt cx="9495696" cy="506440"/>
            </a:xfrm>
            <a:grpFill/>
          </p:grpSpPr>
          <p:sp>
            <p:nvSpPr>
              <p:cNvPr id="5" name="Chevron 4">
                <a:extLst>
                  <a:ext uri="{FF2B5EF4-FFF2-40B4-BE49-F238E27FC236}">
                    <a16:creationId xmlns:a16="http://schemas.microsoft.com/office/drawing/2014/main" id="{49483CBC-1AF7-8046-80D5-D564A968D4F5}"/>
                  </a:ext>
                </a:extLst>
              </p:cNvPr>
              <p:cNvSpPr/>
              <p:nvPr/>
            </p:nvSpPr>
            <p:spPr>
              <a:xfrm>
                <a:off x="717452" y="633046"/>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6" name="Chevron 5">
                <a:extLst>
                  <a:ext uri="{FF2B5EF4-FFF2-40B4-BE49-F238E27FC236}">
                    <a16:creationId xmlns:a16="http://schemas.microsoft.com/office/drawing/2014/main" id="{C071BFFD-FADF-6B49-AC7D-B26125122E74}"/>
                  </a:ext>
                </a:extLst>
              </p:cNvPr>
              <p:cNvSpPr/>
              <p:nvPr/>
            </p:nvSpPr>
            <p:spPr>
              <a:xfrm>
                <a:off x="267286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7" name="Chevron 6">
                <a:extLst>
                  <a:ext uri="{FF2B5EF4-FFF2-40B4-BE49-F238E27FC236}">
                    <a16:creationId xmlns:a16="http://schemas.microsoft.com/office/drawing/2014/main" id="{DD75C60A-CE7E-F846-955E-8CC0F5ACFF81}"/>
                  </a:ext>
                </a:extLst>
              </p:cNvPr>
              <p:cNvSpPr/>
              <p:nvPr/>
            </p:nvSpPr>
            <p:spPr>
              <a:xfrm>
                <a:off x="462827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Chevron 7">
                <a:extLst>
                  <a:ext uri="{FF2B5EF4-FFF2-40B4-BE49-F238E27FC236}">
                    <a16:creationId xmlns:a16="http://schemas.microsoft.com/office/drawing/2014/main" id="{792C8038-841C-E54A-A5E8-2DB885831C93}"/>
                  </a:ext>
                </a:extLst>
              </p:cNvPr>
              <p:cNvSpPr/>
              <p:nvPr/>
            </p:nvSpPr>
            <p:spPr>
              <a:xfrm>
                <a:off x="658368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9" name="Chevron 8">
                <a:extLst>
                  <a:ext uri="{FF2B5EF4-FFF2-40B4-BE49-F238E27FC236}">
                    <a16:creationId xmlns:a16="http://schemas.microsoft.com/office/drawing/2014/main" id="{62177718-C03A-5640-BAA6-BC24EC6E98D4}"/>
                  </a:ext>
                </a:extLst>
              </p:cNvPr>
              <p:cNvSpPr/>
              <p:nvPr/>
            </p:nvSpPr>
            <p:spPr>
              <a:xfrm>
                <a:off x="8539092" y="633043"/>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93F02AB1-008F-8042-BE55-59A5C36BC23A}"/>
                </a:ext>
              </a:extLst>
            </p:cNvPr>
            <p:cNvSpPr txBox="1"/>
            <p:nvPr/>
          </p:nvSpPr>
          <p:spPr>
            <a:xfrm>
              <a:off x="150524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1</a:t>
              </a:r>
            </a:p>
          </p:txBody>
        </p:sp>
        <p:sp>
          <p:nvSpPr>
            <p:cNvPr id="12" name="TextBox 11">
              <a:extLst>
                <a:ext uri="{FF2B5EF4-FFF2-40B4-BE49-F238E27FC236}">
                  <a16:creationId xmlns:a16="http://schemas.microsoft.com/office/drawing/2014/main" id="{74654A0D-A509-8848-AA9C-D9C47DF811C0}"/>
                </a:ext>
              </a:extLst>
            </p:cNvPr>
            <p:cNvSpPr txBox="1"/>
            <p:nvPr/>
          </p:nvSpPr>
          <p:spPr>
            <a:xfrm>
              <a:off x="3467686"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2</a:t>
              </a:r>
            </a:p>
          </p:txBody>
        </p:sp>
        <p:sp>
          <p:nvSpPr>
            <p:cNvPr id="13" name="TextBox 12">
              <a:extLst>
                <a:ext uri="{FF2B5EF4-FFF2-40B4-BE49-F238E27FC236}">
                  <a16:creationId xmlns:a16="http://schemas.microsoft.com/office/drawing/2014/main" id="{A8DFAA5A-3FF5-E747-BF35-1B319239ADBC}"/>
                </a:ext>
              </a:extLst>
            </p:cNvPr>
            <p:cNvSpPr txBox="1"/>
            <p:nvPr/>
          </p:nvSpPr>
          <p:spPr>
            <a:xfrm>
              <a:off x="541606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3</a:t>
              </a:r>
            </a:p>
          </p:txBody>
        </p:sp>
        <p:sp>
          <p:nvSpPr>
            <p:cNvPr id="14" name="TextBox 13">
              <a:extLst>
                <a:ext uri="{FF2B5EF4-FFF2-40B4-BE49-F238E27FC236}">
                  <a16:creationId xmlns:a16="http://schemas.microsoft.com/office/drawing/2014/main" id="{65C9AD3D-87AC-584F-9D16-09879C9E32FC}"/>
                </a:ext>
              </a:extLst>
            </p:cNvPr>
            <p:cNvSpPr txBox="1"/>
            <p:nvPr/>
          </p:nvSpPr>
          <p:spPr>
            <a:xfrm>
              <a:off x="737147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4</a:t>
              </a:r>
            </a:p>
          </p:txBody>
        </p:sp>
        <p:sp>
          <p:nvSpPr>
            <p:cNvPr id="15" name="TextBox 14">
              <a:extLst>
                <a:ext uri="{FF2B5EF4-FFF2-40B4-BE49-F238E27FC236}">
                  <a16:creationId xmlns:a16="http://schemas.microsoft.com/office/drawing/2014/main" id="{0B4A0FEC-A795-2D42-AED6-AF5A156A8F56}"/>
                </a:ext>
              </a:extLst>
            </p:cNvPr>
            <p:cNvSpPr txBox="1"/>
            <p:nvPr/>
          </p:nvSpPr>
          <p:spPr>
            <a:xfrm>
              <a:off x="9326882" y="251429"/>
              <a:ext cx="97067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Year 5</a:t>
              </a:r>
            </a:p>
          </p:txBody>
        </p:sp>
      </p:grpSp>
      <p:sp>
        <p:nvSpPr>
          <p:cNvPr id="51" name="TextBox 50">
            <a:extLst>
              <a:ext uri="{FF2B5EF4-FFF2-40B4-BE49-F238E27FC236}">
                <a16:creationId xmlns:a16="http://schemas.microsoft.com/office/drawing/2014/main" id="{C72458D9-8ADB-E14B-AF6E-B41021FE740E}"/>
              </a:ext>
            </a:extLst>
          </p:cNvPr>
          <p:cNvSpPr txBox="1"/>
          <p:nvPr/>
        </p:nvSpPr>
        <p:spPr>
          <a:xfrm>
            <a:off x="1913206" y="1111213"/>
            <a:ext cx="820146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Safety &amp; Feasibility of Active Rehab for Acute Concussion</a:t>
            </a:r>
          </a:p>
        </p:txBody>
      </p:sp>
      <p:sp>
        <p:nvSpPr>
          <p:cNvPr id="29" name="TextBox 28">
            <a:extLst>
              <a:ext uri="{FF2B5EF4-FFF2-40B4-BE49-F238E27FC236}">
                <a16:creationId xmlns:a16="http://schemas.microsoft.com/office/drawing/2014/main" id="{BC4AC6E4-808E-2D49-83B4-5C6D01D0BE93}"/>
              </a:ext>
            </a:extLst>
          </p:cNvPr>
          <p:cNvSpPr txBox="1"/>
          <p:nvPr/>
        </p:nvSpPr>
        <p:spPr>
          <a:xfrm>
            <a:off x="1090248" y="2539112"/>
            <a:ext cx="10689196"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The Effectiveness of Active Rehab on Clinical and Physiological Outcomes</a:t>
            </a:r>
          </a:p>
        </p:txBody>
      </p:sp>
      <p:sp>
        <p:nvSpPr>
          <p:cNvPr id="30" name="Rectangle 29">
            <a:extLst>
              <a:ext uri="{FF2B5EF4-FFF2-40B4-BE49-F238E27FC236}">
                <a16:creationId xmlns:a16="http://schemas.microsoft.com/office/drawing/2014/main" id="{57466F9E-0BE4-3545-AC17-1055848D0F0C}"/>
              </a:ext>
            </a:extLst>
          </p:cNvPr>
          <p:cNvSpPr/>
          <p:nvPr/>
        </p:nvSpPr>
        <p:spPr>
          <a:xfrm>
            <a:off x="4550900" y="3167359"/>
            <a:ext cx="977704" cy="505654"/>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9F1877-AF87-1A40-A533-AE914A420F99}"/>
              </a:ext>
            </a:extLst>
          </p:cNvPr>
          <p:cNvSpPr/>
          <p:nvPr/>
        </p:nvSpPr>
        <p:spPr>
          <a:xfrm>
            <a:off x="5528605" y="3167359"/>
            <a:ext cx="5838094" cy="505654"/>
          </a:xfrm>
          <a:prstGeom prst="rect">
            <a:avLst/>
          </a:prstGeom>
          <a:solidFill>
            <a:schemeClr val="accent3">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22FC0B49-9EC9-324B-9842-F21D9F5DF189}"/>
              </a:ext>
            </a:extLst>
          </p:cNvPr>
          <p:cNvSpPr/>
          <p:nvPr/>
        </p:nvSpPr>
        <p:spPr>
          <a:xfrm>
            <a:off x="11366699" y="2897319"/>
            <a:ext cx="666363" cy="1037222"/>
          </a:xfrm>
          <a:prstGeom prst="rightArrow">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56521-9209-5748-BC94-1CE280BAFB87}"/>
              </a:ext>
            </a:extLst>
          </p:cNvPr>
          <p:cNvSpPr/>
          <p:nvPr/>
        </p:nvSpPr>
        <p:spPr>
          <a:xfrm>
            <a:off x="1266092" y="1680364"/>
            <a:ext cx="2839460" cy="505682"/>
          </a:xfrm>
          <a:prstGeom prst="rect">
            <a:avLst/>
          </a:prstGeom>
          <a:solidFill>
            <a:schemeClr val="accent3">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A4AA80A-5B34-0147-86B4-33DE67C06EB5}"/>
              </a:ext>
            </a:extLst>
          </p:cNvPr>
          <p:cNvSpPr/>
          <p:nvPr/>
        </p:nvSpPr>
        <p:spPr>
          <a:xfrm>
            <a:off x="4074608" y="1680362"/>
            <a:ext cx="820949"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30880C-79B7-D145-807A-2AE438F80703}"/>
              </a:ext>
            </a:extLst>
          </p:cNvPr>
          <p:cNvSpPr/>
          <p:nvPr/>
        </p:nvSpPr>
        <p:spPr>
          <a:xfrm>
            <a:off x="866274" y="1680378"/>
            <a:ext cx="399818"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8F41029-73FE-B046-9C71-42A3406DD687}"/>
              </a:ext>
            </a:extLst>
          </p:cNvPr>
          <p:cNvSpPr/>
          <p:nvPr/>
        </p:nvSpPr>
        <p:spPr>
          <a:xfrm>
            <a:off x="687499" y="5852933"/>
            <a:ext cx="578593"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5718DE4-B48C-7047-9535-1791DD3758C0}"/>
              </a:ext>
            </a:extLst>
          </p:cNvPr>
          <p:cNvSpPr/>
          <p:nvPr/>
        </p:nvSpPr>
        <p:spPr>
          <a:xfrm>
            <a:off x="4514127" y="5874153"/>
            <a:ext cx="578593" cy="505668"/>
          </a:xfrm>
          <a:prstGeom prst="rect">
            <a:avLst/>
          </a:prstGeom>
          <a:solidFill>
            <a:schemeClr val="accent3">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18CD33-9135-3040-97FD-7D8FCAE6D4D1}"/>
              </a:ext>
            </a:extLst>
          </p:cNvPr>
          <p:cNvSpPr/>
          <p:nvPr/>
        </p:nvSpPr>
        <p:spPr>
          <a:xfrm>
            <a:off x="7856400" y="5852933"/>
            <a:ext cx="578593"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9E47A8F-CD01-F44F-A508-08DD4C9F3F16}"/>
              </a:ext>
            </a:extLst>
          </p:cNvPr>
          <p:cNvSpPr txBox="1"/>
          <p:nvPr/>
        </p:nvSpPr>
        <p:spPr>
          <a:xfrm>
            <a:off x="1132846" y="5644102"/>
            <a:ext cx="297270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Preparation </a:t>
            </a:r>
          </a:p>
          <a:p>
            <a:pPr algn="ctr"/>
            <a:r>
              <a:rPr lang="en-US" dirty="0">
                <a:latin typeface="Arial" panose="020B0604020202020204" pitchFamily="34" charset="0"/>
                <a:cs typeface="Arial" panose="020B0604020202020204" pitchFamily="34" charset="0"/>
              </a:rPr>
              <a:t>(grant submission, </a:t>
            </a:r>
          </a:p>
          <a:p>
            <a:pPr algn="ctr"/>
            <a:r>
              <a:rPr lang="en-US" dirty="0">
                <a:latin typeface="Arial" panose="020B0604020202020204" pitchFamily="34" charset="0"/>
                <a:cs typeface="Arial" panose="020B0604020202020204" pitchFamily="34" charset="0"/>
              </a:rPr>
              <a:t>ethics approval, etc.)</a:t>
            </a:r>
          </a:p>
        </p:txBody>
      </p:sp>
      <p:sp>
        <p:nvSpPr>
          <p:cNvPr id="40" name="TextBox 39">
            <a:extLst>
              <a:ext uri="{FF2B5EF4-FFF2-40B4-BE49-F238E27FC236}">
                <a16:creationId xmlns:a16="http://schemas.microsoft.com/office/drawing/2014/main" id="{4A599102-6861-484D-8CFA-F8D6B0CE23F9}"/>
              </a:ext>
            </a:extLst>
          </p:cNvPr>
          <p:cNvSpPr txBox="1"/>
          <p:nvPr/>
        </p:nvSpPr>
        <p:spPr>
          <a:xfrm>
            <a:off x="4726051" y="5778650"/>
            <a:ext cx="297270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In Progress</a:t>
            </a:r>
          </a:p>
          <a:p>
            <a:pPr algn="ctr"/>
            <a:r>
              <a:rPr lang="en-US" dirty="0">
                <a:latin typeface="Arial" panose="020B0604020202020204" pitchFamily="34" charset="0"/>
                <a:cs typeface="Arial" panose="020B0604020202020204" pitchFamily="34" charset="0"/>
              </a:rPr>
              <a:t>(data collection)</a:t>
            </a:r>
          </a:p>
        </p:txBody>
      </p:sp>
      <p:sp>
        <p:nvSpPr>
          <p:cNvPr id="41" name="TextBox 40">
            <a:extLst>
              <a:ext uri="{FF2B5EF4-FFF2-40B4-BE49-F238E27FC236}">
                <a16:creationId xmlns:a16="http://schemas.microsoft.com/office/drawing/2014/main" id="{ABCCD288-8D5A-D345-BF47-DBC07259695E}"/>
              </a:ext>
            </a:extLst>
          </p:cNvPr>
          <p:cNvSpPr txBox="1"/>
          <p:nvPr/>
        </p:nvSpPr>
        <p:spPr>
          <a:xfrm>
            <a:off x="8454685" y="5644102"/>
            <a:ext cx="320261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Termination</a:t>
            </a:r>
          </a:p>
          <a:p>
            <a:pPr algn="ctr"/>
            <a:r>
              <a:rPr lang="en-US" dirty="0">
                <a:latin typeface="Arial" panose="020B0604020202020204" pitchFamily="34" charset="0"/>
                <a:cs typeface="Arial" panose="020B0604020202020204" pitchFamily="34" charset="0"/>
              </a:rPr>
              <a:t>(data analysis/interpretation, manuscript submission)</a:t>
            </a:r>
          </a:p>
        </p:txBody>
      </p:sp>
      <p:sp>
        <p:nvSpPr>
          <p:cNvPr id="42" name="TextBox 41">
            <a:extLst>
              <a:ext uri="{FF2B5EF4-FFF2-40B4-BE49-F238E27FC236}">
                <a16:creationId xmlns:a16="http://schemas.microsoft.com/office/drawing/2014/main" id="{838116A7-21C4-4944-AC6F-514B6D4DDCBA}"/>
              </a:ext>
            </a:extLst>
          </p:cNvPr>
          <p:cNvSpPr txBox="1"/>
          <p:nvPr/>
        </p:nvSpPr>
        <p:spPr>
          <a:xfrm>
            <a:off x="641173" y="3680945"/>
            <a:ext cx="3843909" cy="1754326"/>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Funding Sources:</a:t>
            </a:r>
          </a:p>
          <a:p>
            <a:pPr algn="ctr"/>
            <a:r>
              <a:rPr lang="en-US" dirty="0">
                <a:latin typeface="Arial" panose="020B0604020202020204" pitchFamily="34" charset="0"/>
                <a:cs typeface="Arial" panose="020B0604020202020204" pitchFamily="34" charset="0"/>
              </a:rPr>
              <a:t>NATA</a:t>
            </a:r>
          </a:p>
          <a:p>
            <a:pPr algn="ctr"/>
            <a:r>
              <a:rPr lang="en-US" dirty="0">
                <a:latin typeface="Arial" panose="020B0604020202020204" pitchFamily="34" charset="0"/>
                <a:cs typeface="Arial" panose="020B0604020202020204" pitchFamily="34" charset="0"/>
              </a:rPr>
              <a:t>NIH R21/R01</a:t>
            </a:r>
          </a:p>
          <a:p>
            <a:pPr algn="ctr"/>
            <a:r>
              <a:rPr lang="en-US" dirty="0">
                <a:latin typeface="Arial" panose="020B0604020202020204" pitchFamily="34" charset="0"/>
                <a:cs typeface="Arial" panose="020B0604020202020204" pitchFamily="34" charset="0"/>
              </a:rPr>
              <a:t>DoD</a:t>
            </a:r>
          </a:p>
          <a:p>
            <a:pPr algn="ctr"/>
            <a:r>
              <a:rPr lang="en-US" dirty="0">
                <a:latin typeface="Arial" panose="020B0604020202020204" pitchFamily="34" charset="0"/>
                <a:cs typeface="Arial" panose="020B0604020202020204" pitchFamily="34" charset="0"/>
              </a:rPr>
              <a:t>NOCSAE</a:t>
            </a:r>
          </a:p>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501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9" grpId="0"/>
      <p:bldP spid="30" grpId="0" animBg="1"/>
      <p:bldP spid="31" grpId="0" animBg="1"/>
      <p:bldP spid="32" grpId="0" animBg="1"/>
      <p:bldP spid="34" grpId="0" animBg="1"/>
      <p:bldP spid="35" grpId="0" animBg="1"/>
      <p:bldP spid="36" grpId="0" animBg="1"/>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8AEEAE-9CAC-FF45-8F10-2C02093767AA}"/>
              </a:ext>
            </a:extLst>
          </p:cNvPr>
          <p:cNvPicPr>
            <a:picLocks noChangeAspect="1"/>
          </p:cNvPicPr>
          <p:nvPr/>
        </p:nvPicPr>
        <p:blipFill>
          <a:blip r:embed="rId2"/>
          <a:stretch>
            <a:fillRect/>
          </a:stretch>
        </p:blipFill>
        <p:spPr>
          <a:xfrm>
            <a:off x="0" y="661506"/>
            <a:ext cx="12192000" cy="3004664"/>
          </a:xfrm>
          <a:prstGeom prst="rect">
            <a:avLst/>
          </a:prstGeom>
        </p:spPr>
      </p:pic>
      <p:sp>
        <p:nvSpPr>
          <p:cNvPr id="7" name="TextBox 6">
            <a:extLst>
              <a:ext uri="{FF2B5EF4-FFF2-40B4-BE49-F238E27FC236}">
                <a16:creationId xmlns:a16="http://schemas.microsoft.com/office/drawing/2014/main" id="{16EE1200-33A4-4143-8775-05E93E525AB1}"/>
              </a:ext>
            </a:extLst>
          </p:cNvPr>
          <p:cNvSpPr txBox="1"/>
          <p:nvPr/>
        </p:nvSpPr>
        <p:spPr>
          <a:xfrm>
            <a:off x="0" y="4015409"/>
            <a:ext cx="121920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To compare the safety and feasibility of two aerobic exercise-based active rehabilitation programs </a:t>
            </a:r>
          </a:p>
          <a:p>
            <a:pPr algn="ctr"/>
            <a:r>
              <a:rPr lang="en-US" dirty="0">
                <a:latin typeface="Arial" panose="020B0604020202020204" pitchFamily="34" charset="0"/>
                <a:cs typeface="Arial" panose="020B0604020202020204" pitchFamily="34" charset="0"/>
              </a:rPr>
              <a:t>for children and adolescents with acute concussion.</a:t>
            </a:r>
          </a:p>
        </p:txBody>
      </p:sp>
      <p:sp>
        <p:nvSpPr>
          <p:cNvPr id="8" name="TextBox 7">
            <a:extLst>
              <a:ext uri="{FF2B5EF4-FFF2-40B4-BE49-F238E27FC236}">
                <a16:creationId xmlns:a16="http://schemas.microsoft.com/office/drawing/2014/main" id="{9151F1F9-EE5A-4B41-B368-6063C7A46652}"/>
              </a:ext>
            </a:extLst>
          </p:cNvPr>
          <p:cNvSpPr txBox="1"/>
          <p:nvPr/>
        </p:nvSpPr>
        <p:spPr>
          <a:xfrm>
            <a:off x="0" y="4882058"/>
            <a:ext cx="121920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To compare the effect of two aerobic exercise-based active rehabilitation programs on clinical and </a:t>
            </a:r>
          </a:p>
          <a:p>
            <a:pPr algn="ctr"/>
            <a:r>
              <a:rPr lang="en-US" dirty="0">
                <a:latin typeface="Arial" panose="020B0604020202020204" pitchFamily="34" charset="0"/>
                <a:cs typeface="Arial" panose="020B0604020202020204" pitchFamily="34" charset="0"/>
              </a:rPr>
              <a:t>electrophysiological outcomes for children and adolescents with acute concussion.</a:t>
            </a:r>
          </a:p>
        </p:txBody>
      </p:sp>
    </p:spTree>
    <p:extLst>
      <p:ext uri="{BB962C8B-B14F-4D97-AF65-F5344CB8AC3E}">
        <p14:creationId xmlns:p14="http://schemas.microsoft.com/office/powerpoint/2010/main" val="220231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4503-5DEE-044E-9BE5-774AACF6091D}"/>
              </a:ext>
            </a:extLst>
          </p:cNvPr>
          <p:cNvSpPr>
            <a:spLocks noGrp="1"/>
          </p:cNvSpPr>
          <p:nvPr>
            <p:ph type="title"/>
          </p:nvPr>
        </p:nvSpPr>
        <p:spPr/>
        <p:txBody>
          <a:bodyPr>
            <a:normAutofit fontScale="90000"/>
          </a:bodyPr>
          <a:lstStyle/>
          <a:p>
            <a:r>
              <a:rPr lang="en-US" dirty="0"/>
              <a:t>Concussion is a significant public health concern in North America, resulting in 1 in every 70 (Canada) or 220 (US) visits to pediatric emergency rooms annually. </a:t>
            </a:r>
          </a:p>
        </p:txBody>
      </p:sp>
      <p:sp>
        <p:nvSpPr>
          <p:cNvPr id="4" name="Down Arrow 3">
            <a:extLst>
              <a:ext uri="{FF2B5EF4-FFF2-40B4-BE49-F238E27FC236}">
                <a16:creationId xmlns:a16="http://schemas.microsoft.com/office/drawing/2014/main" id="{B0BEB9CB-A9B8-7B44-90D3-4250D6659ACE}"/>
              </a:ext>
            </a:extLst>
          </p:cNvPr>
          <p:cNvSpPr/>
          <p:nvPr/>
        </p:nvSpPr>
        <p:spPr>
          <a:xfrm>
            <a:off x="9324230" y="2705091"/>
            <a:ext cx="1691640" cy="21435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8D7721-2217-2D42-8DA1-228C7261D6B4}"/>
              </a:ext>
            </a:extLst>
          </p:cNvPr>
          <p:cNvSpPr txBox="1"/>
          <p:nvPr/>
        </p:nvSpPr>
        <p:spPr>
          <a:xfrm>
            <a:off x="8623190" y="2199963"/>
            <a:ext cx="3093720"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Quality of Life</a:t>
            </a:r>
          </a:p>
        </p:txBody>
      </p:sp>
      <p:pic>
        <p:nvPicPr>
          <p:cNvPr id="7" name="Picture 6">
            <a:extLst>
              <a:ext uri="{FF2B5EF4-FFF2-40B4-BE49-F238E27FC236}">
                <a16:creationId xmlns:a16="http://schemas.microsoft.com/office/drawing/2014/main" id="{9B584290-A9B9-284B-939A-F99058062506}"/>
              </a:ext>
            </a:extLst>
          </p:cNvPr>
          <p:cNvPicPr>
            <a:picLocks noChangeAspect="1"/>
          </p:cNvPicPr>
          <p:nvPr/>
        </p:nvPicPr>
        <p:blipFill>
          <a:blip r:embed="rId3"/>
          <a:stretch>
            <a:fillRect/>
          </a:stretch>
        </p:blipFill>
        <p:spPr>
          <a:xfrm>
            <a:off x="1035050" y="2199963"/>
            <a:ext cx="2656092" cy="1497394"/>
          </a:xfrm>
          <a:prstGeom prst="rect">
            <a:avLst/>
          </a:prstGeom>
        </p:spPr>
      </p:pic>
      <p:pic>
        <p:nvPicPr>
          <p:cNvPr id="9" name="Picture 8">
            <a:extLst>
              <a:ext uri="{FF2B5EF4-FFF2-40B4-BE49-F238E27FC236}">
                <a16:creationId xmlns:a16="http://schemas.microsoft.com/office/drawing/2014/main" id="{84B00787-CF5A-EA4E-BDC4-E8E7FD897F0E}"/>
              </a:ext>
            </a:extLst>
          </p:cNvPr>
          <p:cNvPicPr>
            <a:picLocks noChangeAspect="1"/>
          </p:cNvPicPr>
          <p:nvPr/>
        </p:nvPicPr>
        <p:blipFill>
          <a:blip r:embed="rId4"/>
          <a:stretch>
            <a:fillRect/>
          </a:stretch>
        </p:blipFill>
        <p:spPr>
          <a:xfrm>
            <a:off x="1074806" y="3776869"/>
            <a:ext cx="2574106" cy="1987522"/>
          </a:xfrm>
          <a:prstGeom prst="rect">
            <a:avLst/>
          </a:prstGeom>
        </p:spPr>
      </p:pic>
      <p:pic>
        <p:nvPicPr>
          <p:cNvPr id="11" name="Picture 10">
            <a:extLst>
              <a:ext uri="{FF2B5EF4-FFF2-40B4-BE49-F238E27FC236}">
                <a16:creationId xmlns:a16="http://schemas.microsoft.com/office/drawing/2014/main" id="{2662ED17-CE52-EE4D-9A53-2E48CD7DBA48}"/>
              </a:ext>
            </a:extLst>
          </p:cNvPr>
          <p:cNvPicPr>
            <a:picLocks noChangeAspect="1"/>
          </p:cNvPicPr>
          <p:nvPr/>
        </p:nvPicPr>
        <p:blipFill>
          <a:blip r:embed="rId5"/>
          <a:stretch>
            <a:fillRect/>
          </a:stretch>
        </p:blipFill>
        <p:spPr>
          <a:xfrm>
            <a:off x="4672574" y="2417419"/>
            <a:ext cx="3627993" cy="2718900"/>
          </a:xfrm>
          <a:prstGeom prst="rect">
            <a:avLst/>
          </a:prstGeom>
        </p:spPr>
      </p:pic>
    </p:spTree>
    <p:extLst>
      <p:ext uri="{BB962C8B-B14F-4D97-AF65-F5344CB8AC3E}">
        <p14:creationId xmlns:p14="http://schemas.microsoft.com/office/powerpoint/2010/main" val="365556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F803906-0512-4B46-95EB-6C0208BE4520}"/>
              </a:ext>
            </a:extLst>
          </p:cNvPr>
          <p:cNvPicPr>
            <a:picLocks noChangeAspect="1"/>
          </p:cNvPicPr>
          <p:nvPr/>
        </p:nvPicPr>
        <p:blipFill>
          <a:blip r:embed="rId3"/>
          <a:stretch>
            <a:fillRect/>
          </a:stretch>
        </p:blipFill>
        <p:spPr>
          <a:xfrm>
            <a:off x="7156125" y="1749661"/>
            <a:ext cx="4631798" cy="3115937"/>
          </a:xfrm>
          <a:prstGeom prst="rect">
            <a:avLst/>
          </a:prstGeom>
        </p:spPr>
      </p:pic>
      <p:sp>
        <p:nvSpPr>
          <p:cNvPr id="2" name="Title 1">
            <a:extLst>
              <a:ext uri="{FF2B5EF4-FFF2-40B4-BE49-F238E27FC236}">
                <a16:creationId xmlns:a16="http://schemas.microsoft.com/office/drawing/2014/main" id="{4DF7B574-108F-B84E-A6E1-A9F04ED8B6D1}"/>
              </a:ext>
            </a:extLst>
          </p:cNvPr>
          <p:cNvSpPr>
            <a:spLocks noGrp="1"/>
          </p:cNvSpPr>
          <p:nvPr>
            <p:ph type="title"/>
          </p:nvPr>
        </p:nvSpPr>
        <p:spPr>
          <a:xfrm>
            <a:off x="400049" y="235568"/>
            <a:ext cx="11458576" cy="1325563"/>
          </a:xfrm>
        </p:spPr>
        <p:txBody>
          <a:bodyPr>
            <a:noAutofit/>
          </a:bodyPr>
          <a:lstStyle/>
          <a:p>
            <a:r>
              <a:rPr lang="en-US" sz="3200" dirty="0"/>
              <a:t>EEG can detect neurophysiological alterations in individuals with concussion and shows potential as a biomarker of injury. </a:t>
            </a:r>
          </a:p>
        </p:txBody>
      </p:sp>
      <p:sp>
        <p:nvSpPr>
          <p:cNvPr id="19" name="Right Arrow 18">
            <a:extLst>
              <a:ext uri="{FF2B5EF4-FFF2-40B4-BE49-F238E27FC236}">
                <a16:creationId xmlns:a16="http://schemas.microsoft.com/office/drawing/2014/main" id="{8531B727-81FC-534E-8C32-86A266772409}"/>
              </a:ext>
            </a:extLst>
          </p:cNvPr>
          <p:cNvSpPr/>
          <p:nvPr/>
        </p:nvSpPr>
        <p:spPr>
          <a:xfrm>
            <a:off x="5028386" y="2831822"/>
            <a:ext cx="2536304" cy="9516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5D63CD-6710-5547-AD66-85B2FCE44F19}"/>
              </a:ext>
            </a:extLst>
          </p:cNvPr>
          <p:cNvGrpSpPr/>
          <p:nvPr/>
        </p:nvGrpSpPr>
        <p:grpSpPr>
          <a:xfrm>
            <a:off x="319258" y="1895222"/>
            <a:ext cx="4697435" cy="2897770"/>
            <a:chOff x="145774" y="1923289"/>
            <a:chExt cx="4697435" cy="2897770"/>
          </a:xfrm>
        </p:grpSpPr>
        <p:grpSp>
          <p:nvGrpSpPr>
            <p:cNvPr id="25" name="Group 24">
              <a:extLst>
                <a:ext uri="{FF2B5EF4-FFF2-40B4-BE49-F238E27FC236}">
                  <a16:creationId xmlns:a16="http://schemas.microsoft.com/office/drawing/2014/main" id="{C6BB3AC6-3B23-7A49-B91C-27A59D7E9FEC}"/>
                </a:ext>
              </a:extLst>
            </p:cNvPr>
            <p:cNvGrpSpPr/>
            <p:nvPr/>
          </p:nvGrpSpPr>
          <p:grpSpPr>
            <a:xfrm>
              <a:off x="366961" y="1923289"/>
              <a:ext cx="4476248" cy="2897770"/>
              <a:chOff x="366961" y="1923289"/>
              <a:chExt cx="4476248" cy="2897770"/>
            </a:xfrm>
          </p:grpSpPr>
          <p:grpSp>
            <p:nvGrpSpPr>
              <p:cNvPr id="29" name="Group 28">
                <a:extLst>
                  <a:ext uri="{FF2B5EF4-FFF2-40B4-BE49-F238E27FC236}">
                    <a16:creationId xmlns:a16="http://schemas.microsoft.com/office/drawing/2014/main" id="{A642AFF4-692A-C94C-A1EE-2E0550BBB479}"/>
                  </a:ext>
                </a:extLst>
              </p:cNvPr>
              <p:cNvGrpSpPr/>
              <p:nvPr/>
            </p:nvGrpSpPr>
            <p:grpSpPr>
              <a:xfrm>
                <a:off x="366961" y="1923289"/>
                <a:ext cx="2950638" cy="2897770"/>
                <a:chOff x="1409701" y="1735931"/>
                <a:chExt cx="2514599" cy="2474118"/>
              </a:xfrm>
            </p:grpSpPr>
            <p:sp>
              <p:nvSpPr>
                <p:cNvPr id="32" name="Hexagon 31">
                  <a:extLst>
                    <a:ext uri="{FF2B5EF4-FFF2-40B4-BE49-F238E27FC236}">
                      <a16:creationId xmlns:a16="http://schemas.microsoft.com/office/drawing/2014/main" id="{639B5C29-4892-374F-91BA-12A6A59DBF52}"/>
                    </a:ext>
                  </a:extLst>
                </p:cNvPr>
                <p:cNvSpPr/>
                <p:nvPr/>
              </p:nvSpPr>
              <p:spPr>
                <a:xfrm>
                  <a:off x="1409701" y="2343150"/>
                  <a:ext cx="1376362" cy="1214437"/>
                </a:xfrm>
                <a:prstGeom prst="hexagon">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Hexagon 32">
                  <a:extLst>
                    <a:ext uri="{FF2B5EF4-FFF2-40B4-BE49-F238E27FC236}">
                      <a16:creationId xmlns:a16="http://schemas.microsoft.com/office/drawing/2014/main" id="{4B9410FA-8A76-B34F-B65A-C87516E028FE}"/>
                    </a:ext>
                  </a:extLst>
                </p:cNvPr>
                <p:cNvSpPr/>
                <p:nvPr/>
              </p:nvSpPr>
              <p:spPr>
                <a:xfrm>
                  <a:off x="2547938" y="1735931"/>
                  <a:ext cx="1376362" cy="1214437"/>
                </a:xfrm>
                <a:prstGeom prst="hexagon">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039C2AC0-1DAD-C741-BA2B-E18A3EFB7D09}"/>
                    </a:ext>
                  </a:extLst>
                </p:cNvPr>
                <p:cNvSpPr/>
                <p:nvPr/>
              </p:nvSpPr>
              <p:spPr>
                <a:xfrm>
                  <a:off x="2547938" y="2995612"/>
                  <a:ext cx="1376362" cy="1214437"/>
                </a:xfrm>
                <a:prstGeom prst="hexagon">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Hexagon 29">
                <a:extLst>
                  <a:ext uri="{FF2B5EF4-FFF2-40B4-BE49-F238E27FC236}">
                    <a16:creationId xmlns:a16="http://schemas.microsoft.com/office/drawing/2014/main" id="{E37F4DC0-4B1E-3147-B05A-BAEF13486C0B}"/>
                  </a:ext>
                </a:extLst>
              </p:cNvPr>
              <p:cNvSpPr/>
              <p:nvPr/>
            </p:nvSpPr>
            <p:spPr>
              <a:xfrm>
                <a:off x="3012406" y="2660980"/>
                <a:ext cx="1615027" cy="1422389"/>
              </a:xfrm>
              <a:prstGeom prst="hexagon">
                <a:avLst/>
              </a:prstGeom>
              <a:solidFill>
                <a:schemeClr val="accent3">
                  <a:alpha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2F8B6E9-F417-6641-BA3F-8BB7AEAA0ABB}"/>
                  </a:ext>
                </a:extLst>
              </p:cNvPr>
              <p:cNvSpPr txBox="1"/>
              <p:nvPr/>
            </p:nvSpPr>
            <p:spPr>
              <a:xfrm>
                <a:off x="2785809" y="3070123"/>
                <a:ext cx="2057400" cy="584775"/>
              </a:xfrm>
              <a:prstGeom prst="rect">
                <a:avLst/>
              </a:prstGeom>
              <a:noFill/>
              <a:ln>
                <a:noFill/>
              </a:ln>
            </p:spPr>
            <p:txBody>
              <a:bodyPr wrap="square" rtlCol="0">
                <a:spAutoFit/>
              </a:bodyPr>
              <a:lstStyle/>
              <a:p>
                <a:pPr algn="ctr"/>
                <a:r>
                  <a:rPr lang="en-US" sz="1600" b="1" dirty="0"/>
                  <a:t>Event-Related</a:t>
                </a:r>
              </a:p>
              <a:p>
                <a:pPr algn="ctr"/>
                <a:r>
                  <a:rPr lang="en-US" sz="1600" b="1" dirty="0"/>
                  <a:t>Potentials</a:t>
                </a:r>
              </a:p>
            </p:txBody>
          </p:sp>
        </p:grpSp>
        <p:sp>
          <p:nvSpPr>
            <p:cNvPr id="26" name="TextBox 25">
              <a:extLst>
                <a:ext uri="{FF2B5EF4-FFF2-40B4-BE49-F238E27FC236}">
                  <a16:creationId xmlns:a16="http://schemas.microsoft.com/office/drawing/2014/main" id="{D5258DD3-7622-A246-BF74-5C053AB4EBE9}"/>
                </a:ext>
              </a:extLst>
            </p:cNvPr>
            <p:cNvSpPr txBox="1"/>
            <p:nvPr/>
          </p:nvSpPr>
          <p:spPr>
            <a:xfrm>
              <a:off x="145774" y="3106282"/>
              <a:ext cx="2057400" cy="584775"/>
            </a:xfrm>
            <a:prstGeom prst="rect">
              <a:avLst/>
            </a:prstGeom>
            <a:noFill/>
            <a:ln>
              <a:noFill/>
            </a:ln>
          </p:spPr>
          <p:txBody>
            <a:bodyPr wrap="square" rtlCol="0">
              <a:spAutoFit/>
            </a:bodyPr>
            <a:lstStyle/>
            <a:p>
              <a:pPr algn="ctr"/>
              <a:r>
                <a:rPr lang="en-US" sz="1600" b="1" dirty="0"/>
                <a:t>Cervical Spine</a:t>
              </a:r>
            </a:p>
            <a:p>
              <a:pPr algn="ctr"/>
              <a:r>
                <a:rPr lang="en-US" sz="1600" b="1" dirty="0"/>
                <a:t>Outcomes</a:t>
              </a:r>
            </a:p>
          </p:txBody>
        </p:sp>
        <p:sp>
          <p:nvSpPr>
            <p:cNvPr id="27" name="TextBox 26">
              <a:extLst>
                <a:ext uri="{FF2B5EF4-FFF2-40B4-BE49-F238E27FC236}">
                  <a16:creationId xmlns:a16="http://schemas.microsoft.com/office/drawing/2014/main" id="{2F0CF464-CE59-D540-A04B-4738A90354AA}"/>
                </a:ext>
              </a:extLst>
            </p:cNvPr>
            <p:cNvSpPr txBox="1"/>
            <p:nvPr/>
          </p:nvSpPr>
          <p:spPr>
            <a:xfrm>
              <a:off x="1489710" y="2488959"/>
              <a:ext cx="2057400" cy="338554"/>
            </a:xfrm>
            <a:prstGeom prst="rect">
              <a:avLst/>
            </a:prstGeom>
            <a:noFill/>
            <a:ln>
              <a:noFill/>
            </a:ln>
          </p:spPr>
          <p:txBody>
            <a:bodyPr wrap="square" rtlCol="0">
              <a:spAutoFit/>
            </a:bodyPr>
            <a:lstStyle/>
            <a:p>
              <a:pPr algn="ctr"/>
              <a:r>
                <a:rPr lang="en-US" sz="1600" b="1" dirty="0"/>
                <a:t>Biomarkers </a:t>
              </a:r>
            </a:p>
          </p:txBody>
        </p:sp>
        <p:sp>
          <p:nvSpPr>
            <p:cNvPr id="28" name="TextBox 27">
              <a:extLst>
                <a:ext uri="{FF2B5EF4-FFF2-40B4-BE49-F238E27FC236}">
                  <a16:creationId xmlns:a16="http://schemas.microsoft.com/office/drawing/2014/main" id="{9ED1F771-6D1C-CB4D-BB29-7314A52542F5}"/>
                </a:ext>
              </a:extLst>
            </p:cNvPr>
            <p:cNvSpPr txBox="1"/>
            <p:nvPr/>
          </p:nvSpPr>
          <p:spPr>
            <a:xfrm>
              <a:off x="1489710" y="3832749"/>
              <a:ext cx="2057400" cy="584775"/>
            </a:xfrm>
            <a:prstGeom prst="rect">
              <a:avLst/>
            </a:prstGeom>
            <a:noFill/>
            <a:ln>
              <a:noFill/>
            </a:ln>
          </p:spPr>
          <p:txBody>
            <a:bodyPr wrap="square" rtlCol="0">
              <a:spAutoFit/>
            </a:bodyPr>
            <a:lstStyle/>
            <a:p>
              <a:pPr algn="ctr"/>
              <a:r>
                <a:rPr lang="en-US" sz="1600" b="1" dirty="0"/>
                <a:t>Head Impact Biomechanics</a:t>
              </a:r>
            </a:p>
          </p:txBody>
        </p:sp>
      </p:grpSp>
      <p:sp>
        <p:nvSpPr>
          <p:cNvPr id="23" name="Hexagon 22">
            <a:extLst>
              <a:ext uri="{FF2B5EF4-FFF2-40B4-BE49-F238E27FC236}">
                <a16:creationId xmlns:a16="http://schemas.microsoft.com/office/drawing/2014/main" id="{F0542A15-633B-F14C-BEE6-E14BE6EC12D1}"/>
              </a:ext>
            </a:extLst>
          </p:cNvPr>
          <p:cNvSpPr/>
          <p:nvPr/>
        </p:nvSpPr>
        <p:spPr>
          <a:xfrm>
            <a:off x="262918" y="2595194"/>
            <a:ext cx="1628780" cy="1422387"/>
          </a:xfrm>
          <a:prstGeom prst="hexagon">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8F10F8D2-2473-9C41-864B-5D7AB2FF6604}"/>
              </a:ext>
            </a:extLst>
          </p:cNvPr>
          <p:cNvSpPr/>
          <p:nvPr/>
        </p:nvSpPr>
        <p:spPr>
          <a:xfrm>
            <a:off x="1608796" y="1878389"/>
            <a:ext cx="1628780" cy="1422387"/>
          </a:xfrm>
          <a:prstGeom prst="hexagon">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A0B815A6-A6F5-6841-BEE3-1832A92EFC86}"/>
              </a:ext>
            </a:extLst>
          </p:cNvPr>
          <p:cNvSpPr/>
          <p:nvPr/>
        </p:nvSpPr>
        <p:spPr>
          <a:xfrm>
            <a:off x="1608937" y="3359379"/>
            <a:ext cx="1628780" cy="1422387"/>
          </a:xfrm>
          <a:prstGeom prst="hexagon">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3656F143-6BD0-D040-8514-C5DE960B5C2E}"/>
              </a:ext>
            </a:extLst>
          </p:cNvPr>
          <p:cNvSpPr/>
          <p:nvPr/>
        </p:nvSpPr>
        <p:spPr>
          <a:xfrm>
            <a:off x="2933870" y="2625368"/>
            <a:ext cx="1628780" cy="1422387"/>
          </a:xfrm>
          <a:prstGeom prst="hexagon">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6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B574-108F-B84E-A6E1-A9F04ED8B6D1}"/>
              </a:ext>
            </a:extLst>
          </p:cNvPr>
          <p:cNvSpPr>
            <a:spLocks noGrp="1"/>
          </p:cNvSpPr>
          <p:nvPr>
            <p:ph type="title"/>
          </p:nvPr>
        </p:nvSpPr>
        <p:spPr>
          <a:xfrm>
            <a:off x="366961" y="235568"/>
            <a:ext cx="10986839" cy="1325563"/>
          </a:xfrm>
        </p:spPr>
        <p:txBody>
          <a:bodyPr>
            <a:noAutofit/>
          </a:bodyPr>
          <a:lstStyle/>
          <a:p>
            <a:r>
              <a:rPr lang="en-US" sz="3000" dirty="0"/>
              <a:t>Active rehabilitation can improve recovery times and functional outcomes following concussion, but </a:t>
            </a:r>
            <a:r>
              <a:rPr lang="en-US" sz="3200" dirty="0"/>
              <a:t>studies often focus on one mode of treatment and are of low quality.</a:t>
            </a:r>
            <a:endParaRPr lang="en-US" sz="3000" dirty="0"/>
          </a:p>
        </p:txBody>
      </p:sp>
      <p:grpSp>
        <p:nvGrpSpPr>
          <p:cNvPr id="30" name="Group 29">
            <a:extLst>
              <a:ext uri="{FF2B5EF4-FFF2-40B4-BE49-F238E27FC236}">
                <a16:creationId xmlns:a16="http://schemas.microsoft.com/office/drawing/2014/main" id="{5BE8CBA9-4152-8D45-9EB4-5C96A10D6BA7}"/>
              </a:ext>
            </a:extLst>
          </p:cNvPr>
          <p:cNvGrpSpPr/>
          <p:nvPr/>
        </p:nvGrpSpPr>
        <p:grpSpPr>
          <a:xfrm>
            <a:off x="1189410" y="1729641"/>
            <a:ext cx="4031297" cy="3304079"/>
            <a:chOff x="3071774" y="1729641"/>
            <a:chExt cx="4031297" cy="3304079"/>
          </a:xfrm>
        </p:grpSpPr>
        <p:sp>
          <p:nvSpPr>
            <p:cNvPr id="5" name="Oval 4">
              <a:extLst>
                <a:ext uri="{FF2B5EF4-FFF2-40B4-BE49-F238E27FC236}">
                  <a16:creationId xmlns:a16="http://schemas.microsoft.com/office/drawing/2014/main" id="{F9642A80-2889-654E-A1ED-60B6D8AF1F9E}"/>
                </a:ext>
              </a:extLst>
            </p:cNvPr>
            <p:cNvSpPr/>
            <p:nvPr/>
          </p:nvSpPr>
          <p:spPr>
            <a:xfrm>
              <a:off x="3071774" y="1729641"/>
              <a:ext cx="3495912" cy="330407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C8146A3-684F-C949-9F97-D65074E8DF6C}"/>
                </a:ext>
              </a:extLst>
            </p:cNvPr>
            <p:cNvSpPr txBox="1"/>
            <p:nvPr/>
          </p:nvSpPr>
          <p:spPr>
            <a:xfrm>
              <a:off x="3170686" y="3058514"/>
              <a:ext cx="393238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Clinicians</a:t>
              </a:r>
            </a:p>
            <a:p>
              <a:r>
                <a:rPr lang="en-US" b="1" dirty="0">
                  <a:latin typeface="Arial" panose="020B0604020202020204" pitchFamily="34" charset="0"/>
                  <a:cs typeface="Arial" panose="020B0604020202020204" pitchFamily="34" charset="0"/>
                </a:rPr>
                <a:t>(ATs, PTs, MDs)</a:t>
              </a:r>
            </a:p>
          </p:txBody>
        </p:sp>
      </p:grpSp>
      <p:grpSp>
        <p:nvGrpSpPr>
          <p:cNvPr id="29" name="Group 28">
            <a:extLst>
              <a:ext uri="{FF2B5EF4-FFF2-40B4-BE49-F238E27FC236}">
                <a16:creationId xmlns:a16="http://schemas.microsoft.com/office/drawing/2014/main" id="{9FA0614A-F055-4D4E-A48B-78B4500B65E4}"/>
              </a:ext>
            </a:extLst>
          </p:cNvPr>
          <p:cNvGrpSpPr/>
          <p:nvPr/>
        </p:nvGrpSpPr>
        <p:grpSpPr>
          <a:xfrm>
            <a:off x="7339355" y="1729641"/>
            <a:ext cx="5716956" cy="3304079"/>
            <a:chOff x="7400340" y="1729641"/>
            <a:chExt cx="5716956" cy="3304079"/>
          </a:xfrm>
        </p:grpSpPr>
        <p:sp>
          <p:nvSpPr>
            <p:cNvPr id="24" name="Oval 23">
              <a:extLst>
                <a:ext uri="{FF2B5EF4-FFF2-40B4-BE49-F238E27FC236}">
                  <a16:creationId xmlns:a16="http://schemas.microsoft.com/office/drawing/2014/main" id="{57826200-114B-7D4F-8637-C2AE6E580B75}"/>
                </a:ext>
              </a:extLst>
            </p:cNvPr>
            <p:cNvSpPr/>
            <p:nvPr/>
          </p:nvSpPr>
          <p:spPr>
            <a:xfrm>
              <a:off x="7400340" y="1729641"/>
              <a:ext cx="3495912" cy="3304079"/>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C0A6E05-A4B5-764F-BF84-46DAD3902DD1}"/>
                </a:ext>
              </a:extLst>
            </p:cNvPr>
            <p:cNvSpPr txBox="1"/>
            <p:nvPr/>
          </p:nvSpPr>
          <p:spPr>
            <a:xfrm>
              <a:off x="9184911" y="3197014"/>
              <a:ext cx="393238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Kinesiology</a:t>
              </a:r>
            </a:p>
          </p:txBody>
        </p:sp>
      </p:grpSp>
      <p:grpSp>
        <p:nvGrpSpPr>
          <p:cNvPr id="39" name="Group 38">
            <a:extLst>
              <a:ext uri="{FF2B5EF4-FFF2-40B4-BE49-F238E27FC236}">
                <a16:creationId xmlns:a16="http://schemas.microsoft.com/office/drawing/2014/main" id="{394D0F53-CA44-7A45-8FB2-A72DD5A86825}"/>
              </a:ext>
            </a:extLst>
          </p:cNvPr>
          <p:cNvGrpSpPr/>
          <p:nvPr/>
        </p:nvGrpSpPr>
        <p:grpSpPr>
          <a:xfrm>
            <a:off x="3413557" y="3834622"/>
            <a:ext cx="5111761" cy="1970107"/>
            <a:chOff x="3973341" y="3892502"/>
            <a:chExt cx="5111761" cy="1970107"/>
          </a:xfrm>
        </p:grpSpPr>
        <p:sp>
          <p:nvSpPr>
            <p:cNvPr id="34" name="TextBox 33">
              <a:extLst>
                <a:ext uri="{FF2B5EF4-FFF2-40B4-BE49-F238E27FC236}">
                  <a16:creationId xmlns:a16="http://schemas.microsoft.com/office/drawing/2014/main" id="{D7DA1C20-8B1C-0743-A540-4254915F1E57}"/>
                </a:ext>
              </a:extLst>
            </p:cNvPr>
            <p:cNvSpPr txBox="1"/>
            <p:nvPr/>
          </p:nvSpPr>
          <p:spPr>
            <a:xfrm>
              <a:off x="3973341" y="5216278"/>
              <a:ext cx="5111761"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Multi-modal Rehabilitation Interventions for Individuals with Concussion</a:t>
              </a:r>
            </a:p>
          </p:txBody>
        </p:sp>
        <p:sp>
          <p:nvSpPr>
            <p:cNvPr id="38" name="Up Arrow 37">
              <a:extLst>
                <a:ext uri="{FF2B5EF4-FFF2-40B4-BE49-F238E27FC236}">
                  <a16:creationId xmlns:a16="http://schemas.microsoft.com/office/drawing/2014/main" id="{84945D34-C165-0B49-B102-0C6B75781A59}"/>
                </a:ext>
              </a:extLst>
            </p:cNvPr>
            <p:cNvSpPr/>
            <p:nvPr/>
          </p:nvSpPr>
          <p:spPr>
            <a:xfrm>
              <a:off x="6343362" y="3892502"/>
              <a:ext cx="335147" cy="119857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1296F834-1792-E544-97B9-D84B56D9D7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961" y="4505501"/>
            <a:ext cx="2070744" cy="1373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97D7D0F8-E294-C443-BCBC-B7A57FDEE2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961" y="3089472"/>
            <a:ext cx="2070744" cy="1402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23DB577C-48A3-C54D-A9BC-425618EF9169}"/>
              </a:ext>
            </a:extLst>
          </p:cNvPr>
          <p:cNvPicPr>
            <a:picLocks noChangeAspect="1"/>
          </p:cNvPicPr>
          <p:nvPr/>
        </p:nvPicPr>
        <p:blipFill rotWithShape="1">
          <a:blip r:embed="rId5"/>
          <a:srcRect l="9003" r="9003"/>
          <a:stretch/>
        </p:blipFill>
        <p:spPr>
          <a:xfrm>
            <a:off x="366960" y="1680692"/>
            <a:ext cx="2070745" cy="1420586"/>
          </a:xfrm>
          <a:prstGeom prst="rect">
            <a:avLst/>
          </a:prstGeom>
        </p:spPr>
      </p:pic>
      <p:pic>
        <p:nvPicPr>
          <p:cNvPr id="21" name="Picture 20">
            <a:extLst>
              <a:ext uri="{FF2B5EF4-FFF2-40B4-BE49-F238E27FC236}">
                <a16:creationId xmlns:a16="http://schemas.microsoft.com/office/drawing/2014/main" id="{2AD1FA1D-2E6A-1148-9995-1BB6544ED0EB}"/>
              </a:ext>
            </a:extLst>
          </p:cNvPr>
          <p:cNvPicPr>
            <a:picLocks noChangeAspect="1"/>
          </p:cNvPicPr>
          <p:nvPr/>
        </p:nvPicPr>
        <p:blipFill>
          <a:blip r:embed="rId6"/>
          <a:stretch>
            <a:fillRect/>
          </a:stretch>
        </p:blipFill>
        <p:spPr>
          <a:xfrm>
            <a:off x="9838348" y="1822385"/>
            <a:ext cx="1990553" cy="1432770"/>
          </a:xfrm>
          <a:prstGeom prst="rect">
            <a:avLst/>
          </a:prstGeom>
        </p:spPr>
      </p:pic>
      <p:pic>
        <p:nvPicPr>
          <p:cNvPr id="22" name="Picture 21">
            <a:extLst>
              <a:ext uri="{FF2B5EF4-FFF2-40B4-BE49-F238E27FC236}">
                <a16:creationId xmlns:a16="http://schemas.microsoft.com/office/drawing/2014/main" id="{892F2A77-943F-164D-B7C8-1D4CA1BEEEF7}"/>
              </a:ext>
            </a:extLst>
          </p:cNvPr>
          <p:cNvPicPr>
            <a:picLocks noChangeAspect="1"/>
          </p:cNvPicPr>
          <p:nvPr/>
        </p:nvPicPr>
        <p:blipFill>
          <a:blip r:embed="rId7"/>
          <a:stretch>
            <a:fillRect/>
          </a:stretch>
        </p:blipFill>
        <p:spPr>
          <a:xfrm>
            <a:off x="9838348" y="3381682"/>
            <a:ext cx="1992906" cy="2247638"/>
          </a:xfrm>
          <a:prstGeom prst="rect">
            <a:avLst/>
          </a:prstGeom>
        </p:spPr>
      </p:pic>
    </p:spTree>
    <p:extLst>
      <p:ext uri="{BB962C8B-B14F-4D97-AF65-F5344CB8AC3E}">
        <p14:creationId xmlns:p14="http://schemas.microsoft.com/office/powerpoint/2010/main" val="52622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04167E-6 -2.22222E-6 L 0.13906 0.00209 " pathEditMode="relative" rAng="0" ptsTypes="AA">
                                      <p:cBhvr>
                                        <p:cTn id="6" dur="2000" fill="hold"/>
                                        <p:tgtEl>
                                          <p:spTgt spid="30"/>
                                        </p:tgtEl>
                                        <p:attrNameLst>
                                          <p:attrName>ppt_x</p:attrName>
                                          <p:attrName>ppt_y</p:attrName>
                                        </p:attrNameLst>
                                      </p:cBhvr>
                                      <p:rCtr x="6953" y="93"/>
                                    </p:animMotion>
                                  </p:childTnLst>
                                </p:cTn>
                              </p:par>
                              <p:par>
                                <p:cTn id="7" presetID="0" presetClass="path" presetSubtype="0" accel="50000" decel="50000" fill="hold" nodeType="withEffect">
                                  <p:stCondLst>
                                    <p:cond delay="0"/>
                                  </p:stCondLst>
                                  <p:childTnLst>
                                    <p:animMotion origin="layout" path="M 1.875E-6 4.44444E-6 L -0.15508 4.44444E-6 " pathEditMode="relative" rAng="0" ptsTypes="AA">
                                      <p:cBhvr>
                                        <p:cTn id="8" dur="2000" fill="hold"/>
                                        <p:tgtEl>
                                          <p:spTgt spid="29"/>
                                        </p:tgtEl>
                                        <p:attrNameLst>
                                          <p:attrName>ppt_x</p:attrName>
                                          <p:attrName>ppt_y</p:attrName>
                                        </p:attrNameLst>
                                      </p:cBhvr>
                                      <p:rCtr x="-7760" y="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B574-108F-B84E-A6E1-A9F04ED8B6D1}"/>
              </a:ext>
            </a:extLst>
          </p:cNvPr>
          <p:cNvSpPr>
            <a:spLocks noGrp="1"/>
          </p:cNvSpPr>
          <p:nvPr>
            <p:ph type="title"/>
          </p:nvPr>
        </p:nvSpPr>
        <p:spPr>
          <a:xfrm>
            <a:off x="366961" y="235568"/>
            <a:ext cx="10986839" cy="1325563"/>
          </a:xfrm>
        </p:spPr>
        <p:txBody>
          <a:bodyPr>
            <a:noAutofit/>
          </a:bodyPr>
          <a:lstStyle/>
          <a:p>
            <a:r>
              <a:rPr lang="en-US" sz="3000" dirty="0"/>
              <a:t>Additionally, my innovative research agenda will use EEG to understand the electrophysiological changes underlying intervention effectiveness.</a:t>
            </a:r>
          </a:p>
        </p:txBody>
      </p:sp>
      <p:pic>
        <p:nvPicPr>
          <p:cNvPr id="4" name="Picture 3">
            <a:extLst>
              <a:ext uri="{FF2B5EF4-FFF2-40B4-BE49-F238E27FC236}">
                <a16:creationId xmlns:a16="http://schemas.microsoft.com/office/drawing/2014/main" id="{4D6B4348-BA09-8149-ADC0-BC48C24DB2A4}"/>
              </a:ext>
            </a:extLst>
          </p:cNvPr>
          <p:cNvPicPr>
            <a:picLocks noChangeAspect="1"/>
          </p:cNvPicPr>
          <p:nvPr/>
        </p:nvPicPr>
        <p:blipFill>
          <a:blip r:embed="rId3"/>
          <a:stretch>
            <a:fillRect/>
          </a:stretch>
        </p:blipFill>
        <p:spPr>
          <a:xfrm>
            <a:off x="366961" y="1919217"/>
            <a:ext cx="5249793" cy="3487089"/>
          </a:xfrm>
          <a:prstGeom prst="rect">
            <a:avLst/>
          </a:prstGeom>
        </p:spPr>
      </p:pic>
      <p:pic>
        <p:nvPicPr>
          <p:cNvPr id="7" name="Picture 6">
            <a:extLst>
              <a:ext uri="{FF2B5EF4-FFF2-40B4-BE49-F238E27FC236}">
                <a16:creationId xmlns:a16="http://schemas.microsoft.com/office/drawing/2014/main" id="{9D4ED3D2-8345-A246-B4DF-48D09466AD58}"/>
              </a:ext>
            </a:extLst>
          </p:cNvPr>
          <p:cNvPicPr>
            <a:picLocks noChangeAspect="1"/>
          </p:cNvPicPr>
          <p:nvPr/>
        </p:nvPicPr>
        <p:blipFill>
          <a:blip r:embed="rId4"/>
          <a:stretch>
            <a:fillRect/>
          </a:stretch>
        </p:blipFill>
        <p:spPr>
          <a:xfrm>
            <a:off x="6205883" y="2423283"/>
            <a:ext cx="4957912" cy="2478956"/>
          </a:xfrm>
          <a:prstGeom prst="rect">
            <a:avLst/>
          </a:prstGeom>
        </p:spPr>
      </p:pic>
    </p:spTree>
    <p:extLst>
      <p:ext uri="{BB962C8B-B14F-4D97-AF65-F5344CB8AC3E}">
        <p14:creationId xmlns:p14="http://schemas.microsoft.com/office/powerpoint/2010/main" val="320799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7C65-32F3-0C4B-89D1-8CE08CD696E7}"/>
              </a:ext>
            </a:extLst>
          </p:cNvPr>
          <p:cNvSpPr>
            <a:spLocks noGrp="1"/>
          </p:cNvSpPr>
          <p:nvPr>
            <p:ph type="title"/>
          </p:nvPr>
        </p:nvSpPr>
        <p:spPr>
          <a:xfrm>
            <a:off x="560388" y="204245"/>
            <a:ext cx="11349038" cy="1325563"/>
          </a:xfrm>
        </p:spPr>
        <p:txBody>
          <a:bodyPr>
            <a:noAutofit/>
          </a:bodyPr>
          <a:lstStyle/>
          <a:p>
            <a:r>
              <a:rPr lang="en-US" sz="2800" dirty="0"/>
              <a:t>My research agenda spans clinical concussion diagnosis and management, advancing the current literature by adding novel methodology and assessments. </a:t>
            </a:r>
          </a:p>
        </p:txBody>
      </p:sp>
      <p:pic>
        <p:nvPicPr>
          <p:cNvPr id="9" name="Picture 8">
            <a:extLst>
              <a:ext uri="{FF2B5EF4-FFF2-40B4-BE49-F238E27FC236}">
                <a16:creationId xmlns:a16="http://schemas.microsoft.com/office/drawing/2014/main" id="{7B52E6FA-57C8-F641-BB94-A3DA3F47C91D}"/>
              </a:ext>
            </a:extLst>
          </p:cNvPr>
          <p:cNvPicPr>
            <a:picLocks noChangeAspect="1"/>
          </p:cNvPicPr>
          <p:nvPr/>
        </p:nvPicPr>
        <p:blipFill rotWithShape="1">
          <a:blip r:embed="rId3"/>
          <a:srcRect l="3154" t="1572" r="3421" b="8857"/>
          <a:stretch/>
        </p:blipFill>
        <p:spPr>
          <a:xfrm>
            <a:off x="5603669" y="2148770"/>
            <a:ext cx="5051079" cy="2840674"/>
          </a:xfrm>
          <a:prstGeom prst="rect">
            <a:avLst/>
          </a:prstGeom>
        </p:spPr>
      </p:pic>
      <p:pic>
        <p:nvPicPr>
          <p:cNvPr id="4" name="Picture 3">
            <a:extLst>
              <a:ext uri="{FF2B5EF4-FFF2-40B4-BE49-F238E27FC236}">
                <a16:creationId xmlns:a16="http://schemas.microsoft.com/office/drawing/2014/main" id="{9504CE41-3A3D-1343-97B2-9CD775C78704}"/>
              </a:ext>
            </a:extLst>
          </p:cNvPr>
          <p:cNvPicPr>
            <a:picLocks noChangeAspect="1"/>
          </p:cNvPicPr>
          <p:nvPr/>
        </p:nvPicPr>
        <p:blipFill>
          <a:blip r:embed="rId4"/>
          <a:stretch>
            <a:fillRect/>
          </a:stretch>
        </p:blipFill>
        <p:spPr>
          <a:xfrm>
            <a:off x="878440" y="1987059"/>
            <a:ext cx="4263584" cy="3181289"/>
          </a:xfrm>
          <a:prstGeom prst="rect">
            <a:avLst/>
          </a:prstGeom>
        </p:spPr>
      </p:pic>
    </p:spTree>
    <p:extLst>
      <p:ext uri="{BB962C8B-B14F-4D97-AF65-F5344CB8AC3E}">
        <p14:creationId xmlns:p14="http://schemas.microsoft.com/office/powerpoint/2010/main" val="280390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1F1A-166C-7245-B489-3049746A1F39}"/>
              </a:ext>
            </a:extLst>
          </p:cNvPr>
          <p:cNvSpPr>
            <a:spLocks noGrp="1"/>
          </p:cNvSpPr>
          <p:nvPr>
            <p:ph type="title"/>
          </p:nvPr>
        </p:nvSpPr>
        <p:spPr>
          <a:xfrm>
            <a:off x="838200" y="176343"/>
            <a:ext cx="10515600" cy="1325563"/>
          </a:xfrm>
        </p:spPr>
        <p:txBody>
          <a:bodyPr>
            <a:normAutofit/>
          </a:bodyPr>
          <a:lstStyle/>
          <a:p>
            <a:r>
              <a:rPr lang="en-US" sz="3200" dirty="0"/>
              <a:t>Acknowledgements </a:t>
            </a:r>
          </a:p>
        </p:txBody>
      </p:sp>
      <p:pic>
        <p:nvPicPr>
          <p:cNvPr id="6" name="Content Placeholder 5">
            <a:extLst>
              <a:ext uri="{FF2B5EF4-FFF2-40B4-BE49-F238E27FC236}">
                <a16:creationId xmlns:a16="http://schemas.microsoft.com/office/drawing/2014/main" id="{20BC1163-20C8-0547-A67A-A6258558B7F3}"/>
              </a:ext>
            </a:extLst>
          </p:cNvPr>
          <p:cNvPicPr>
            <a:picLocks noGrp="1" noChangeAspect="1"/>
          </p:cNvPicPr>
          <p:nvPr>
            <p:ph sz="half" idx="2"/>
          </p:nvPr>
        </p:nvPicPr>
        <p:blipFill>
          <a:blip r:embed="rId3"/>
          <a:stretch>
            <a:fillRect/>
          </a:stretch>
        </p:blipFill>
        <p:spPr>
          <a:xfrm>
            <a:off x="478912" y="1318509"/>
            <a:ext cx="2289455" cy="1726474"/>
          </a:xfrm>
        </p:spPr>
      </p:pic>
      <p:pic>
        <p:nvPicPr>
          <p:cNvPr id="8" name="Picture 7">
            <a:extLst>
              <a:ext uri="{FF2B5EF4-FFF2-40B4-BE49-F238E27FC236}">
                <a16:creationId xmlns:a16="http://schemas.microsoft.com/office/drawing/2014/main" id="{58392CA4-122C-3C47-B798-055BF6E11205}"/>
              </a:ext>
            </a:extLst>
          </p:cNvPr>
          <p:cNvPicPr>
            <a:picLocks noChangeAspect="1"/>
          </p:cNvPicPr>
          <p:nvPr/>
        </p:nvPicPr>
        <p:blipFill rotWithShape="1">
          <a:blip r:embed="rId4"/>
          <a:srcRect l="42504" b="-5829"/>
          <a:stretch/>
        </p:blipFill>
        <p:spPr>
          <a:xfrm>
            <a:off x="2964771" y="1480444"/>
            <a:ext cx="3131229" cy="1402604"/>
          </a:xfrm>
          <a:prstGeom prst="rect">
            <a:avLst/>
          </a:prstGeom>
        </p:spPr>
      </p:pic>
      <p:sp>
        <p:nvSpPr>
          <p:cNvPr id="9" name="TextBox 8">
            <a:extLst>
              <a:ext uri="{FF2B5EF4-FFF2-40B4-BE49-F238E27FC236}">
                <a16:creationId xmlns:a16="http://schemas.microsoft.com/office/drawing/2014/main" id="{D9792DC4-9BC0-AA42-9CA7-A8B18FDBD3C9}"/>
              </a:ext>
            </a:extLst>
          </p:cNvPr>
          <p:cNvSpPr txBox="1"/>
          <p:nvPr/>
        </p:nvSpPr>
        <p:spPr>
          <a:xfrm>
            <a:off x="6562164" y="1254765"/>
            <a:ext cx="5629835"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Staff &amp; Clinicians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Lisa Grilli</a:t>
            </a:r>
          </a:p>
          <a:p>
            <a:r>
              <a:rPr lang="en-US" dirty="0">
                <a:latin typeface="Arial" panose="020B0604020202020204" pitchFamily="34" charset="0"/>
                <a:cs typeface="Arial" panose="020B0604020202020204" pitchFamily="34" charset="0"/>
              </a:rPr>
              <a:t>     Debbie Schitzman</a:t>
            </a:r>
          </a:p>
          <a:p>
            <a:r>
              <a:rPr lang="en-US" dirty="0">
                <a:latin typeface="Arial" panose="020B0604020202020204" pitchFamily="34" charset="0"/>
                <a:cs typeface="Arial" panose="020B0604020202020204" pitchFamily="34" charset="0"/>
              </a:rPr>
              <a:t>     Christine Beaulieu, PT</a:t>
            </a:r>
          </a:p>
          <a:p>
            <a:r>
              <a:rPr lang="en-US" dirty="0">
                <a:latin typeface="Arial" panose="020B0604020202020204" pitchFamily="34" charset="0"/>
                <a:cs typeface="Arial" panose="020B0604020202020204" pitchFamily="34" charset="0"/>
              </a:rPr>
              <a:t>     Carlo Galli, PT</a:t>
            </a:r>
          </a:p>
          <a:p>
            <a:r>
              <a:rPr lang="en-US" dirty="0">
                <a:latin typeface="Arial" panose="020B0604020202020204" pitchFamily="34" charset="0"/>
                <a:cs typeface="Arial" panose="020B0604020202020204" pitchFamily="34" charset="0"/>
              </a:rPr>
              <a:t>     Meghan Straub, PT</a:t>
            </a:r>
          </a:p>
          <a:p>
            <a:endParaRPr lang="en-US" dirty="0"/>
          </a:p>
        </p:txBody>
      </p:sp>
      <p:sp>
        <p:nvSpPr>
          <p:cNvPr id="10" name="TextBox 9">
            <a:extLst>
              <a:ext uri="{FF2B5EF4-FFF2-40B4-BE49-F238E27FC236}">
                <a16:creationId xmlns:a16="http://schemas.microsoft.com/office/drawing/2014/main" id="{DB953678-83A6-5645-A16A-294CA69B2F94}"/>
              </a:ext>
            </a:extLst>
          </p:cNvPr>
          <p:cNvSpPr txBox="1"/>
          <p:nvPr/>
        </p:nvSpPr>
        <p:spPr>
          <a:xfrm>
            <a:off x="6562165" y="3579849"/>
            <a:ext cx="5629835"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Research Grants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American College of Sports Medicine</a:t>
            </a:r>
          </a:p>
          <a:p>
            <a:r>
              <a:rPr lang="en-US" dirty="0">
                <a:latin typeface="Arial" panose="020B0604020202020204" pitchFamily="34" charset="0"/>
                <a:cs typeface="Arial" panose="020B0604020202020204" pitchFamily="34" charset="0"/>
              </a:rPr>
              <a:t>     Fonds de Recherche du Québec- Santé</a:t>
            </a:r>
          </a:p>
          <a:p>
            <a:r>
              <a:rPr lang="en-US" dirty="0">
                <a:latin typeface="Arial" panose="020B0604020202020204" pitchFamily="34" charset="0"/>
                <a:cs typeface="Arial" panose="020B0604020202020204" pitchFamily="34" charset="0"/>
              </a:rPr>
              <a:t>     The Graduate School at UNC</a:t>
            </a:r>
          </a:p>
          <a:p>
            <a:r>
              <a:rPr lang="en-US" dirty="0">
                <a:latin typeface="Arial" panose="020B0604020202020204" pitchFamily="34" charset="0"/>
                <a:cs typeface="Arial" panose="020B0604020202020204" pitchFamily="34" charset="0"/>
              </a:rPr>
              <a:t>     National Athletic Trainer’s Associate REF</a:t>
            </a:r>
          </a:p>
          <a:p>
            <a:r>
              <a:rPr lang="en-US" dirty="0">
                <a:latin typeface="Arial" panose="020B0604020202020204" pitchFamily="34" charset="0"/>
                <a:cs typeface="Arial" panose="020B0604020202020204" pitchFamily="34" charset="0"/>
              </a:rPr>
              <a:t>     Research Institute at MUHC</a:t>
            </a:r>
          </a:p>
          <a:p>
            <a:r>
              <a:rPr lang="en-US" dirty="0">
                <a:latin typeface="Arial" panose="020B0604020202020204" pitchFamily="34" charset="0"/>
                <a:cs typeface="Arial" panose="020B0604020202020204" pitchFamily="34" charset="0"/>
              </a:rPr>
              <a:t>     Réseau Provincial de Recherche</a:t>
            </a:r>
          </a:p>
        </p:txBody>
      </p:sp>
      <p:pic>
        <p:nvPicPr>
          <p:cNvPr id="5" name="Picture 4">
            <a:extLst>
              <a:ext uri="{FF2B5EF4-FFF2-40B4-BE49-F238E27FC236}">
                <a16:creationId xmlns:a16="http://schemas.microsoft.com/office/drawing/2014/main" id="{52DA0D1C-784A-014C-9889-2CD82BEB4A59}"/>
              </a:ext>
            </a:extLst>
          </p:cNvPr>
          <p:cNvPicPr>
            <a:picLocks noChangeAspect="1"/>
          </p:cNvPicPr>
          <p:nvPr/>
        </p:nvPicPr>
        <p:blipFill>
          <a:blip r:embed="rId5"/>
          <a:stretch>
            <a:fillRect/>
          </a:stretch>
        </p:blipFill>
        <p:spPr>
          <a:xfrm>
            <a:off x="615142" y="3286090"/>
            <a:ext cx="5031855" cy="3174604"/>
          </a:xfrm>
          <a:prstGeom prst="rect">
            <a:avLst/>
          </a:prstGeom>
        </p:spPr>
      </p:pic>
    </p:spTree>
    <p:extLst>
      <p:ext uri="{BB962C8B-B14F-4D97-AF65-F5344CB8AC3E}">
        <p14:creationId xmlns:p14="http://schemas.microsoft.com/office/powerpoint/2010/main" val="271498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EDD49-9850-014A-825B-BB845A7A26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000" y="100849"/>
            <a:ext cx="5956300" cy="5892800"/>
          </a:xfrm>
          <a:prstGeom prst="rect">
            <a:avLst/>
          </a:prstGeom>
        </p:spPr>
      </p:pic>
      <p:grpSp>
        <p:nvGrpSpPr>
          <p:cNvPr id="14" name="Group 13">
            <a:extLst>
              <a:ext uri="{FF2B5EF4-FFF2-40B4-BE49-F238E27FC236}">
                <a16:creationId xmlns:a16="http://schemas.microsoft.com/office/drawing/2014/main" id="{FE66A59F-C750-9644-A8E7-E20042582DD2}"/>
              </a:ext>
            </a:extLst>
          </p:cNvPr>
          <p:cNvGrpSpPr/>
          <p:nvPr/>
        </p:nvGrpSpPr>
        <p:grpSpPr>
          <a:xfrm>
            <a:off x="4948852" y="6025733"/>
            <a:ext cx="2247917" cy="512481"/>
            <a:chOff x="273050" y="6078071"/>
            <a:chExt cx="2247917" cy="512481"/>
          </a:xfrm>
        </p:grpSpPr>
        <p:pic>
          <p:nvPicPr>
            <p:cNvPr id="9" name="Picture 8">
              <a:extLst>
                <a:ext uri="{FF2B5EF4-FFF2-40B4-BE49-F238E27FC236}">
                  <a16:creationId xmlns:a16="http://schemas.microsoft.com/office/drawing/2014/main" id="{E80B2256-6A79-2A45-803C-589EFB134D20}"/>
                </a:ext>
              </a:extLst>
            </p:cNvPr>
            <p:cNvPicPr>
              <a:picLocks noChangeAspect="1"/>
            </p:cNvPicPr>
            <p:nvPr/>
          </p:nvPicPr>
          <p:blipFill>
            <a:blip r:embed="rId4"/>
            <a:stretch>
              <a:fillRect/>
            </a:stretch>
          </p:blipFill>
          <p:spPr>
            <a:xfrm>
              <a:off x="273050" y="6078071"/>
              <a:ext cx="629591" cy="512481"/>
            </a:xfrm>
            <a:prstGeom prst="rect">
              <a:avLst/>
            </a:prstGeom>
          </p:spPr>
        </p:pic>
        <p:sp>
          <p:nvSpPr>
            <p:cNvPr id="10" name="TextBox 9">
              <a:extLst>
                <a:ext uri="{FF2B5EF4-FFF2-40B4-BE49-F238E27FC236}">
                  <a16:creationId xmlns:a16="http://schemas.microsoft.com/office/drawing/2014/main" id="{42CFEDAF-F6BA-2D4B-A2E2-8AD48B38178E}"/>
                </a:ext>
              </a:extLst>
            </p:cNvPr>
            <p:cNvSpPr txBox="1"/>
            <p:nvPr/>
          </p:nvSpPr>
          <p:spPr>
            <a:xfrm>
              <a:off x="674239" y="6134256"/>
              <a:ext cx="1846728"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@eliz_teel</a:t>
              </a:r>
            </a:p>
          </p:txBody>
        </p:sp>
      </p:grpSp>
      <p:grpSp>
        <p:nvGrpSpPr>
          <p:cNvPr id="15" name="Group 14">
            <a:extLst>
              <a:ext uri="{FF2B5EF4-FFF2-40B4-BE49-F238E27FC236}">
                <a16:creationId xmlns:a16="http://schemas.microsoft.com/office/drawing/2014/main" id="{867F6F0D-276C-E643-B0CA-E91E4C9CC39F}"/>
              </a:ext>
            </a:extLst>
          </p:cNvPr>
          <p:cNvGrpSpPr/>
          <p:nvPr/>
        </p:nvGrpSpPr>
        <p:grpSpPr>
          <a:xfrm>
            <a:off x="427624" y="5993649"/>
            <a:ext cx="4302287" cy="581212"/>
            <a:chOff x="2599765" y="6043704"/>
            <a:chExt cx="4302287" cy="581212"/>
          </a:xfrm>
        </p:grpSpPr>
        <p:pic>
          <p:nvPicPr>
            <p:cNvPr id="12" name="Picture 11">
              <a:extLst>
                <a:ext uri="{FF2B5EF4-FFF2-40B4-BE49-F238E27FC236}">
                  <a16:creationId xmlns:a16="http://schemas.microsoft.com/office/drawing/2014/main" id="{5D538280-B7EA-7846-A56B-D2C9B9369F55}"/>
                </a:ext>
              </a:extLst>
            </p:cNvPr>
            <p:cNvPicPr>
              <a:picLocks noChangeAspect="1"/>
            </p:cNvPicPr>
            <p:nvPr/>
          </p:nvPicPr>
          <p:blipFill>
            <a:blip r:embed="rId5"/>
            <a:stretch>
              <a:fillRect/>
            </a:stretch>
          </p:blipFill>
          <p:spPr>
            <a:xfrm>
              <a:off x="2599765" y="6043704"/>
              <a:ext cx="581212" cy="581212"/>
            </a:xfrm>
            <a:prstGeom prst="rect">
              <a:avLst/>
            </a:prstGeom>
          </p:spPr>
        </p:pic>
        <p:sp>
          <p:nvSpPr>
            <p:cNvPr id="13" name="TextBox 12">
              <a:extLst>
                <a:ext uri="{FF2B5EF4-FFF2-40B4-BE49-F238E27FC236}">
                  <a16:creationId xmlns:a16="http://schemas.microsoft.com/office/drawing/2014/main" id="{B8A72DA6-310B-2343-BBD1-02F366071FD8}"/>
                </a:ext>
              </a:extLst>
            </p:cNvPr>
            <p:cNvSpPr txBox="1"/>
            <p:nvPr/>
          </p:nvSpPr>
          <p:spPr>
            <a:xfrm>
              <a:off x="2933677" y="6131494"/>
              <a:ext cx="3968375"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elizabeth.teel@mail.mcgill.ca</a:t>
              </a:r>
            </a:p>
          </p:txBody>
        </p:sp>
      </p:grpSp>
    </p:spTree>
    <p:extLst>
      <p:ext uri="{BB962C8B-B14F-4D97-AF65-F5344CB8AC3E}">
        <p14:creationId xmlns:p14="http://schemas.microsoft.com/office/powerpoint/2010/main" val="801564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C386-2B75-1A4D-99EC-9548446F7854}"/>
              </a:ext>
            </a:extLst>
          </p:cNvPr>
          <p:cNvSpPr>
            <a:spLocks noGrp="1"/>
          </p:cNvSpPr>
          <p:nvPr>
            <p:ph type="title"/>
          </p:nvPr>
        </p:nvSpPr>
        <p:spPr/>
        <p:txBody>
          <a:bodyPr/>
          <a:lstStyle/>
          <a:p>
            <a:r>
              <a:rPr lang="en-US" dirty="0"/>
              <a:t>Diagnosis: Research Plan Years 5-10</a:t>
            </a:r>
          </a:p>
        </p:txBody>
      </p:sp>
      <p:pic>
        <p:nvPicPr>
          <p:cNvPr id="5" name="Picture 4">
            <a:extLst>
              <a:ext uri="{FF2B5EF4-FFF2-40B4-BE49-F238E27FC236}">
                <a16:creationId xmlns:a16="http://schemas.microsoft.com/office/drawing/2014/main" id="{E5A66753-DE5F-C14E-8972-FD0790E58FDD}"/>
              </a:ext>
            </a:extLst>
          </p:cNvPr>
          <p:cNvPicPr>
            <a:picLocks noChangeAspect="1"/>
          </p:cNvPicPr>
          <p:nvPr/>
        </p:nvPicPr>
        <p:blipFill>
          <a:blip r:embed="rId3"/>
          <a:stretch>
            <a:fillRect/>
          </a:stretch>
        </p:blipFill>
        <p:spPr>
          <a:xfrm>
            <a:off x="556845" y="1532426"/>
            <a:ext cx="2045677" cy="2045677"/>
          </a:xfrm>
          <a:prstGeom prst="rect">
            <a:avLst/>
          </a:prstGeom>
        </p:spPr>
      </p:pic>
      <p:pic>
        <p:nvPicPr>
          <p:cNvPr id="7" name="Picture 6">
            <a:extLst>
              <a:ext uri="{FF2B5EF4-FFF2-40B4-BE49-F238E27FC236}">
                <a16:creationId xmlns:a16="http://schemas.microsoft.com/office/drawing/2014/main" id="{BB648AB5-0AF9-D849-948C-96DC34E578CF}"/>
              </a:ext>
            </a:extLst>
          </p:cNvPr>
          <p:cNvPicPr>
            <a:picLocks noChangeAspect="1"/>
          </p:cNvPicPr>
          <p:nvPr/>
        </p:nvPicPr>
        <p:blipFill>
          <a:blip r:embed="rId4"/>
          <a:stretch>
            <a:fillRect/>
          </a:stretch>
        </p:blipFill>
        <p:spPr>
          <a:xfrm>
            <a:off x="246183" y="3648443"/>
            <a:ext cx="2667000" cy="1714500"/>
          </a:xfrm>
          <a:prstGeom prst="rect">
            <a:avLst/>
          </a:prstGeom>
        </p:spPr>
      </p:pic>
      <p:pic>
        <p:nvPicPr>
          <p:cNvPr id="9" name="Picture 8">
            <a:extLst>
              <a:ext uri="{FF2B5EF4-FFF2-40B4-BE49-F238E27FC236}">
                <a16:creationId xmlns:a16="http://schemas.microsoft.com/office/drawing/2014/main" id="{6A1CA5FE-3861-D744-B408-2E6341E49B3C}"/>
              </a:ext>
            </a:extLst>
          </p:cNvPr>
          <p:cNvPicPr>
            <a:picLocks noChangeAspect="1"/>
          </p:cNvPicPr>
          <p:nvPr/>
        </p:nvPicPr>
        <p:blipFill>
          <a:blip r:embed="rId5"/>
          <a:stretch>
            <a:fillRect/>
          </a:stretch>
        </p:blipFill>
        <p:spPr>
          <a:xfrm>
            <a:off x="3775319" y="2369526"/>
            <a:ext cx="4113660" cy="2149719"/>
          </a:xfrm>
          <a:prstGeom prst="rect">
            <a:avLst/>
          </a:prstGeom>
        </p:spPr>
      </p:pic>
      <p:pic>
        <p:nvPicPr>
          <p:cNvPr id="11" name="Picture 10">
            <a:extLst>
              <a:ext uri="{FF2B5EF4-FFF2-40B4-BE49-F238E27FC236}">
                <a16:creationId xmlns:a16="http://schemas.microsoft.com/office/drawing/2014/main" id="{048334B9-CCE4-EA4D-BC5F-3C5F3EB7F65E}"/>
              </a:ext>
            </a:extLst>
          </p:cNvPr>
          <p:cNvPicPr>
            <a:picLocks noChangeAspect="1"/>
          </p:cNvPicPr>
          <p:nvPr/>
        </p:nvPicPr>
        <p:blipFill>
          <a:blip r:embed="rId6"/>
          <a:stretch>
            <a:fillRect/>
          </a:stretch>
        </p:blipFill>
        <p:spPr>
          <a:xfrm>
            <a:off x="8426449" y="2270918"/>
            <a:ext cx="3533295" cy="2346933"/>
          </a:xfrm>
          <a:prstGeom prst="rect">
            <a:avLst/>
          </a:prstGeom>
        </p:spPr>
      </p:pic>
    </p:spTree>
    <p:extLst>
      <p:ext uri="{BB962C8B-B14F-4D97-AF65-F5344CB8AC3E}">
        <p14:creationId xmlns:p14="http://schemas.microsoft.com/office/powerpoint/2010/main" val="2769718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59D3-949A-C14A-AEEF-1B0A8948F82A}"/>
              </a:ext>
            </a:extLst>
          </p:cNvPr>
          <p:cNvSpPr>
            <a:spLocks noGrp="1"/>
          </p:cNvSpPr>
          <p:nvPr>
            <p:ph type="title"/>
          </p:nvPr>
        </p:nvSpPr>
        <p:spPr/>
        <p:txBody>
          <a:bodyPr/>
          <a:lstStyle/>
          <a:p>
            <a:r>
              <a:rPr lang="en-US" dirty="0"/>
              <a:t>Management: Research Plan Years 5-10</a:t>
            </a:r>
          </a:p>
        </p:txBody>
      </p:sp>
      <p:pic>
        <p:nvPicPr>
          <p:cNvPr id="5" name="Picture 4">
            <a:extLst>
              <a:ext uri="{FF2B5EF4-FFF2-40B4-BE49-F238E27FC236}">
                <a16:creationId xmlns:a16="http://schemas.microsoft.com/office/drawing/2014/main" id="{9A495553-0A17-904F-9329-822D260C0F0C}"/>
              </a:ext>
            </a:extLst>
          </p:cNvPr>
          <p:cNvPicPr>
            <a:picLocks noChangeAspect="1"/>
          </p:cNvPicPr>
          <p:nvPr/>
        </p:nvPicPr>
        <p:blipFill>
          <a:blip r:embed="rId3"/>
          <a:stretch>
            <a:fillRect/>
          </a:stretch>
        </p:blipFill>
        <p:spPr>
          <a:xfrm>
            <a:off x="3956539" y="2500923"/>
            <a:ext cx="3517305" cy="2336312"/>
          </a:xfrm>
          <a:prstGeom prst="rect">
            <a:avLst/>
          </a:prstGeom>
        </p:spPr>
      </p:pic>
      <p:pic>
        <p:nvPicPr>
          <p:cNvPr id="7" name="Picture 6">
            <a:extLst>
              <a:ext uri="{FF2B5EF4-FFF2-40B4-BE49-F238E27FC236}">
                <a16:creationId xmlns:a16="http://schemas.microsoft.com/office/drawing/2014/main" id="{6A2B65AD-743C-7243-B4E5-520FDC9BA6C6}"/>
              </a:ext>
            </a:extLst>
          </p:cNvPr>
          <p:cNvPicPr>
            <a:picLocks noChangeAspect="1"/>
          </p:cNvPicPr>
          <p:nvPr/>
        </p:nvPicPr>
        <p:blipFill>
          <a:blip r:embed="rId4"/>
          <a:stretch>
            <a:fillRect/>
          </a:stretch>
        </p:blipFill>
        <p:spPr>
          <a:xfrm>
            <a:off x="516793" y="2500923"/>
            <a:ext cx="3439746" cy="2131674"/>
          </a:xfrm>
          <a:prstGeom prst="rect">
            <a:avLst/>
          </a:prstGeom>
        </p:spPr>
      </p:pic>
      <p:pic>
        <p:nvPicPr>
          <p:cNvPr id="9" name="Picture 8">
            <a:extLst>
              <a:ext uri="{FF2B5EF4-FFF2-40B4-BE49-F238E27FC236}">
                <a16:creationId xmlns:a16="http://schemas.microsoft.com/office/drawing/2014/main" id="{B7A2BA35-E283-8445-9804-95E1B7B31958}"/>
              </a:ext>
            </a:extLst>
          </p:cNvPr>
          <p:cNvPicPr>
            <a:picLocks noChangeAspect="1"/>
          </p:cNvPicPr>
          <p:nvPr/>
        </p:nvPicPr>
        <p:blipFill>
          <a:blip r:embed="rId5"/>
          <a:stretch>
            <a:fillRect/>
          </a:stretch>
        </p:blipFill>
        <p:spPr>
          <a:xfrm>
            <a:off x="7270749" y="2500923"/>
            <a:ext cx="4534043" cy="1865435"/>
          </a:xfrm>
          <a:prstGeom prst="rect">
            <a:avLst/>
          </a:prstGeom>
        </p:spPr>
      </p:pic>
    </p:spTree>
    <p:extLst>
      <p:ext uri="{BB962C8B-B14F-4D97-AF65-F5344CB8AC3E}">
        <p14:creationId xmlns:p14="http://schemas.microsoft.com/office/powerpoint/2010/main" val="476081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0FC3-B94D-2141-841D-D99797CC2E61}"/>
              </a:ext>
            </a:extLst>
          </p:cNvPr>
          <p:cNvSpPr>
            <a:spLocks noGrp="1"/>
          </p:cNvSpPr>
          <p:nvPr>
            <p:ph type="title"/>
          </p:nvPr>
        </p:nvSpPr>
        <p:spPr>
          <a:xfrm>
            <a:off x="224589" y="567898"/>
            <a:ext cx="11156507" cy="1325563"/>
          </a:xfrm>
        </p:spPr>
        <p:txBody>
          <a:bodyPr>
            <a:noAutofit/>
          </a:bodyPr>
          <a:lstStyle/>
          <a:p>
            <a:r>
              <a:rPr lang="en-US" sz="3200" b="1" dirty="0"/>
              <a:t>Research Line 3</a:t>
            </a:r>
            <a:r>
              <a:rPr lang="en-US" sz="3200" dirty="0"/>
              <a:t>: To improve sport safety through the development of innovative head trauma prevention programs that reduce initial concussion risk </a:t>
            </a:r>
            <a:br>
              <a:rPr lang="en-US" sz="3200" dirty="0"/>
            </a:br>
            <a:endParaRPr lang="en-US" sz="3200" dirty="0"/>
          </a:p>
        </p:txBody>
      </p:sp>
      <p:sp>
        <p:nvSpPr>
          <p:cNvPr id="12" name="TextBox 11">
            <a:extLst>
              <a:ext uri="{FF2B5EF4-FFF2-40B4-BE49-F238E27FC236}">
                <a16:creationId xmlns:a16="http://schemas.microsoft.com/office/drawing/2014/main" id="{DCBBD3CD-7C58-A54F-B9CC-8DA1609C97A2}"/>
              </a:ext>
            </a:extLst>
          </p:cNvPr>
          <p:cNvSpPr txBox="1"/>
          <p:nvPr/>
        </p:nvSpPr>
        <p:spPr>
          <a:xfrm>
            <a:off x="2084499" y="3268616"/>
            <a:ext cx="21534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Vision/Sensory Performance in Helmeted Sports</a:t>
            </a:r>
          </a:p>
        </p:txBody>
      </p:sp>
      <p:sp>
        <p:nvSpPr>
          <p:cNvPr id="13" name="TextBox 12">
            <a:extLst>
              <a:ext uri="{FF2B5EF4-FFF2-40B4-BE49-F238E27FC236}">
                <a16:creationId xmlns:a16="http://schemas.microsoft.com/office/drawing/2014/main" id="{038D4923-D16D-F246-AC6D-2EAF373198A8}"/>
              </a:ext>
            </a:extLst>
          </p:cNvPr>
          <p:cNvSpPr txBox="1"/>
          <p:nvPr/>
        </p:nvSpPr>
        <p:spPr>
          <a:xfrm>
            <a:off x="2084499" y="4456737"/>
            <a:ext cx="21534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Head Impact Biomechanics</a:t>
            </a:r>
          </a:p>
        </p:txBody>
      </p:sp>
      <p:sp>
        <p:nvSpPr>
          <p:cNvPr id="14" name="TextBox 13">
            <a:extLst>
              <a:ext uri="{FF2B5EF4-FFF2-40B4-BE49-F238E27FC236}">
                <a16:creationId xmlns:a16="http://schemas.microsoft.com/office/drawing/2014/main" id="{9A7D063F-E6A6-EA4F-B4E3-1A1441B2ABE7}"/>
              </a:ext>
            </a:extLst>
          </p:cNvPr>
          <p:cNvSpPr txBox="1"/>
          <p:nvPr/>
        </p:nvSpPr>
        <p:spPr>
          <a:xfrm>
            <a:off x="7160981" y="3101266"/>
            <a:ext cx="2770069" cy="23083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Determining optimal intervention point</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Vision/sensor performance training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Multi-modal concussion prevention pilot</a:t>
            </a:r>
          </a:p>
        </p:txBody>
      </p:sp>
      <p:grpSp>
        <p:nvGrpSpPr>
          <p:cNvPr id="15" name="Group 14">
            <a:extLst>
              <a:ext uri="{FF2B5EF4-FFF2-40B4-BE49-F238E27FC236}">
                <a16:creationId xmlns:a16="http://schemas.microsoft.com/office/drawing/2014/main" id="{7D68ADD3-DC84-D544-9A1D-8EC340F95BAD}"/>
              </a:ext>
            </a:extLst>
          </p:cNvPr>
          <p:cNvGrpSpPr/>
          <p:nvPr/>
        </p:nvGrpSpPr>
        <p:grpSpPr>
          <a:xfrm>
            <a:off x="1437547" y="1496218"/>
            <a:ext cx="9284821" cy="2002291"/>
            <a:chOff x="5917826" y="1854200"/>
            <a:chExt cx="5308974" cy="1562100"/>
          </a:xfrm>
        </p:grpSpPr>
        <p:grpSp>
          <p:nvGrpSpPr>
            <p:cNvPr id="16" name="Group 15">
              <a:extLst>
                <a:ext uri="{FF2B5EF4-FFF2-40B4-BE49-F238E27FC236}">
                  <a16:creationId xmlns:a16="http://schemas.microsoft.com/office/drawing/2014/main" id="{1D28F260-BF8A-E643-8F0A-1B4F0E32454E}"/>
                </a:ext>
              </a:extLst>
            </p:cNvPr>
            <p:cNvGrpSpPr/>
            <p:nvPr/>
          </p:nvGrpSpPr>
          <p:grpSpPr>
            <a:xfrm>
              <a:off x="6134100" y="1854200"/>
              <a:ext cx="5092700" cy="1562100"/>
              <a:chOff x="4508500" y="2451100"/>
              <a:chExt cx="4318000" cy="1257300"/>
            </a:xfrm>
          </p:grpSpPr>
          <p:sp>
            <p:nvSpPr>
              <p:cNvPr id="20" name="Right Arrow 19">
                <a:extLst>
                  <a:ext uri="{FF2B5EF4-FFF2-40B4-BE49-F238E27FC236}">
                    <a16:creationId xmlns:a16="http://schemas.microsoft.com/office/drawing/2014/main" id="{C1F0614B-7D94-4346-A091-2C7A49E530F7}"/>
                  </a:ext>
                </a:extLst>
              </p:cNvPr>
              <p:cNvSpPr/>
              <p:nvPr/>
            </p:nvSpPr>
            <p:spPr>
              <a:xfrm>
                <a:off x="7124700" y="2451100"/>
                <a:ext cx="1701800" cy="125730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BA8D4DF-6B11-8F46-AF4E-6AF1AA27633E}"/>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8228D0-8434-DA42-9AA1-FF0FCEAD0193}"/>
                  </a:ext>
                </a:extLst>
              </p:cNvPr>
              <p:cNvSpPr/>
              <p:nvPr/>
            </p:nvSpPr>
            <p:spPr>
              <a:xfrm>
                <a:off x="4508500" y="2768600"/>
                <a:ext cx="1270000" cy="622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B8BE8B7-4134-5446-9429-5FC98CB71BEC}"/>
                </a:ext>
              </a:extLst>
            </p:cNvPr>
            <p:cNvSpPr txBox="1"/>
            <p:nvPr/>
          </p:nvSpPr>
          <p:spPr>
            <a:xfrm>
              <a:off x="5917826" y="244778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Past</a:t>
              </a:r>
            </a:p>
          </p:txBody>
        </p:sp>
        <p:sp>
          <p:nvSpPr>
            <p:cNvPr id="18" name="TextBox 17">
              <a:extLst>
                <a:ext uri="{FF2B5EF4-FFF2-40B4-BE49-F238E27FC236}">
                  <a16:creationId xmlns:a16="http://schemas.microsoft.com/office/drawing/2014/main" id="{6930E1E9-686F-7A44-9ED2-621CFBF461F6}"/>
                </a:ext>
              </a:extLst>
            </p:cNvPr>
            <p:cNvSpPr txBox="1"/>
            <p:nvPr/>
          </p:nvSpPr>
          <p:spPr>
            <a:xfrm>
              <a:off x="7460615" y="244778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Current</a:t>
              </a:r>
            </a:p>
          </p:txBody>
        </p:sp>
        <p:sp>
          <p:nvSpPr>
            <p:cNvPr id="19" name="TextBox 18">
              <a:extLst>
                <a:ext uri="{FF2B5EF4-FFF2-40B4-BE49-F238E27FC236}">
                  <a16:creationId xmlns:a16="http://schemas.microsoft.com/office/drawing/2014/main" id="{ADE48095-8D3F-9942-8074-F704E30D4891}"/>
                </a:ext>
              </a:extLst>
            </p:cNvPr>
            <p:cNvSpPr txBox="1"/>
            <p:nvPr/>
          </p:nvSpPr>
          <p:spPr>
            <a:xfrm>
              <a:off x="9048339" y="2447780"/>
              <a:ext cx="1930400" cy="360171"/>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Future</a:t>
              </a:r>
            </a:p>
          </p:txBody>
        </p:sp>
      </p:grpSp>
    </p:spTree>
    <p:extLst>
      <p:ext uri="{BB962C8B-B14F-4D97-AF65-F5344CB8AC3E}">
        <p14:creationId xmlns:p14="http://schemas.microsoft.com/office/powerpoint/2010/main" val="156001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1478" y="4857413"/>
            <a:ext cx="9853801"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quantify sex differences in head impact frequency and severity sustained by youth ice hockey players.</a:t>
            </a:r>
          </a:p>
        </p:txBody>
      </p:sp>
      <p:grpSp>
        <p:nvGrpSpPr>
          <p:cNvPr id="3" name="Group 2">
            <a:extLst>
              <a:ext uri="{FF2B5EF4-FFF2-40B4-BE49-F238E27FC236}">
                <a16:creationId xmlns:a16="http://schemas.microsoft.com/office/drawing/2014/main" id="{D94E1234-F695-4644-8C8E-8007CD7CCACD}"/>
              </a:ext>
            </a:extLst>
          </p:cNvPr>
          <p:cNvGrpSpPr/>
          <p:nvPr/>
        </p:nvGrpSpPr>
        <p:grpSpPr>
          <a:xfrm>
            <a:off x="9677971" y="265142"/>
            <a:ext cx="2344651" cy="709798"/>
            <a:chOff x="9853680" y="438527"/>
            <a:chExt cx="2344651" cy="709798"/>
          </a:xfrm>
        </p:grpSpPr>
        <p:grpSp>
          <p:nvGrpSpPr>
            <p:cNvPr id="7" name="Group 6">
              <a:extLst>
                <a:ext uri="{FF2B5EF4-FFF2-40B4-BE49-F238E27FC236}">
                  <a16:creationId xmlns:a16="http://schemas.microsoft.com/office/drawing/2014/main" id="{9F95A8F8-8B01-1046-917D-478A2BAF4318}"/>
                </a:ext>
              </a:extLst>
            </p:cNvPr>
            <p:cNvGrpSpPr/>
            <p:nvPr/>
          </p:nvGrpSpPr>
          <p:grpSpPr>
            <a:xfrm>
              <a:off x="9853680" y="438527"/>
              <a:ext cx="1344833" cy="709798"/>
              <a:chOff x="9554967" y="125335"/>
              <a:chExt cx="1344833" cy="709798"/>
            </a:xfrm>
          </p:grpSpPr>
          <p:grpSp>
            <p:nvGrpSpPr>
              <p:cNvPr id="8" name="Group 7">
                <a:extLst>
                  <a:ext uri="{FF2B5EF4-FFF2-40B4-BE49-F238E27FC236}">
                    <a16:creationId xmlns:a16="http://schemas.microsoft.com/office/drawing/2014/main" id="{D9F3759D-E3A1-C345-9BF9-142DF624A075}"/>
                  </a:ext>
                </a:extLst>
              </p:cNvPr>
              <p:cNvGrpSpPr/>
              <p:nvPr/>
            </p:nvGrpSpPr>
            <p:grpSpPr>
              <a:xfrm>
                <a:off x="9554967" y="125335"/>
                <a:ext cx="666066" cy="687000"/>
                <a:chOff x="2549253" y="1081939"/>
                <a:chExt cx="666066" cy="687000"/>
              </a:xfrm>
            </p:grpSpPr>
            <p:grpSp>
              <p:nvGrpSpPr>
                <p:cNvPr id="15" name="Group 14">
                  <a:extLst>
                    <a:ext uri="{FF2B5EF4-FFF2-40B4-BE49-F238E27FC236}">
                      <a16:creationId xmlns:a16="http://schemas.microsoft.com/office/drawing/2014/main" id="{772F8CB5-91C0-7747-9200-AE0371303CAC}"/>
                    </a:ext>
                  </a:extLst>
                </p:cNvPr>
                <p:cNvGrpSpPr/>
                <p:nvPr/>
              </p:nvGrpSpPr>
              <p:grpSpPr>
                <a:xfrm>
                  <a:off x="2549253" y="1410586"/>
                  <a:ext cx="200786" cy="322878"/>
                  <a:chOff x="9947048" y="1083852"/>
                  <a:chExt cx="373680" cy="588026"/>
                </a:xfrm>
              </p:grpSpPr>
              <p:sp>
                <p:nvSpPr>
                  <p:cNvPr id="18" name="Oval 17">
                    <a:extLst>
                      <a:ext uri="{FF2B5EF4-FFF2-40B4-BE49-F238E27FC236}">
                        <a16:creationId xmlns:a16="http://schemas.microsoft.com/office/drawing/2014/main" id="{11F06900-5F30-A143-9A86-87197242D7C3}"/>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A99B58-3E41-8645-BF36-7926A1FC4094}"/>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3CE6AA-0629-DF43-B2E6-15F7CAD28B02}"/>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CD5E44-DC2F-CD4E-9A25-C6A4033509D5}"/>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8591F63-F2D8-4041-83C9-D082B2A31074}"/>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4F86476-C34B-C44F-8AD1-80B79D1ECB7E}"/>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0D236E31-8649-EE4E-81A2-FBDF86620D3A}"/>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2615879" y="1081939"/>
                  <a:ext cx="599440" cy="687000"/>
                </a:xfrm>
                <a:prstGeom prst="rect">
                  <a:avLst/>
                </a:prstGeom>
              </p:spPr>
            </p:pic>
          </p:grpSp>
          <p:pic>
            <p:nvPicPr>
              <p:cNvPr id="11" name="Picture 10">
                <a:extLst>
                  <a:ext uri="{FF2B5EF4-FFF2-40B4-BE49-F238E27FC236}">
                    <a16:creationId xmlns:a16="http://schemas.microsoft.com/office/drawing/2014/main" id="{65FB975D-A4CE-804B-A5AE-FC6A6A24BB9A}"/>
                  </a:ext>
                </a:extLst>
              </p:cNvPr>
              <p:cNvPicPr>
                <a:picLocks noChangeAspect="1"/>
              </p:cNvPicPr>
              <p:nvPr/>
            </p:nvPicPr>
            <p:blipFill rotWithShape="1">
              <a:blip r:embed="rId4"/>
              <a:srcRect l="67301" t="4449" r="7064" b="57573"/>
              <a:stretch/>
            </p:blipFill>
            <p:spPr>
              <a:xfrm>
                <a:off x="10235101" y="145816"/>
                <a:ext cx="664699" cy="689317"/>
              </a:xfrm>
              <a:prstGeom prst="rect">
                <a:avLst/>
              </a:prstGeom>
            </p:spPr>
          </p:pic>
        </p:grpSp>
        <p:pic>
          <p:nvPicPr>
            <p:cNvPr id="24" name="Picture 23">
              <a:extLst>
                <a:ext uri="{FF2B5EF4-FFF2-40B4-BE49-F238E27FC236}">
                  <a16:creationId xmlns:a16="http://schemas.microsoft.com/office/drawing/2014/main" id="{BF83383A-96D8-B94D-9F7C-1B767C3AE601}"/>
                </a:ext>
              </a:extLst>
            </p:cNvPr>
            <p:cNvPicPr>
              <a:picLocks noChangeAspect="1"/>
            </p:cNvPicPr>
            <p:nvPr/>
          </p:nvPicPr>
          <p:blipFill rotWithShape="1">
            <a:blip r:embed="rId5"/>
            <a:srcRect b="16939"/>
            <a:stretch/>
          </p:blipFill>
          <p:spPr>
            <a:xfrm>
              <a:off x="11286180" y="532083"/>
              <a:ext cx="912151" cy="584639"/>
            </a:xfrm>
            <a:prstGeom prst="rect">
              <a:avLst/>
            </a:prstGeom>
          </p:spPr>
        </p:pic>
      </p:grpSp>
      <p:grpSp>
        <p:nvGrpSpPr>
          <p:cNvPr id="34" name="Group 33">
            <a:extLst>
              <a:ext uri="{FF2B5EF4-FFF2-40B4-BE49-F238E27FC236}">
                <a16:creationId xmlns:a16="http://schemas.microsoft.com/office/drawing/2014/main" id="{CC92EE42-D502-3943-BAD0-654874464E21}"/>
              </a:ext>
            </a:extLst>
          </p:cNvPr>
          <p:cNvGrpSpPr/>
          <p:nvPr/>
        </p:nvGrpSpPr>
        <p:grpSpPr>
          <a:xfrm>
            <a:off x="8330393" y="1158170"/>
            <a:ext cx="3403634" cy="3208688"/>
            <a:chOff x="5945188" y="1551829"/>
            <a:chExt cx="2828408" cy="2810982"/>
          </a:xfrm>
        </p:grpSpPr>
        <p:pic>
          <p:nvPicPr>
            <p:cNvPr id="32" name="Picture 31">
              <a:extLst>
                <a:ext uri="{FF2B5EF4-FFF2-40B4-BE49-F238E27FC236}">
                  <a16:creationId xmlns:a16="http://schemas.microsoft.com/office/drawing/2014/main" id="{EA3FD5A6-E455-7C48-B83A-0D1AD256760E}"/>
                </a:ext>
              </a:extLst>
            </p:cNvPr>
            <p:cNvPicPr>
              <a:picLocks noChangeAspect="1"/>
            </p:cNvPicPr>
            <p:nvPr/>
          </p:nvPicPr>
          <p:blipFill>
            <a:blip r:embed="rId6"/>
            <a:stretch>
              <a:fillRect/>
            </a:stretch>
          </p:blipFill>
          <p:spPr>
            <a:xfrm>
              <a:off x="5956300" y="1878923"/>
              <a:ext cx="2817296" cy="2483888"/>
            </a:xfrm>
            <a:prstGeom prst="rect">
              <a:avLst/>
            </a:prstGeom>
          </p:spPr>
        </p:pic>
        <p:sp>
          <p:nvSpPr>
            <p:cNvPr id="33" name="Rectangle 32">
              <a:extLst>
                <a:ext uri="{FF2B5EF4-FFF2-40B4-BE49-F238E27FC236}">
                  <a16:creationId xmlns:a16="http://schemas.microsoft.com/office/drawing/2014/main" id="{4717E630-6DF3-624C-B526-B4495D0EDE36}"/>
                </a:ext>
              </a:extLst>
            </p:cNvPr>
            <p:cNvSpPr/>
            <p:nvPr/>
          </p:nvSpPr>
          <p:spPr>
            <a:xfrm>
              <a:off x="5945188" y="1551829"/>
              <a:ext cx="535779" cy="604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438E781-DE6A-5044-86ED-79395B8DC759}"/>
              </a:ext>
            </a:extLst>
          </p:cNvPr>
          <p:cNvPicPr>
            <a:picLocks noChangeAspect="1"/>
          </p:cNvPicPr>
          <p:nvPr/>
        </p:nvPicPr>
        <p:blipFill rotWithShape="1">
          <a:blip r:embed="rId7"/>
          <a:srcRect r="1538" b="11857"/>
          <a:stretch/>
        </p:blipFill>
        <p:spPr>
          <a:xfrm>
            <a:off x="4279832" y="1368645"/>
            <a:ext cx="3251200" cy="3134360"/>
          </a:xfrm>
          <a:prstGeom prst="rect">
            <a:avLst/>
          </a:prstGeom>
        </p:spPr>
      </p:pic>
      <p:pic>
        <p:nvPicPr>
          <p:cNvPr id="12" name="Picture 11">
            <a:extLst>
              <a:ext uri="{FF2B5EF4-FFF2-40B4-BE49-F238E27FC236}">
                <a16:creationId xmlns:a16="http://schemas.microsoft.com/office/drawing/2014/main" id="{C4F98228-4C73-CF46-AA3A-BA347DEB0C1F}"/>
              </a:ext>
            </a:extLst>
          </p:cNvPr>
          <p:cNvPicPr>
            <a:picLocks noChangeAspect="1"/>
          </p:cNvPicPr>
          <p:nvPr/>
        </p:nvPicPr>
        <p:blipFill>
          <a:blip r:embed="rId8"/>
          <a:stretch>
            <a:fillRect/>
          </a:stretch>
        </p:blipFill>
        <p:spPr>
          <a:xfrm>
            <a:off x="534422" y="1848291"/>
            <a:ext cx="2932677" cy="2175069"/>
          </a:xfrm>
          <a:prstGeom prst="rect">
            <a:avLst/>
          </a:prstGeom>
        </p:spPr>
      </p:pic>
      <p:pic>
        <p:nvPicPr>
          <p:cNvPr id="4" name="Picture 3">
            <a:extLst>
              <a:ext uri="{FF2B5EF4-FFF2-40B4-BE49-F238E27FC236}">
                <a16:creationId xmlns:a16="http://schemas.microsoft.com/office/drawing/2014/main" id="{F0983494-CC53-0648-B31E-025E051B5F58}"/>
              </a:ext>
            </a:extLst>
          </p:cNvPr>
          <p:cNvPicPr>
            <a:picLocks noChangeAspect="1"/>
          </p:cNvPicPr>
          <p:nvPr/>
        </p:nvPicPr>
        <p:blipFill>
          <a:blip r:embed="rId9"/>
          <a:stretch>
            <a:fillRect/>
          </a:stretch>
        </p:blipFill>
        <p:spPr>
          <a:xfrm>
            <a:off x="43011" y="224634"/>
            <a:ext cx="9555134" cy="952500"/>
          </a:xfrm>
          <a:prstGeom prst="rect">
            <a:avLst/>
          </a:prstGeom>
        </p:spPr>
      </p:pic>
      <p:grpSp>
        <p:nvGrpSpPr>
          <p:cNvPr id="30" name="Group 29">
            <a:extLst>
              <a:ext uri="{FF2B5EF4-FFF2-40B4-BE49-F238E27FC236}">
                <a16:creationId xmlns:a16="http://schemas.microsoft.com/office/drawing/2014/main" id="{4F396A89-4FBB-7B44-87F2-41D3CD3B4D89}"/>
              </a:ext>
            </a:extLst>
          </p:cNvPr>
          <p:cNvGrpSpPr/>
          <p:nvPr/>
        </p:nvGrpSpPr>
        <p:grpSpPr>
          <a:xfrm>
            <a:off x="0" y="6198084"/>
            <a:ext cx="3390239" cy="659916"/>
            <a:chOff x="5917827" y="1854200"/>
            <a:chExt cx="5308973" cy="1562100"/>
          </a:xfrm>
        </p:grpSpPr>
        <p:grpSp>
          <p:nvGrpSpPr>
            <p:cNvPr id="31" name="Group 30">
              <a:extLst>
                <a:ext uri="{FF2B5EF4-FFF2-40B4-BE49-F238E27FC236}">
                  <a16:creationId xmlns:a16="http://schemas.microsoft.com/office/drawing/2014/main" id="{5FF6AA66-5586-E64F-A9B7-88D28DC3BD8D}"/>
                </a:ext>
              </a:extLst>
            </p:cNvPr>
            <p:cNvGrpSpPr/>
            <p:nvPr/>
          </p:nvGrpSpPr>
          <p:grpSpPr>
            <a:xfrm>
              <a:off x="6134100" y="1854200"/>
              <a:ext cx="5092700" cy="1562100"/>
              <a:chOff x="4508500" y="2451100"/>
              <a:chExt cx="4318000" cy="1257300"/>
            </a:xfrm>
          </p:grpSpPr>
          <p:sp>
            <p:nvSpPr>
              <p:cNvPr id="42" name="Right Arrow 41">
                <a:extLst>
                  <a:ext uri="{FF2B5EF4-FFF2-40B4-BE49-F238E27FC236}">
                    <a16:creationId xmlns:a16="http://schemas.microsoft.com/office/drawing/2014/main" id="{80CB498F-0E27-0E40-B4AE-DAB6E68640C5}"/>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02A2D6F-9AB9-BD4A-8204-4124404CCF39}"/>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B3153B-EF2C-0846-95E2-D993A656830E}"/>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8AF60AF8-54C3-D142-A611-D029AB8752FC}"/>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63121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2158-1F36-BC4D-9D4B-EE6C37807183}"/>
              </a:ext>
            </a:extLst>
          </p:cNvPr>
          <p:cNvSpPr>
            <a:spLocks noGrp="1"/>
          </p:cNvSpPr>
          <p:nvPr>
            <p:ph type="title"/>
          </p:nvPr>
        </p:nvSpPr>
        <p:spPr/>
        <p:txBody>
          <a:bodyPr>
            <a:normAutofit fontScale="90000"/>
          </a:bodyPr>
          <a:lstStyle/>
          <a:p>
            <a:r>
              <a:rPr lang="en-US" dirty="0"/>
              <a:t>Concussion research remains in its infancy, with most of the literature published from the early 2000’s onward.</a:t>
            </a:r>
          </a:p>
        </p:txBody>
      </p:sp>
      <p:pic>
        <p:nvPicPr>
          <p:cNvPr id="5" name="Picture 4">
            <a:extLst>
              <a:ext uri="{FF2B5EF4-FFF2-40B4-BE49-F238E27FC236}">
                <a16:creationId xmlns:a16="http://schemas.microsoft.com/office/drawing/2014/main" id="{D3F9F2DA-0A59-C64C-9E12-221690C886DE}"/>
              </a:ext>
            </a:extLst>
          </p:cNvPr>
          <p:cNvPicPr>
            <a:picLocks noChangeAspect="1"/>
          </p:cNvPicPr>
          <p:nvPr/>
        </p:nvPicPr>
        <p:blipFill>
          <a:blip r:embed="rId3"/>
          <a:stretch>
            <a:fillRect/>
          </a:stretch>
        </p:blipFill>
        <p:spPr>
          <a:xfrm>
            <a:off x="6274904" y="1869593"/>
            <a:ext cx="5555974" cy="4040708"/>
          </a:xfrm>
          <a:prstGeom prst="rect">
            <a:avLst/>
          </a:prstGeom>
        </p:spPr>
      </p:pic>
      <p:pic>
        <p:nvPicPr>
          <p:cNvPr id="7" name="Picture 6">
            <a:extLst>
              <a:ext uri="{FF2B5EF4-FFF2-40B4-BE49-F238E27FC236}">
                <a16:creationId xmlns:a16="http://schemas.microsoft.com/office/drawing/2014/main" id="{3766F86F-E660-1445-8C26-F70ED7B0EAC4}"/>
              </a:ext>
            </a:extLst>
          </p:cNvPr>
          <p:cNvPicPr>
            <a:picLocks noChangeAspect="1"/>
          </p:cNvPicPr>
          <p:nvPr/>
        </p:nvPicPr>
        <p:blipFill>
          <a:blip r:embed="rId4"/>
          <a:stretch>
            <a:fillRect/>
          </a:stretch>
        </p:blipFill>
        <p:spPr>
          <a:xfrm>
            <a:off x="838200" y="2117836"/>
            <a:ext cx="4918426" cy="2732459"/>
          </a:xfrm>
          <a:prstGeom prst="rect">
            <a:avLst/>
          </a:prstGeom>
        </p:spPr>
      </p:pic>
    </p:spTree>
    <p:extLst>
      <p:ext uri="{BB962C8B-B14F-4D97-AF65-F5344CB8AC3E}">
        <p14:creationId xmlns:p14="http://schemas.microsoft.com/office/powerpoint/2010/main" val="294993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806D-008E-B34C-B028-81C9F15A15A6}"/>
              </a:ext>
            </a:extLst>
          </p:cNvPr>
          <p:cNvSpPr>
            <a:spLocks noGrp="1"/>
          </p:cNvSpPr>
          <p:nvPr>
            <p:ph type="title"/>
          </p:nvPr>
        </p:nvSpPr>
        <p:spPr>
          <a:xfrm>
            <a:off x="538161" y="107945"/>
            <a:ext cx="11091863" cy="1325563"/>
          </a:xfrm>
        </p:spPr>
        <p:txBody>
          <a:bodyPr>
            <a:noAutofit/>
          </a:bodyPr>
          <a:lstStyle/>
          <a:p>
            <a:r>
              <a:rPr lang="en-US" sz="3000" dirty="0"/>
              <a:t>Female ice hockey players sustained fewer impacts than their male counterparts, but had higher mean linear accelerations.</a:t>
            </a:r>
          </a:p>
        </p:txBody>
      </p:sp>
      <p:pic>
        <p:nvPicPr>
          <p:cNvPr id="5" name="Picture 4">
            <a:extLst>
              <a:ext uri="{FF2B5EF4-FFF2-40B4-BE49-F238E27FC236}">
                <a16:creationId xmlns:a16="http://schemas.microsoft.com/office/drawing/2014/main" id="{3F50E662-843E-824A-A7B5-A05C1AF02FA0}"/>
              </a:ext>
            </a:extLst>
          </p:cNvPr>
          <p:cNvPicPr>
            <a:picLocks noChangeAspect="1"/>
          </p:cNvPicPr>
          <p:nvPr/>
        </p:nvPicPr>
        <p:blipFill>
          <a:blip r:embed="rId3"/>
          <a:stretch>
            <a:fillRect/>
          </a:stretch>
        </p:blipFill>
        <p:spPr>
          <a:xfrm>
            <a:off x="742949" y="1290637"/>
            <a:ext cx="10887075" cy="4035638"/>
          </a:xfrm>
          <a:prstGeom prst="rect">
            <a:avLst/>
          </a:prstGeom>
        </p:spPr>
      </p:pic>
      <p:sp>
        <p:nvSpPr>
          <p:cNvPr id="6" name="Rectangle 5">
            <a:extLst>
              <a:ext uri="{FF2B5EF4-FFF2-40B4-BE49-F238E27FC236}">
                <a16:creationId xmlns:a16="http://schemas.microsoft.com/office/drawing/2014/main" id="{0711B832-F340-354A-9BBD-F1699A0CDC46}"/>
              </a:ext>
            </a:extLst>
          </p:cNvPr>
          <p:cNvSpPr/>
          <p:nvPr/>
        </p:nvSpPr>
        <p:spPr>
          <a:xfrm>
            <a:off x="757237" y="2386013"/>
            <a:ext cx="10372726" cy="3286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9611845-CED8-BA4A-A15F-5CC6E3C0D808}"/>
              </a:ext>
            </a:extLst>
          </p:cNvPr>
          <p:cNvGrpSpPr/>
          <p:nvPr/>
        </p:nvGrpSpPr>
        <p:grpSpPr>
          <a:xfrm>
            <a:off x="0" y="6198084"/>
            <a:ext cx="3390239" cy="659916"/>
            <a:chOff x="5917827" y="1854200"/>
            <a:chExt cx="5308973" cy="1562100"/>
          </a:xfrm>
        </p:grpSpPr>
        <p:grpSp>
          <p:nvGrpSpPr>
            <p:cNvPr id="16" name="Group 15">
              <a:extLst>
                <a:ext uri="{FF2B5EF4-FFF2-40B4-BE49-F238E27FC236}">
                  <a16:creationId xmlns:a16="http://schemas.microsoft.com/office/drawing/2014/main" id="{8E55FA2D-6B49-1542-9AFE-534477852A1C}"/>
                </a:ext>
              </a:extLst>
            </p:cNvPr>
            <p:cNvGrpSpPr/>
            <p:nvPr/>
          </p:nvGrpSpPr>
          <p:grpSpPr>
            <a:xfrm>
              <a:off x="6134100" y="1854200"/>
              <a:ext cx="5092700" cy="1562100"/>
              <a:chOff x="4508500" y="2451100"/>
              <a:chExt cx="4318000" cy="1257300"/>
            </a:xfrm>
          </p:grpSpPr>
          <p:sp>
            <p:nvSpPr>
              <p:cNvPr id="18" name="Right Arrow 17">
                <a:extLst>
                  <a:ext uri="{FF2B5EF4-FFF2-40B4-BE49-F238E27FC236}">
                    <a16:creationId xmlns:a16="http://schemas.microsoft.com/office/drawing/2014/main" id="{E89DE7EE-EF1D-B347-B049-01E50DE81149}"/>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760C53-A4F5-224F-A1E7-230FC4F59F75}"/>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3DC16C-279C-4847-82AF-73B53852479B}"/>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2A461BB-3E40-5847-841B-7665C31300AA}"/>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44501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232728" y="5009920"/>
            <a:ext cx="9695571" cy="707886"/>
          </a:xfrm>
          <a:prstGeom prst="rect">
            <a:avLst/>
          </a:prstGeom>
          <a:noFill/>
        </p:spPr>
        <p:txBody>
          <a:bodyPr wrap="square" rtlCol="0">
            <a:spAutoFit/>
          </a:bodyPr>
          <a:lstStyle/>
          <a:p>
            <a:pPr algn="ctr"/>
            <a:r>
              <a:rPr lang="en-US" sz="2000" b="1">
                <a:solidFill>
                  <a:srgbClr val="FF0000"/>
                </a:solidFill>
                <a:latin typeface="Arial" panose="020B0604020202020204" pitchFamily="34" charset="0"/>
                <a:cs typeface="Arial" panose="020B0604020202020204" pitchFamily="34" charset="0"/>
              </a:rPr>
              <a:t>Purpose</a:t>
            </a:r>
            <a:r>
              <a:rPr lang="en-US" sz="2000">
                <a:latin typeface="Arial" panose="020B0604020202020204" pitchFamily="34" charset="0"/>
                <a:cs typeface="Arial" panose="020B0604020202020204" pitchFamily="34" charset="0"/>
              </a:rPr>
              <a:t>: To understand the effect of football, lacrosse, and ice hockey helmets on visual and sensory performance. </a:t>
            </a:r>
            <a:endParaRPr lang="en-US" sz="2000"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A58D186-F2AD-B344-9705-636D30207C0C}"/>
              </a:ext>
            </a:extLst>
          </p:cNvPr>
          <p:cNvGrpSpPr/>
          <p:nvPr/>
        </p:nvGrpSpPr>
        <p:grpSpPr>
          <a:xfrm>
            <a:off x="9696549" y="154172"/>
            <a:ext cx="2110519" cy="740640"/>
            <a:chOff x="9696549" y="154172"/>
            <a:chExt cx="2110519" cy="740640"/>
          </a:xfrm>
        </p:grpSpPr>
        <p:grpSp>
          <p:nvGrpSpPr>
            <p:cNvPr id="7" name="Group 6">
              <a:extLst>
                <a:ext uri="{FF2B5EF4-FFF2-40B4-BE49-F238E27FC236}">
                  <a16:creationId xmlns:a16="http://schemas.microsoft.com/office/drawing/2014/main" id="{0AD6D924-01AA-814E-96FB-1B4934FE19E2}"/>
                </a:ext>
              </a:extLst>
            </p:cNvPr>
            <p:cNvGrpSpPr/>
            <p:nvPr/>
          </p:nvGrpSpPr>
          <p:grpSpPr>
            <a:xfrm>
              <a:off x="9696549" y="154172"/>
              <a:ext cx="695149" cy="687000"/>
              <a:chOff x="9742871" y="1034409"/>
              <a:chExt cx="695149" cy="687000"/>
            </a:xfrm>
          </p:grpSpPr>
          <p:pic>
            <p:nvPicPr>
              <p:cNvPr id="10" name="Picture 9">
                <a:extLst>
                  <a:ext uri="{FF2B5EF4-FFF2-40B4-BE49-F238E27FC236}">
                    <a16:creationId xmlns:a16="http://schemas.microsoft.com/office/drawing/2014/main" id="{CD2117E3-D0EA-B44D-9065-81B2F733FDF1}"/>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11" name="Group 10">
                <a:extLst>
                  <a:ext uri="{FF2B5EF4-FFF2-40B4-BE49-F238E27FC236}">
                    <a16:creationId xmlns:a16="http://schemas.microsoft.com/office/drawing/2014/main" id="{D4409ADF-D63D-2145-90A7-53CA747C9F10}"/>
                  </a:ext>
                </a:extLst>
              </p:cNvPr>
              <p:cNvGrpSpPr/>
              <p:nvPr/>
            </p:nvGrpSpPr>
            <p:grpSpPr>
              <a:xfrm>
                <a:off x="9838580" y="1034409"/>
                <a:ext cx="599440" cy="687000"/>
                <a:chOff x="9838580" y="1031234"/>
                <a:chExt cx="599440" cy="687000"/>
              </a:xfrm>
            </p:grpSpPr>
            <p:grpSp>
              <p:nvGrpSpPr>
                <p:cNvPr id="12" name="Group 11">
                  <a:extLst>
                    <a:ext uri="{FF2B5EF4-FFF2-40B4-BE49-F238E27FC236}">
                      <a16:creationId xmlns:a16="http://schemas.microsoft.com/office/drawing/2014/main" id="{A258CA6C-F569-E443-BA52-EE974B66649A}"/>
                    </a:ext>
                  </a:extLst>
                </p:cNvPr>
                <p:cNvGrpSpPr/>
                <p:nvPr/>
              </p:nvGrpSpPr>
              <p:grpSpPr>
                <a:xfrm>
                  <a:off x="9947048" y="1083852"/>
                  <a:ext cx="373680" cy="588026"/>
                  <a:chOff x="9947048" y="1083852"/>
                  <a:chExt cx="373680" cy="588026"/>
                </a:xfrm>
              </p:grpSpPr>
              <p:sp>
                <p:nvSpPr>
                  <p:cNvPr id="14" name="Oval 13">
                    <a:extLst>
                      <a:ext uri="{FF2B5EF4-FFF2-40B4-BE49-F238E27FC236}">
                        <a16:creationId xmlns:a16="http://schemas.microsoft.com/office/drawing/2014/main" id="{9CA97C0F-5F89-E147-9CAC-0E0BC32E5587}"/>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42B067-34B4-4844-9915-ADC9722037A5}"/>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BFB5D5A-0F80-6C46-BA95-21003E10F434}"/>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1B1E49-273D-DE4D-899C-D38A484D5F8B}"/>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29482F-B872-1A46-976E-26BEC12D93C9}"/>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99B1A8-F964-7B4A-872B-2999827FE799}"/>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EC9918B2-2085-C241-A758-0BD4734A31A1}"/>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8" name="Picture 7">
              <a:extLst>
                <a:ext uri="{FF2B5EF4-FFF2-40B4-BE49-F238E27FC236}">
                  <a16:creationId xmlns:a16="http://schemas.microsoft.com/office/drawing/2014/main" id="{9A4B7F44-2701-B349-B079-F5508C38229D}"/>
                </a:ext>
              </a:extLst>
            </p:cNvPr>
            <p:cNvPicPr>
              <a:picLocks noChangeAspect="1"/>
            </p:cNvPicPr>
            <p:nvPr/>
          </p:nvPicPr>
          <p:blipFill rotWithShape="1">
            <a:blip r:embed="rId4"/>
            <a:srcRect l="67301" t="4449" r="7064" b="57573"/>
            <a:stretch/>
          </p:blipFill>
          <p:spPr>
            <a:xfrm>
              <a:off x="10466156" y="154172"/>
              <a:ext cx="664699" cy="689317"/>
            </a:xfrm>
            <a:prstGeom prst="rect">
              <a:avLst/>
            </a:prstGeom>
          </p:spPr>
        </p:pic>
        <p:pic>
          <p:nvPicPr>
            <p:cNvPr id="9" name="Picture 8">
              <a:extLst>
                <a:ext uri="{FF2B5EF4-FFF2-40B4-BE49-F238E27FC236}">
                  <a16:creationId xmlns:a16="http://schemas.microsoft.com/office/drawing/2014/main" id="{4B0621C8-748E-1842-9313-499CC0CE6D8C}"/>
                </a:ext>
              </a:extLst>
            </p:cNvPr>
            <p:cNvPicPr>
              <a:picLocks noChangeAspect="1"/>
            </p:cNvPicPr>
            <p:nvPr/>
          </p:nvPicPr>
          <p:blipFill rotWithShape="1">
            <a:blip r:embed="rId5"/>
            <a:srcRect l="24432" t="21629" r="26640" b="21403"/>
            <a:stretch/>
          </p:blipFill>
          <p:spPr>
            <a:xfrm>
              <a:off x="11170950" y="154172"/>
              <a:ext cx="636118" cy="740640"/>
            </a:xfrm>
            <a:prstGeom prst="rect">
              <a:avLst/>
            </a:prstGeom>
          </p:spPr>
        </p:pic>
      </p:grpSp>
      <p:grpSp>
        <p:nvGrpSpPr>
          <p:cNvPr id="25" name="Group 24">
            <a:extLst>
              <a:ext uri="{FF2B5EF4-FFF2-40B4-BE49-F238E27FC236}">
                <a16:creationId xmlns:a16="http://schemas.microsoft.com/office/drawing/2014/main" id="{2A4CBFDA-7327-8145-8A06-B92668E4D213}"/>
              </a:ext>
            </a:extLst>
          </p:cNvPr>
          <p:cNvGrpSpPr/>
          <p:nvPr/>
        </p:nvGrpSpPr>
        <p:grpSpPr>
          <a:xfrm>
            <a:off x="373746" y="1365012"/>
            <a:ext cx="7974208" cy="3478297"/>
            <a:chOff x="1759633" y="1699859"/>
            <a:chExt cx="7974208" cy="3478297"/>
          </a:xfrm>
        </p:grpSpPr>
        <p:pic>
          <p:nvPicPr>
            <p:cNvPr id="22" name="Picture 21" descr="football.jpeg">
              <a:extLst>
                <a:ext uri="{FF2B5EF4-FFF2-40B4-BE49-F238E27FC236}">
                  <a16:creationId xmlns:a16="http://schemas.microsoft.com/office/drawing/2014/main" id="{D3F86A1B-266B-3942-8BE0-6F1973961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633" y="1699859"/>
              <a:ext cx="2785409" cy="3478297"/>
            </a:xfrm>
            <a:prstGeom prst="rect">
              <a:avLst/>
            </a:prstGeom>
          </p:spPr>
        </p:pic>
        <p:pic>
          <p:nvPicPr>
            <p:cNvPr id="23" name="Picture 22" descr="lacrosse.jpeg">
              <a:extLst>
                <a:ext uri="{FF2B5EF4-FFF2-40B4-BE49-F238E27FC236}">
                  <a16:creationId xmlns:a16="http://schemas.microsoft.com/office/drawing/2014/main" id="{FAC03B46-1C1B-2A4C-8F10-703E823E2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426" y="2000358"/>
              <a:ext cx="2836046" cy="2877298"/>
            </a:xfrm>
            <a:prstGeom prst="rect">
              <a:avLst/>
            </a:prstGeom>
          </p:spPr>
        </p:pic>
        <p:pic>
          <p:nvPicPr>
            <p:cNvPr id="24" name="Picture 23" descr="hockey.jpeg">
              <a:extLst>
                <a:ext uri="{FF2B5EF4-FFF2-40B4-BE49-F238E27FC236}">
                  <a16:creationId xmlns:a16="http://schemas.microsoft.com/office/drawing/2014/main" id="{11948742-0603-0742-A21C-ADD2FD25F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8331" y="1941253"/>
              <a:ext cx="2995510" cy="2995510"/>
            </a:xfrm>
            <a:prstGeom prst="rect">
              <a:avLst/>
            </a:prstGeom>
          </p:spPr>
        </p:pic>
      </p:grpSp>
      <p:pic>
        <p:nvPicPr>
          <p:cNvPr id="27" name="Picture 26">
            <a:extLst>
              <a:ext uri="{FF2B5EF4-FFF2-40B4-BE49-F238E27FC236}">
                <a16:creationId xmlns:a16="http://schemas.microsoft.com/office/drawing/2014/main" id="{6DE2ED9F-FBCB-5747-8C79-A599CA61CB76}"/>
              </a:ext>
            </a:extLst>
          </p:cNvPr>
          <p:cNvPicPr>
            <a:picLocks noChangeAspect="1"/>
          </p:cNvPicPr>
          <p:nvPr/>
        </p:nvPicPr>
        <p:blipFill>
          <a:blip r:embed="rId9"/>
          <a:stretch>
            <a:fillRect/>
          </a:stretch>
        </p:blipFill>
        <p:spPr>
          <a:xfrm>
            <a:off x="8641195" y="1587477"/>
            <a:ext cx="3202154" cy="3202154"/>
          </a:xfrm>
          <a:prstGeom prst="rect">
            <a:avLst/>
          </a:prstGeom>
        </p:spPr>
      </p:pic>
      <p:grpSp>
        <p:nvGrpSpPr>
          <p:cNvPr id="34" name="Group 33">
            <a:extLst>
              <a:ext uri="{FF2B5EF4-FFF2-40B4-BE49-F238E27FC236}">
                <a16:creationId xmlns:a16="http://schemas.microsoft.com/office/drawing/2014/main" id="{852D6BA9-287A-5648-9F2A-5D48A8C2C18F}"/>
              </a:ext>
            </a:extLst>
          </p:cNvPr>
          <p:cNvGrpSpPr/>
          <p:nvPr/>
        </p:nvGrpSpPr>
        <p:grpSpPr>
          <a:xfrm>
            <a:off x="0" y="6198084"/>
            <a:ext cx="3390239" cy="659916"/>
            <a:chOff x="5917827" y="1854200"/>
            <a:chExt cx="5308973" cy="1562100"/>
          </a:xfrm>
        </p:grpSpPr>
        <p:grpSp>
          <p:nvGrpSpPr>
            <p:cNvPr id="35" name="Group 34">
              <a:extLst>
                <a:ext uri="{FF2B5EF4-FFF2-40B4-BE49-F238E27FC236}">
                  <a16:creationId xmlns:a16="http://schemas.microsoft.com/office/drawing/2014/main" id="{8E6F7D0A-9B72-F74A-BCE0-1C416B53847F}"/>
                </a:ext>
              </a:extLst>
            </p:cNvPr>
            <p:cNvGrpSpPr/>
            <p:nvPr/>
          </p:nvGrpSpPr>
          <p:grpSpPr>
            <a:xfrm>
              <a:off x="6134100" y="1854200"/>
              <a:ext cx="5092700" cy="1562100"/>
              <a:chOff x="4508500" y="2451100"/>
              <a:chExt cx="4318000" cy="1257300"/>
            </a:xfrm>
          </p:grpSpPr>
          <p:sp>
            <p:nvSpPr>
              <p:cNvPr id="37" name="Right Arrow 36">
                <a:extLst>
                  <a:ext uri="{FF2B5EF4-FFF2-40B4-BE49-F238E27FC236}">
                    <a16:creationId xmlns:a16="http://schemas.microsoft.com/office/drawing/2014/main" id="{741F2017-58CA-814F-9149-5E2AF36F9A82}"/>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EA8396-9C55-754D-AA6E-DE33112E574A}"/>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AF3D16-8474-5640-9856-A0BF940ED209}"/>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A3D0E0F9-8FF9-0C41-9386-8C2EBFC0C27A}"/>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 name="Picture 2">
            <a:extLst>
              <a:ext uri="{FF2B5EF4-FFF2-40B4-BE49-F238E27FC236}">
                <a16:creationId xmlns:a16="http://schemas.microsoft.com/office/drawing/2014/main" id="{D36F11D6-E496-A043-BA9E-6CE077F64D63}"/>
              </a:ext>
            </a:extLst>
          </p:cNvPr>
          <p:cNvPicPr>
            <a:picLocks noChangeAspect="1"/>
          </p:cNvPicPr>
          <p:nvPr/>
        </p:nvPicPr>
        <p:blipFill>
          <a:blip r:embed="rId10"/>
          <a:stretch>
            <a:fillRect/>
          </a:stretch>
        </p:blipFill>
        <p:spPr>
          <a:xfrm>
            <a:off x="46981" y="62896"/>
            <a:ext cx="9636849" cy="1016000"/>
          </a:xfrm>
          <a:prstGeom prst="rect">
            <a:avLst/>
          </a:prstGeom>
        </p:spPr>
      </p:pic>
    </p:spTree>
    <p:extLst>
      <p:ext uri="{BB962C8B-B14F-4D97-AF65-F5344CB8AC3E}">
        <p14:creationId xmlns:p14="http://schemas.microsoft.com/office/powerpoint/2010/main" val="332352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4" y="160828"/>
            <a:ext cx="10772774" cy="1143000"/>
          </a:xfrm>
        </p:spPr>
        <p:txBody>
          <a:bodyPr>
            <a:noAutofit/>
          </a:bodyPr>
          <a:lstStyle/>
          <a:p>
            <a:r>
              <a:rPr lang="en-US" sz="3000" dirty="0"/>
              <a:t>Visual and sensory performance was worse under helmeted conditions, particularly for ice hockey players.</a:t>
            </a:r>
          </a:p>
        </p:txBody>
      </p:sp>
      <p:pic>
        <p:nvPicPr>
          <p:cNvPr id="17" name="Picture 16"/>
          <p:cNvPicPr>
            <a:picLocks noChangeAspect="1"/>
          </p:cNvPicPr>
          <p:nvPr/>
        </p:nvPicPr>
        <p:blipFill rotWithShape="1">
          <a:blip r:embed="rId3"/>
          <a:srcRect t="78500" r="38447"/>
          <a:stretch/>
        </p:blipFill>
        <p:spPr>
          <a:xfrm>
            <a:off x="1628588" y="1290639"/>
            <a:ext cx="8831247" cy="2005387"/>
          </a:xfrm>
          <a:prstGeom prst="rect">
            <a:avLst/>
          </a:prstGeom>
        </p:spPr>
      </p:pic>
      <p:pic>
        <p:nvPicPr>
          <p:cNvPr id="19" name="Picture 18"/>
          <p:cNvPicPr>
            <a:picLocks noChangeAspect="1"/>
          </p:cNvPicPr>
          <p:nvPr/>
        </p:nvPicPr>
        <p:blipFill rotWithShape="1">
          <a:blip r:embed="rId4"/>
          <a:srcRect t="77284" r="8689"/>
          <a:stretch/>
        </p:blipFill>
        <p:spPr>
          <a:xfrm>
            <a:off x="1759633" y="3453551"/>
            <a:ext cx="8752190" cy="1970950"/>
          </a:xfrm>
          <a:prstGeom prst="rect">
            <a:avLst/>
          </a:prstGeom>
        </p:spPr>
      </p:pic>
      <p:sp>
        <p:nvSpPr>
          <p:cNvPr id="3" name="Rectangle 2"/>
          <p:cNvSpPr/>
          <p:nvPr/>
        </p:nvSpPr>
        <p:spPr>
          <a:xfrm>
            <a:off x="8072021" y="3617449"/>
            <a:ext cx="2387814" cy="184148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129684-A430-BF45-BE78-7AD9B3FE1864}"/>
              </a:ext>
            </a:extLst>
          </p:cNvPr>
          <p:cNvSpPr/>
          <p:nvPr/>
        </p:nvSpPr>
        <p:spPr>
          <a:xfrm>
            <a:off x="6668576" y="2498369"/>
            <a:ext cx="3690075" cy="79765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3509D5F-EE63-3F49-9A6E-8591F41ED366}"/>
              </a:ext>
            </a:extLst>
          </p:cNvPr>
          <p:cNvGrpSpPr/>
          <p:nvPr/>
        </p:nvGrpSpPr>
        <p:grpSpPr>
          <a:xfrm>
            <a:off x="0" y="6198084"/>
            <a:ext cx="3390239" cy="659916"/>
            <a:chOff x="5917827" y="1854200"/>
            <a:chExt cx="5308973" cy="1562100"/>
          </a:xfrm>
        </p:grpSpPr>
        <p:grpSp>
          <p:nvGrpSpPr>
            <p:cNvPr id="15" name="Group 14">
              <a:extLst>
                <a:ext uri="{FF2B5EF4-FFF2-40B4-BE49-F238E27FC236}">
                  <a16:creationId xmlns:a16="http://schemas.microsoft.com/office/drawing/2014/main" id="{2FA73EEE-DA5D-EB44-90DA-ABA6B9C29FC9}"/>
                </a:ext>
              </a:extLst>
            </p:cNvPr>
            <p:cNvGrpSpPr/>
            <p:nvPr/>
          </p:nvGrpSpPr>
          <p:grpSpPr>
            <a:xfrm>
              <a:off x="6134100" y="1854200"/>
              <a:ext cx="5092700" cy="1562100"/>
              <a:chOff x="4508500" y="2451100"/>
              <a:chExt cx="4318000" cy="1257300"/>
            </a:xfrm>
          </p:grpSpPr>
          <p:sp>
            <p:nvSpPr>
              <p:cNvPr id="18" name="Right Arrow 17">
                <a:extLst>
                  <a:ext uri="{FF2B5EF4-FFF2-40B4-BE49-F238E27FC236}">
                    <a16:creationId xmlns:a16="http://schemas.microsoft.com/office/drawing/2014/main" id="{A3D14A73-972F-394A-8137-EE5150824781}"/>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87C6F56-5192-7F49-866E-D951DE2DBC07}"/>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4183844-2962-7042-A3DC-DD339FBB99DF}"/>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45E9691-C072-2740-85BF-5F98171F3078}"/>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328508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4" y="160828"/>
            <a:ext cx="10772774" cy="1143000"/>
          </a:xfrm>
        </p:spPr>
        <p:txBody>
          <a:bodyPr>
            <a:noAutofit/>
          </a:bodyPr>
          <a:lstStyle/>
          <a:p>
            <a:r>
              <a:rPr lang="en-US" sz="3000" dirty="0"/>
              <a:t>Visual and sensory performance was worse under helmeted conditions, particularly for ice hockey players.</a:t>
            </a:r>
          </a:p>
        </p:txBody>
      </p:sp>
      <p:grpSp>
        <p:nvGrpSpPr>
          <p:cNvPr id="14" name="Group 13">
            <a:extLst>
              <a:ext uri="{FF2B5EF4-FFF2-40B4-BE49-F238E27FC236}">
                <a16:creationId xmlns:a16="http://schemas.microsoft.com/office/drawing/2014/main" id="{2DDC73F9-2F76-254C-A7E3-9811C738D352}"/>
              </a:ext>
            </a:extLst>
          </p:cNvPr>
          <p:cNvGrpSpPr/>
          <p:nvPr/>
        </p:nvGrpSpPr>
        <p:grpSpPr>
          <a:xfrm>
            <a:off x="1956497" y="1455792"/>
            <a:ext cx="7974208" cy="3478297"/>
            <a:chOff x="1759633" y="1699859"/>
            <a:chExt cx="7974208" cy="3478297"/>
          </a:xfrm>
        </p:grpSpPr>
        <p:pic>
          <p:nvPicPr>
            <p:cNvPr id="15" name="Picture 14" descr="football.jpeg">
              <a:extLst>
                <a:ext uri="{FF2B5EF4-FFF2-40B4-BE49-F238E27FC236}">
                  <a16:creationId xmlns:a16="http://schemas.microsoft.com/office/drawing/2014/main" id="{2972ABF0-AA59-2B45-B8DA-6BA62BB2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33" y="1699859"/>
              <a:ext cx="2785409" cy="3478297"/>
            </a:xfrm>
            <a:prstGeom prst="rect">
              <a:avLst/>
            </a:prstGeom>
          </p:spPr>
        </p:pic>
        <p:pic>
          <p:nvPicPr>
            <p:cNvPr id="16" name="Picture 15" descr="lacrosse.jpeg">
              <a:extLst>
                <a:ext uri="{FF2B5EF4-FFF2-40B4-BE49-F238E27FC236}">
                  <a16:creationId xmlns:a16="http://schemas.microsoft.com/office/drawing/2014/main" id="{DE6EB110-2FE5-7743-9D33-8FFBAFDAA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426" y="2000358"/>
              <a:ext cx="2836046" cy="2877298"/>
            </a:xfrm>
            <a:prstGeom prst="rect">
              <a:avLst/>
            </a:prstGeom>
          </p:spPr>
        </p:pic>
        <p:pic>
          <p:nvPicPr>
            <p:cNvPr id="18" name="Picture 17" descr="hockey.jpeg">
              <a:extLst>
                <a:ext uri="{FF2B5EF4-FFF2-40B4-BE49-F238E27FC236}">
                  <a16:creationId xmlns:a16="http://schemas.microsoft.com/office/drawing/2014/main" id="{1D21C763-A83D-C145-9E84-FA03602E0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331" y="1941253"/>
              <a:ext cx="2995510" cy="2995510"/>
            </a:xfrm>
            <a:prstGeom prst="rect">
              <a:avLst/>
            </a:prstGeom>
          </p:spPr>
        </p:pic>
      </p:grpSp>
      <p:grpSp>
        <p:nvGrpSpPr>
          <p:cNvPr id="17" name="Group 16">
            <a:extLst>
              <a:ext uri="{FF2B5EF4-FFF2-40B4-BE49-F238E27FC236}">
                <a16:creationId xmlns:a16="http://schemas.microsoft.com/office/drawing/2014/main" id="{BDA59A5A-0779-034C-8DD2-0FE562A14FCC}"/>
              </a:ext>
            </a:extLst>
          </p:cNvPr>
          <p:cNvGrpSpPr/>
          <p:nvPr/>
        </p:nvGrpSpPr>
        <p:grpSpPr>
          <a:xfrm>
            <a:off x="0" y="6198084"/>
            <a:ext cx="3390239" cy="659916"/>
            <a:chOff x="5917827" y="1854200"/>
            <a:chExt cx="5308973" cy="1562100"/>
          </a:xfrm>
        </p:grpSpPr>
        <p:grpSp>
          <p:nvGrpSpPr>
            <p:cNvPr id="19" name="Group 18">
              <a:extLst>
                <a:ext uri="{FF2B5EF4-FFF2-40B4-BE49-F238E27FC236}">
                  <a16:creationId xmlns:a16="http://schemas.microsoft.com/office/drawing/2014/main" id="{CAD50F11-FB2D-2B46-BFD0-150BF2F14619}"/>
                </a:ext>
              </a:extLst>
            </p:cNvPr>
            <p:cNvGrpSpPr/>
            <p:nvPr/>
          </p:nvGrpSpPr>
          <p:grpSpPr>
            <a:xfrm>
              <a:off x="6134100" y="1854200"/>
              <a:ext cx="5092700" cy="1562100"/>
              <a:chOff x="4508500" y="2451100"/>
              <a:chExt cx="4318000" cy="1257300"/>
            </a:xfrm>
          </p:grpSpPr>
          <p:sp>
            <p:nvSpPr>
              <p:cNvPr id="21" name="Right Arrow 20">
                <a:extLst>
                  <a:ext uri="{FF2B5EF4-FFF2-40B4-BE49-F238E27FC236}">
                    <a16:creationId xmlns:a16="http://schemas.microsoft.com/office/drawing/2014/main" id="{C34570F1-2A58-5849-AA75-C00EDAB74DF0}"/>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DC1DBD-E2A9-B149-8660-17E20713161C}"/>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330868-DB6D-F144-A78C-85CC1075C1B2}"/>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BAEFCC09-9984-0346-98C4-90D534C62AFF}"/>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4067204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5FCD267-6D2C-A24C-8517-D2084C767DE4}"/>
              </a:ext>
            </a:extLst>
          </p:cNvPr>
          <p:cNvGrpSpPr/>
          <p:nvPr/>
        </p:nvGrpSpPr>
        <p:grpSpPr>
          <a:xfrm>
            <a:off x="1266092" y="182877"/>
            <a:ext cx="9495696" cy="506440"/>
            <a:chOff x="1153550" y="182877"/>
            <a:chExt cx="9495696" cy="506440"/>
          </a:xfrm>
          <a:solidFill>
            <a:schemeClr val="accent3"/>
          </a:solidFill>
        </p:grpSpPr>
        <p:grpSp>
          <p:nvGrpSpPr>
            <p:cNvPr id="10" name="Group 9">
              <a:extLst>
                <a:ext uri="{FF2B5EF4-FFF2-40B4-BE49-F238E27FC236}">
                  <a16:creationId xmlns:a16="http://schemas.microsoft.com/office/drawing/2014/main" id="{737B70AF-EE9B-4447-8176-6608BC2926C7}"/>
                </a:ext>
              </a:extLst>
            </p:cNvPr>
            <p:cNvGrpSpPr/>
            <p:nvPr/>
          </p:nvGrpSpPr>
          <p:grpSpPr>
            <a:xfrm>
              <a:off x="1153550" y="182877"/>
              <a:ext cx="9495696" cy="506440"/>
              <a:chOff x="717452" y="633043"/>
              <a:chExt cx="9495696" cy="506440"/>
            </a:xfrm>
            <a:grpFill/>
          </p:grpSpPr>
          <p:sp>
            <p:nvSpPr>
              <p:cNvPr id="5" name="Chevron 4">
                <a:extLst>
                  <a:ext uri="{FF2B5EF4-FFF2-40B4-BE49-F238E27FC236}">
                    <a16:creationId xmlns:a16="http://schemas.microsoft.com/office/drawing/2014/main" id="{49483CBC-1AF7-8046-80D5-D564A968D4F5}"/>
                  </a:ext>
                </a:extLst>
              </p:cNvPr>
              <p:cNvSpPr/>
              <p:nvPr/>
            </p:nvSpPr>
            <p:spPr>
              <a:xfrm>
                <a:off x="717452" y="633046"/>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6" name="Chevron 5">
                <a:extLst>
                  <a:ext uri="{FF2B5EF4-FFF2-40B4-BE49-F238E27FC236}">
                    <a16:creationId xmlns:a16="http://schemas.microsoft.com/office/drawing/2014/main" id="{C071BFFD-FADF-6B49-AC7D-B26125122E74}"/>
                  </a:ext>
                </a:extLst>
              </p:cNvPr>
              <p:cNvSpPr/>
              <p:nvPr/>
            </p:nvSpPr>
            <p:spPr>
              <a:xfrm>
                <a:off x="267286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7" name="Chevron 6">
                <a:extLst>
                  <a:ext uri="{FF2B5EF4-FFF2-40B4-BE49-F238E27FC236}">
                    <a16:creationId xmlns:a16="http://schemas.microsoft.com/office/drawing/2014/main" id="{DD75C60A-CE7E-F846-955E-8CC0F5ACFF81}"/>
                  </a:ext>
                </a:extLst>
              </p:cNvPr>
              <p:cNvSpPr/>
              <p:nvPr/>
            </p:nvSpPr>
            <p:spPr>
              <a:xfrm>
                <a:off x="462827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Chevron 7">
                <a:extLst>
                  <a:ext uri="{FF2B5EF4-FFF2-40B4-BE49-F238E27FC236}">
                    <a16:creationId xmlns:a16="http://schemas.microsoft.com/office/drawing/2014/main" id="{792C8038-841C-E54A-A5E8-2DB885831C93}"/>
                  </a:ext>
                </a:extLst>
              </p:cNvPr>
              <p:cNvSpPr/>
              <p:nvPr/>
            </p:nvSpPr>
            <p:spPr>
              <a:xfrm>
                <a:off x="6583682" y="633044"/>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9" name="Chevron 8">
                <a:extLst>
                  <a:ext uri="{FF2B5EF4-FFF2-40B4-BE49-F238E27FC236}">
                    <a16:creationId xmlns:a16="http://schemas.microsoft.com/office/drawing/2014/main" id="{62177718-C03A-5640-BAA6-BC24EC6E98D4}"/>
                  </a:ext>
                </a:extLst>
              </p:cNvPr>
              <p:cNvSpPr/>
              <p:nvPr/>
            </p:nvSpPr>
            <p:spPr>
              <a:xfrm>
                <a:off x="8539092" y="633043"/>
                <a:ext cx="1674056" cy="506437"/>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93F02AB1-008F-8042-BE55-59A5C36BC23A}"/>
                </a:ext>
              </a:extLst>
            </p:cNvPr>
            <p:cNvSpPr txBox="1"/>
            <p:nvPr/>
          </p:nvSpPr>
          <p:spPr>
            <a:xfrm>
              <a:off x="1505242" y="251429"/>
              <a:ext cx="970671" cy="369332"/>
            </a:xfrm>
            <a:prstGeom prst="rect">
              <a:avLst/>
            </a:prstGeom>
            <a:grpFill/>
          </p:spPr>
          <p:txBody>
            <a:bodyPr wrap="square" rtlCol="0">
              <a:spAutoFit/>
            </a:bodyPr>
            <a:lstStyle/>
            <a:p>
              <a:pPr algn="ctr"/>
              <a:r>
                <a:rPr lang="en-US" b="1" dirty="0">
                  <a:latin typeface="Arial" panose="020B0604020202020204" pitchFamily="34" charset="0"/>
                  <a:cs typeface="Arial" panose="020B0604020202020204" pitchFamily="34" charset="0"/>
                </a:rPr>
                <a:t>Year 1</a:t>
              </a:r>
            </a:p>
          </p:txBody>
        </p:sp>
        <p:sp>
          <p:nvSpPr>
            <p:cNvPr id="12" name="TextBox 11">
              <a:extLst>
                <a:ext uri="{FF2B5EF4-FFF2-40B4-BE49-F238E27FC236}">
                  <a16:creationId xmlns:a16="http://schemas.microsoft.com/office/drawing/2014/main" id="{74654A0D-A509-8848-AA9C-D9C47DF811C0}"/>
                </a:ext>
              </a:extLst>
            </p:cNvPr>
            <p:cNvSpPr txBox="1"/>
            <p:nvPr/>
          </p:nvSpPr>
          <p:spPr>
            <a:xfrm>
              <a:off x="3467686" y="251429"/>
              <a:ext cx="970671" cy="369332"/>
            </a:xfrm>
            <a:prstGeom prst="rect">
              <a:avLst/>
            </a:prstGeom>
            <a:grpFill/>
          </p:spPr>
          <p:txBody>
            <a:bodyPr wrap="square" rtlCol="0">
              <a:spAutoFit/>
            </a:bodyPr>
            <a:lstStyle/>
            <a:p>
              <a:pPr algn="ctr"/>
              <a:r>
                <a:rPr lang="en-US" b="1" dirty="0">
                  <a:latin typeface="Arial" panose="020B0604020202020204" pitchFamily="34" charset="0"/>
                  <a:cs typeface="Arial" panose="020B0604020202020204" pitchFamily="34" charset="0"/>
                </a:rPr>
                <a:t>Year 2</a:t>
              </a:r>
            </a:p>
          </p:txBody>
        </p:sp>
        <p:sp>
          <p:nvSpPr>
            <p:cNvPr id="13" name="TextBox 12">
              <a:extLst>
                <a:ext uri="{FF2B5EF4-FFF2-40B4-BE49-F238E27FC236}">
                  <a16:creationId xmlns:a16="http://schemas.microsoft.com/office/drawing/2014/main" id="{A8DFAA5A-3FF5-E747-BF35-1B319239ADBC}"/>
                </a:ext>
              </a:extLst>
            </p:cNvPr>
            <p:cNvSpPr txBox="1"/>
            <p:nvPr/>
          </p:nvSpPr>
          <p:spPr>
            <a:xfrm>
              <a:off x="5416062" y="251429"/>
              <a:ext cx="970671" cy="369332"/>
            </a:xfrm>
            <a:prstGeom prst="rect">
              <a:avLst/>
            </a:prstGeom>
            <a:grpFill/>
          </p:spPr>
          <p:txBody>
            <a:bodyPr wrap="square" rtlCol="0">
              <a:spAutoFit/>
            </a:bodyPr>
            <a:lstStyle/>
            <a:p>
              <a:pPr algn="ctr"/>
              <a:r>
                <a:rPr lang="en-US" b="1" dirty="0">
                  <a:latin typeface="Arial" panose="020B0604020202020204" pitchFamily="34" charset="0"/>
                  <a:cs typeface="Arial" panose="020B0604020202020204" pitchFamily="34" charset="0"/>
                </a:rPr>
                <a:t>Year 3</a:t>
              </a:r>
            </a:p>
          </p:txBody>
        </p:sp>
        <p:sp>
          <p:nvSpPr>
            <p:cNvPr id="14" name="TextBox 13">
              <a:extLst>
                <a:ext uri="{FF2B5EF4-FFF2-40B4-BE49-F238E27FC236}">
                  <a16:creationId xmlns:a16="http://schemas.microsoft.com/office/drawing/2014/main" id="{65C9AD3D-87AC-584F-9D16-09879C9E32FC}"/>
                </a:ext>
              </a:extLst>
            </p:cNvPr>
            <p:cNvSpPr txBox="1"/>
            <p:nvPr/>
          </p:nvSpPr>
          <p:spPr>
            <a:xfrm>
              <a:off x="7371472" y="251429"/>
              <a:ext cx="970671" cy="369332"/>
            </a:xfrm>
            <a:prstGeom prst="rect">
              <a:avLst/>
            </a:prstGeom>
            <a:grpFill/>
          </p:spPr>
          <p:txBody>
            <a:bodyPr wrap="square" rtlCol="0">
              <a:spAutoFit/>
            </a:bodyPr>
            <a:lstStyle/>
            <a:p>
              <a:pPr algn="ctr"/>
              <a:r>
                <a:rPr lang="en-US" b="1" dirty="0">
                  <a:latin typeface="Arial" panose="020B0604020202020204" pitchFamily="34" charset="0"/>
                  <a:cs typeface="Arial" panose="020B0604020202020204" pitchFamily="34" charset="0"/>
                </a:rPr>
                <a:t>Year 4</a:t>
              </a:r>
            </a:p>
          </p:txBody>
        </p:sp>
        <p:sp>
          <p:nvSpPr>
            <p:cNvPr id="15" name="TextBox 14">
              <a:extLst>
                <a:ext uri="{FF2B5EF4-FFF2-40B4-BE49-F238E27FC236}">
                  <a16:creationId xmlns:a16="http://schemas.microsoft.com/office/drawing/2014/main" id="{0B4A0FEC-A795-2D42-AED6-AF5A156A8F56}"/>
                </a:ext>
              </a:extLst>
            </p:cNvPr>
            <p:cNvSpPr txBox="1"/>
            <p:nvPr/>
          </p:nvSpPr>
          <p:spPr>
            <a:xfrm>
              <a:off x="9326882" y="251429"/>
              <a:ext cx="970671" cy="369332"/>
            </a:xfrm>
            <a:prstGeom prst="rect">
              <a:avLst/>
            </a:prstGeom>
            <a:grpFill/>
          </p:spPr>
          <p:txBody>
            <a:bodyPr wrap="square" rtlCol="0">
              <a:spAutoFit/>
            </a:bodyPr>
            <a:lstStyle/>
            <a:p>
              <a:pPr algn="ctr"/>
              <a:r>
                <a:rPr lang="en-US" b="1" dirty="0">
                  <a:latin typeface="Arial" panose="020B0604020202020204" pitchFamily="34" charset="0"/>
                  <a:cs typeface="Arial" panose="020B0604020202020204" pitchFamily="34" charset="0"/>
                </a:rPr>
                <a:t>Year 5</a:t>
              </a:r>
            </a:p>
          </p:txBody>
        </p:sp>
      </p:grpSp>
      <p:sp>
        <p:nvSpPr>
          <p:cNvPr id="38" name="Rectangle 37">
            <a:extLst>
              <a:ext uri="{FF2B5EF4-FFF2-40B4-BE49-F238E27FC236}">
                <a16:creationId xmlns:a16="http://schemas.microsoft.com/office/drawing/2014/main" id="{953231FF-6461-974C-B447-ED1159E24B8B}"/>
              </a:ext>
            </a:extLst>
          </p:cNvPr>
          <p:cNvSpPr/>
          <p:nvPr/>
        </p:nvSpPr>
        <p:spPr>
          <a:xfrm>
            <a:off x="576779" y="1680378"/>
            <a:ext cx="878634"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C37D79-B16D-B24E-8601-8082019D0096}"/>
              </a:ext>
            </a:extLst>
          </p:cNvPr>
          <p:cNvSpPr/>
          <p:nvPr/>
        </p:nvSpPr>
        <p:spPr>
          <a:xfrm>
            <a:off x="1455413" y="1680364"/>
            <a:ext cx="1484735" cy="5056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74E1F0-1AB0-7C4B-AF93-99EEB8CD239F}"/>
              </a:ext>
            </a:extLst>
          </p:cNvPr>
          <p:cNvSpPr/>
          <p:nvPr/>
        </p:nvSpPr>
        <p:spPr>
          <a:xfrm>
            <a:off x="2938787" y="1680364"/>
            <a:ext cx="915761"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F3E6FB8-CB6D-F246-9600-83D112D4F52C}"/>
              </a:ext>
            </a:extLst>
          </p:cNvPr>
          <p:cNvCxnSpPr>
            <a:cxnSpLocks/>
          </p:cNvCxnSpPr>
          <p:nvPr/>
        </p:nvCxnSpPr>
        <p:spPr>
          <a:xfrm>
            <a:off x="1090248" y="182877"/>
            <a:ext cx="0" cy="5275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72458D9-8ADB-E14B-AF6E-B41021FE740E}"/>
              </a:ext>
            </a:extLst>
          </p:cNvPr>
          <p:cNvSpPr txBox="1"/>
          <p:nvPr/>
        </p:nvSpPr>
        <p:spPr>
          <a:xfrm>
            <a:off x="1913206" y="1111213"/>
            <a:ext cx="820146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Identifying Targets Areas for Prevention in HS Athletics</a:t>
            </a:r>
          </a:p>
        </p:txBody>
      </p:sp>
      <p:sp>
        <p:nvSpPr>
          <p:cNvPr id="56" name="TextBox 55">
            <a:extLst>
              <a:ext uri="{FF2B5EF4-FFF2-40B4-BE49-F238E27FC236}">
                <a16:creationId xmlns:a16="http://schemas.microsoft.com/office/drawing/2014/main" id="{B4CD0370-B786-6E40-B4F8-15CF9D8F1ECD}"/>
              </a:ext>
            </a:extLst>
          </p:cNvPr>
          <p:cNvSpPr txBox="1"/>
          <p:nvPr/>
        </p:nvSpPr>
        <p:spPr>
          <a:xfrm>
            <a:off x="3157956" y="4431106"/>
            <a:ext cx="2926081"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Target Journals:</a:t>
            </a:r>
          </a:p>
          <a:p>
            <a:pPr algn="ctr"/>
            <a:r>
              <a:rPr lang="en-US" dirty="0">
                <a:latin typeface="Arial" panose="020B0604020202020204" pitchFamily="34" charset="0"/>
                <a:cs typeface="Arial" panose="020B0604020202020204" pitchFamily="34" charset="0"/>
              </a:rPr>
              <a:t>BJSM</a:t>
            </a:r>
          </a:p>
          <a:p>
            <a:pPr algn="ctr"/>
            <a:r>
              <a:rPr lang="en-US" dirty="0">
                <a:latin typeface="Arial" panose="020B0604020202020204" pitchFamily="34" charset="0"/>
                <a:cs typeface="Arial" panose="020B0604020202020204" pitchFamily="34" charset="0"/>
              </a:rPr>
              <a:t>Sports Medicine</a:t>
            </a:r>
          </a:p>
          <a:p>
            <a:pPr algn="ctr"/>
            <a:r>
              <a:rPr lang="en-US" dirty="0">
                <a:latin typeface="Arial" panose="020B0604020202020204" pitchFamily="34" charset="0"/>
                <a:cs typeface="Arial" panose="020B0604020202020204" pitchFamily="34" charset="0"/>
              </a:rPr>
              <a:t>Pediatrics</a:t>
            </a:r>
          </a:p>
        </p:txBody>
      </p:sp>
      <p:sp>
        <p:nvSpPr>
          <p:cNvPr id="57" name="TextBox 56">
            <a:extLst>
              <a:ext uri="{FF2B5EF4-FFF2-40B4-BE49-F238E27FC236}">
                <a16:creationId xmlns:a16="http://schemas.microsoft.com/office/drawing/2014/main" id="{8D572099-5A1C-0F48-918B-81B70F49A926}"/>
              </a:ext>
            </a:extLst>
          </p:cNvPr>
          <p:cNvSpPr txBox="1"/>
          <p:nvPr/>
        </p:nvSpPr>
        <p:spPr>
          <a:xfrm>
            <a:off x="1088461" y="4431106"/>
            <a:ext cx="2766087"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Funding Sources:</a:t>
            </a:r>
          </a:p>
          <a:p>
            <a:pPr algn="ctr"/>
            <a:r>
              <a:rPr lang="en-US" dirty="0">
                <a:latin typeface="Arial" panose="020B0604020202020204" pitchFamily="34" charset="0"/>
                <a:cs typeface="Arial" panose="020B0604020202020204" pitchFamily="34" charset="0"/>
              </a:rPr>
              <a:t>NATA</a:t>
            </a:r>
          </a:p>
          <a:p>
            <a:pPr algn="ctr"/>
            <a:r>
              <a:rPr lang="en-US" dirty="0">
                <a:latin typeface="Arial" panose="020B0604020202020204" pitchFamily="34" charset="0"/>
                <a:cs typeface="Arial" panose="020B0604020202020204" pitchFamily="34" charset="0"/>
              </a:rPr>
              <a:t>NIH R03</a:t>
            </a:r>
          </a:p>
          <a:p>
            <a:pPr algn="ctr"/>
            <a:r>
              <a:rPr lang="en-US" dirty="0">
                <a:latin typeface="Arial" panose="020B0604020202020204" pitchFamily="34" charset="0"/>
                <a:cs typeface="Arial" panose="020B0604020202020204" pitchFamily="34" charset="0"/>
              </a:rPr>
              <a:t>CDC</a:t>
            </a:r>
          </a:p>
        </p:txBody>
      </p:sp>
      <p:sp>
        <p:nvSpPr>
          <p:cNvPr id="58" name="TextBox 57">
            <a:extLst>
              <a:ext uri="{FF2B5EF4-FFF2-40B4-BE49-F238E27FC236}">
                <a16:creationId xmlns:a16="http://schemas.microsoft.com/office/drawing/2014/main" id="{6E13B646-2836-B94C-A4E7-57AAF583A00D}"/>
              </a:ext>
            </a:extLst>
          </p:cNvPr>
          <p:cNvSpPr txBox="1"/>
          <p:nvPr/>
        </p:nvSpPr>
        <p:spPr>
          <a:xfrm>
            <a:off x="1723294" y="2345472"/>
            <a:ext cx="820146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Visual/Sensory Performance Training Programs</a:t>
            </a:r>
          </a:p>
        </p:txBody>
      </p:sp>
      <p:grpSp>
        <p:nvGrpSpPr>
          <p:cNvPr id="2" name="Group 1">
            <a:extLst>
              <a:ext uri="{FF2B5EF4-FFF2-40B4-BE49-F238E27FC236}">
                <a16:creationId xmlns:a16="http://schemas.microsoft.com/office/drawing/2014/main" id="{C07B10F5-0BBF-3A40-A1D9-F78D4903911D}"/>
              </a:ext>
            </a:extLst>
          </p:cNvPr>
          <p:cNvGrpSpPr/>
          <p:nvPr/>
        </p:nvGrpSpPr>
        <p:grpSpPr>
          <a:xfrm>
            <a:off x="576780" y="2973905"/>
            <a:ext cx="5359786" cy="507080"/>
            <a:chOff x="576780" y="2805091"/>
            <a:chExt cx="5359786" cy="507080"/>
          </a:xfrm>
          <a:pattFill prst="pct20">
            <a:fgClr>
              <a:schemeClr val="accent3"/>
            </a:fgClr>
            <a:bgClr>
              <a:schemeClr val="bg1"/>
            </a:bgClr>
          </a:pattFill>
        </p:grpSpPr>
        <p:sp>
          <p:nvSpPr>
            <p:cNvPr id="53" name="Rectangle 52">
              <a:extLst>
                <a:ext uri="{FF2B5EF4-FFF2-40B4-BE49-F238E27FC236}">
                  <a16:creationId xmlns:a16="http://schemas.microsoft.com/office/drawing/2014/main" id="{0B9028BC-EEB0-614A-AA97-C462CE64D1AD}"/>
                </a:ext>
              </a:extLst>
            </p:cNvPr>
            <p:cNvSpPr/>
            <p:nvPr/>
          </p:nvSpPr>
          <p:spPr>
            <a:xfrm>
              <a:off x="576780" y="2805091"/>
              <a:ext cx="878634" cy="507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A6C8C64-EFEA-274F-930E-D4728CB51FC9}"/>
                </a:ext>
              </a:extLst>
            </p:cNvPr>
            <p:cNvSpPr/>
            <p:nvPr/>
          </p:nvSpPr>
          <p:spPr>
            <a:xfrm>
              <a:off x="1455413" y="2805091"/>
              <a:ext cx="4481153" cy="50565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4057EA6-187E-FF44-AED7-5B593E58E50D}"/>
              </a:ext>
            </a:extLst>
          </p:cNvPr>
          <p:cNvSpPr txBox="1"/>
          <p:nvPr/>
        </p:nvSpPr>
        <p:spPr>
          <a:xfrm>
            <a:off x="1723293" y="3793245"/>
            <a:ext cx="9221372"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Multimodal Concussion Prevention Program in HS Athletes: A Pilot Study </a:t>
            </a:r>
          </a:p>
        </p:txBody>
      </p:sp>
      <p:grpSp>
        <p:nvGrpSpPr>
          <p:cNvPr id="37" name="Group 36">
            <a:extLst>
              <a:ext uri="{FF2B5EF4-FFF2-40B4-BE49-F238E27FC236}">
                <a16:creationId xmlns:a16="http://schemas.microsoft.com/office/drawing/2014/main" id="{233A0597-B1F6-0247-9A15-62632D298AF1}"/>
              </a:ext>
            </a:extLst>
          </p:cNvPr>
          <p:cNvGrpSpPr/>
          <p:nvPr/>
        </p:nvGrpSpPr>
        <p:grpSpPr>
          <a:xfrm>
            <a:off x="5933643" y="4353562"/>
            <a:ext cx="5953557" cy="1037222"/>
            <a:chOff x="576779" y="2539307"/>
            <a:chExt cx="5953557" cy="1037222"/>
          </a:xfrm>
        </p:grpSpPr>
        <p:sp>
          <p:nvSpPr>
            <p:cNvPr id="41" name="Rectangle 40">
              <a:extLst>
                <a:ext uri="{FF2B5EF4-FFF2-40B4-BE49-F238E27FC236}">
                  <a16:creationId xmlns:a16="http://schemas.microsoft.com/office/drawing/2014/main" id="{A42CA01A-2DD5-614A-BB3A-09C13E65E913}"/>
                </a:ext>
              </a:extLst>
            </p:cNvPr>
            <p:cNvSpPr/>
            <p:nvPr/>
          </p:nvSpPr>
          <p:spPr>
            <a:xfrm>
              <a:off x="576779" y="2805091"/>
              <a:ext cx="1316549" cy="507080"/>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CDECA85-41CA-9F4C-8435-90F9E1733750}"/>
                </a:ext>
              </a:extLst>
            </p:cNvPr>
            <p:cNvSpPr/>
            <p:nvPr/>
          </p:nvSpPr>
          <p:spPr>
            <a:xfrm>
              <a:off x="1893329" y="2805091"/>
              <a:ext cx="4043237" cy="50565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61E45519-EE14-DB4A-AB19-6730D9597DE0}"/>
                </a:ext>
              </a:extLst>
            </p:cNvPr>
            <p:cNvSpPr/>
            <p:nvPr/>
          </p:nvSpPr>
          <p:spPr>
            <a:xfrm>
              <a:off x="5936566" y="2539307"/>
              <a:ext cx="593770" cy="1037222"/>
            </a:xfrm>
            <a:prstGeom prst="rightArrow">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A1959829-F83A-F940-A41C-A8909AD9E7F0}"/>
              </a:ext>
            </a:extLst>
          </p:cNvPr>
          <p:cNvSpPr/>
          <p:nvPr/>
        </p:nvSpPr>
        <p:spPr>
          <a:xfrm>
            <a:off x="5933643" y="2972480"/>
            <a:ext cx="915761" cy="504934"/>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F17E84F-96F0-BF46-B320-36DD877D5526}"/>
              </a:ext>
            </a:extLst>
          </p:cNvPr>
          <p:cNvSpPr/>
          <p:nvPr/>
        </p:nvSpPr>
        <p:spPr>
          <a:xfrm>
            <a:off x="687499" y="5852933"/>
            <a:ext cx="578593" cy="505668"/>
          </a:xfrm>
          <a:prstGeom prst="rect">
            <a:avLst/>
          </a:prstGeom>
          <a:pattFill prst="pct20">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17E00A1-355D-2946-8188-FE95BAFABCA3}"/>
              </a:ext>
            </a:extLst>
          </p:cNvPr>
          <p:cNvSpPr/>
          <p:nvPr/>
        </p:nvSpPr>
        <p:spPr>
          <a:xfrm>
            <a:off x="4514127" y="5874153"/>
            <a:ext cx="578593" cy="5056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91A8A7B-92D3-C045-BF74-5BF5B8F29786}"/>
              </a:ext>
            </a:extLst>
          </p:cNvPr>
          <p:cNvSpPr/>
          <p:nvPr/>
        </p:nvSpPr>
        <p:spPr>
          <a:xfrm>
            <a:off x="7856400" y="5852933"/>
            <a:ext cx="578593" cy="505668"/>
          </a:xfrm>
          <a:prstGeom prst="rect">
            <a:avLst/>
          </a:prstGeom>
          <a:pattFill prst="wdDnDiag">
            <a:fgClr>
              <a:schemeClr val="accent3"/>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E9029C7-8538-0E40-B4DE-328602E0B430}"/>
              </a:ext>
            </a:extLst>
          </p:cNvPr>
          <p:cNvSpPr txBox="1"/>
          <p:nvPr/>
        </p:nvSpPr>
        <p:spPr>
          <a:xfrm>
            <a:off x="1132846" y="5644102"/>
            <a:ext cx="297270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Preparation </a:t>
            </a:r>
          </a:p>
          <a:p>
            <a:pPr algn="ctr"/>
            <a:r>
              <a:rPr lang="en-US" dirty="0">
                <a:latin typeface="Arial" panose="020B0604020202020204" pitchFamily="34" charset="0"/>
                <a:cs typeface="Arial" panose="020B0604020202020204" pitchFamily="34" charset="0"/>
              </a:rPr>
              <a:t>(grant submission, </a:t>
            </a:r>
          </a:p>
          <a:p>
            <a:pPr algn="ctr"/>
            <a:r>
              <a:rPr lang="en-US" dirty="0">
                <a:latin typeface="Arial" panose="020B0604020202020204" pitchFamily="34" charset="0"/>
                <a:cs typeface="Arial" panose="020B0604020202020204" pitchFamily="34" charset="0"/>
              </a:rPr>
              <a:t>ethics approval, etc.)</a:t>
            </a:r>
          </a:p>
        </p:txBody>
      </p:sp>
      <p:sp>
        <p:nvSpPr>
          <p:cNvPr id="63" name="TextBox 62">
            <a:extLst>
              <a:ext uri="{FF2B5EF4-FFF2-40B4-BE49-F238E27FC236}">
                <a16:creationId xmlns:a16="http://schemas.microsoft.com/office/drawing/2014/main" id="{D3304B4A-3D23-D249-B5AC-11B616CE98C9}"/>
              </a:ext>
            </a:extLst>
          </p:cNvPr>
          <p:cNvSpPr txBox="1"/>
          <p:nvPr/>
        </p:nvSpPr>
        <p:spPr>
          <a:xfrm>
            <a:off x="4726051" y="5778650"/>
            <a:ext cx="297270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In Progress</a:t>
            </a:r>
          </a:p>
          <a:p>
            <a:pPr algn="ctr"/>
            <a:r>
              <a:rPr lang="en-US" dirty="0">
                <a:latin typeface="Arial" panose="020B0604020202020204" pitchFamily="34" charset="0"/>
                <a:cs typeface="Arial" panose="020B0604020202020204" pitchFamily="34" charset="0"/>
              </a:rPr>
              <a:t>(data collection)</a:t>
            </a:r>
          </a:p>
        </p:txBody>
      </p:sp>
      <p:sp>
        <p:nvSpPr>
          <p:cNvPr id="64" name="TextBox 63">
            <a:extLst>
              <a:ext uri="{FF2B5EF4-FFF2-40B4-BE49-F238E27FC236}">
                <a16:creationId xmlns:a16="http://schemas.microsoft.com/office/drawing/2014/main" id="{7B622221-2106-C145-9C0D-13EDA31DE320}"/>
              </a:ext>
            </a:extLst>
          </p:cNvPr>
          <p:cNvSpPr txBox="1"/>
          <p:nvPr/>
        </p:nvSpPr>
        <p:spPr>
          <a:xfrm>
            <a:off x="8454685" y="5644102"/>
            <a:ext cx="320261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Study Termination</a:t>
            </a:r>
          </a:p>
          <a:p>
            <a:pPr algn="ctr"/>
            <a:r>
              <a:rPr lang="en-US" dirty="0">
                <a:latin typeface="Arial" panose="020B0604020202020204" pitchFamily="34" charset="0"/>
                <a:cs typeface="Arial" panose="020B0604020202020204" pitchFamily="34" charset="0"/>
              </a:rPr>
              <a:t>(data analysis/interpretation, manuscript submission)</a:t>
            </a:r>
          </a:p>
        </p:txBody>
      </p:sp>
    </p:spTree>
    <p:extLst>
      <p:ext uri="{BB962C8B-B14F-4D97-AF65-F5344CB8AC3E}">
        <p14:creationId xmlns:p14="http://schemas.microsoft.com/office/powerpoint/2010/main" val="326413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51" grpId="0"/>
      <p:bldP spid="56" grpId="0"/>
      <p:bldP spid="57" grpId="0"/>
      <p:bldP spid="58" grpId="0"/>
      <p:bldP spid="32" grpId="0"/>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551A-A945-0F40-8043-3012555D93A2}"/>
              </a:ext>
            </a:extLst>
          </p:cNvPr>
          <p:cNvSpPr>
            <a:spLocks noGrp="1"/>
          </p:cNvSpPr>
          <p:nvPr>
            <p:ph type="title"/>
          </p:nvPr>
        </p:nvSpPr>
        <p:spPr/>
        <p:txBody>
          <a:bodyPr/>
          <a:lstStyle/>
          <a:p>
            <a:r>
              <a:rPr lang="en-US" dirty="0"/>
              <a:t>Prevention: Research Plan Years 5-10</a:t>
            </a:r>
          </a:p>
        </p:txBody>
      </p:sp>
      <p:pic>
        <p:nvPicPr>
          <p:cNvPr id="5" name="Picture 4">
            <a:extLst>
              <a:ext uri="{FF2B5EF4-FFF2-40B4-BE49-F238E27FC236}">
                <a16:creationId xmlns:a16="http://schemas.microsoft.com/office/drawing/2014/main" id="{2548A71E-81EB-DB4F-8059-045623CA8D06}"/>
              </a:ext>
            </a:extLst>
          </p:cNvPr>
          <p:cNvPicPr>
            <a:picLocks noChangeAspect="1"/>
          </p:cNvPicPr>
          <p:nvPr/>
        </p:nvPicPr>
        <p:blipFill rotWithShape="1">
          <a:blip r:embed="rId3"/>
          <a:srcRect r="7410"/>
          <a:stretch/>
        </p:blipFill>
        <p:spPr>
          <a:xfrm>
            <a:off x="433754" y="1690687"/>
            <a:ext cx="3655157" cy="1718408"/>
          </a:xfrm>
          <a:prstGeom prst="rect">
            <a:avLst/>
          </a:prstGeom>
        </p:spPr>
      </p:pic>
      <p:pic>
        <p:nvPicPr>
          <p:cNvPr id="7" name="Picture 6">
            <a:extLst>
              <a:ext uri="{FF2B5EF4-FFF2-40B4-BE49-F238E27FC236}">
                <a16:creationId xmlns:a16="http://schemas.microsoft.com/office/drawing/2014/main" id="{88913B38-95A7-D44F-9A39-BC628F09CF89}"/>
              </a:ext>
            </a:extLst>
          </p:cNvPr>
          <p:cNvPicPr>
            <a:picLocks noChangeAspect="1"/>
          </p:cNvPicPr>
          <p:nvPr/>
        </p:nvPicPr>
        <p:blipFill>
          <a:blip r:embed="rId4"/>
          <a:stretch>
            <a:fillRect/>
          </a:stretch>
        </p:blipFill>
        <p:spPr>
          <a:xfrm>
            <a:off x="7748955" y="1338752"/>
            <a:ext cx="4009291" cy="2422280"/>
          </a:xfrm>
          <a:prstGeom prst="rect">
            <a:avLst/>
          </a:prstGeom>
        </p:spPr>
      </p:pic>
      <p:pic>
        <p:nvPicPr>
          <p:cNvPr id="9" name="Picture 8">
            <a:extLst>
              <a:ext uri="{FF2B5EF4-FFF2-40B4-BE49-F238E27FC236}">
                <a16:creationId xmlns:a16="http://schemas.microsoft.com/office/drawing/2014/main" id="{FDB821DC-AD55-2D4B-B17F-76DE69F7CA9E}"/>
              </a:ext>
            </a:extLst>
          </p:cNvPr>
          <p:cNvPicPr>
            <a:picLocks noChangeAspect="1"/>
          </p:cNvPicPr>
          <p:nvPr/>
        </p:nvPicPr>
        <p:blipFill>
          <a:blip r:embed="rId5"/>
          <a:stretch>
            <a:fillRect/>
          </a:stretch>
        </p:blipFill>
        <p:spPr>
          <a:xfrm>
            <a:off x="4493357" y="3118339"/>
            <a:ext cx="3205285" cy="2366980"/>
          </a:xfrm>
          <a:prstGeom prst="rect">
            <a:avLst/>
          </a:prstGeom>
        </p:spPr>
      </p:pic>
    </p:spTree>
    <p:extLst>
      <p:ext uri="{BB962C8B-B14F-4D97-AF65-F5344CB8AC3E}">
        <p14:creationId xmlns:p14="http://schemas.microsoft.com/office/powerpoint/2010/main" val="130974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2C1FD1-7091-5D47-90AC-8F4561384875}"/>
              </a:ext>
            </a:extLst>
          </p:cNvPr>
          <p:cNvSpPr txBox="1"/>
          <p:nvPr/>
        </p:nvSpPr>
        <p:spPr>
          <a:xfrm>
            <a:off x="7429987" y="5382944"/>
            <a:ext cx="4762013" cy="523220"/>
          </a:xfrm>
          <a:prstGeom prst="rect">
            <a:avLst/>
          </a:prstGeom>
          <a:noFill/>
        </p:spPr>
        <p:txBody>
          <a:bodyPr wrap="square" rtlCol="0">
            <a:spAutoFit/>
          </a:bodyPr>
          <a:lstStyle/>
          <a:p>
            <a:pPr algn="r"/>
            <a:r>
              <a:rPr lang="en-US" sz="1400" i="1" dirty="0">
                <a:latin typeface="Arial" panose="020B0604020202020204" pitchFamily="34" charset="0"/>
                <a:cs typeface="Arial" panose="020B0604020202020204" pitchFamily="34" charset="0"/>
              </a:rPr>
              <a:t>Winner</a:t>
            </a:r>
            <a:r>
              <a:rPr lang="en-US" sz="1400" dirty="0">
                <a:latin typeface="Arial" panose="020B0604020202020204" pitchFamily="34" charset="0"/>
                <a:cs typeface="Arial" panose="020B0604020202020204" pitchFamily="34" charset="0"/>
              </a:rPr>
              <a:t>, 2017 Kenneth L. Knight Award</a:t>
            </a:r>
          </a:p>
          <a:p>
            <a:pPr algn="r"/>
            <a:r>
              <a:rPr lang="en-US" sz="1400" dirty="0">
                <a:latin typeface="Arial" panose="020B0604020202020204" pitchFamily="34" charset="0"/>
                <a:cs typeface="Arial" panose="020B0604020202020204" pitchFamily="34" charset="0"/>
              </a:rPr>
              <a:t>Journal of Athletic Training, Most Outstanding Manuscript</a:t>
            </a:r>
          </a:p>
        </p:txBody>
      </p:sp>
      <p:pic>
        <p:nvPicPr>
          <p:cNvPr id="8" name="Picture 7">
            <a:extLst>
              <a:ext uri="{FF2B5EF4-FFF2-40B4-BE49-F238E27FC236}">
                <a16:creationId xmlns:a16="http://schemas.microsoft.com/office/drawing/2014/main" id="{BFC170A8-8442-3B4C-9CD6-3B5111CBA3BE}"/>
              </a:ext>
            </a:extLst>
          </p:cNvPr>
          <p:cNvPicPr>
            <a:picLocks noChangeAspect="1"/>
          </p:cNvPicPr>
          <p:nvPr/>
        </p:nvPicPr>
        <p:blipFill rotWithShape="1">
          <a:blip r:embed="rId3"/>
          <a:srcRect l="28437" t="8615" r="29471" b="15077"/>
          <a:stretch/>
        </p:blipFill>
        <p:spPr>
          <a:xfrm>
            <a:off x="3197733" y="1532969"/>
            <a:ext cx="1486953" cy="2911298"/>
          </a:xfrm>
          <a:prstGeom prst="rect">
            <a:avLst/>
          </a:prstGeom>
        </p:spPr>
      </p:pic>
      <p:sp>
        <p:nvSpPr>
          <p:cNvPr id="45" name="TextBox 44">
            <a:extLst>
              <a:ext uri="{FF2B5EF4-FFF2-40B4-BE49-F238E27FC236}">
                <a16:creationId xmlns:a16="http://schemas.microsoft.com/office/drawing/2014/main" id="{783B203F-B5D1-E944-A273-79A86FFD78A5}"/>
              </a:ext>
            </a:extLst>
          </p:cNvPr>
          <p:cNvSpPr txBox="1"/>
          <p:nvPr/>
        </p:nvSpPr>
        <p:spPr>
          <a:xfrm>
            <a:off x="5824466" y="2639698"/>
            <a:ext cx="3885911"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Loss of Consciousness (Y/N)</a:t>
            </a:r>
          </a:p>
          <a:p>
            <a:r>
              <a:rPr lang="en-US" dirty="0">
                <a:latin typeface="Arial" panose="020B0604020202020204" pitchFamily="34" charset="0"/>
                <a:cs typeface="Arial" panose="020B0604020202020204" pitchFamily="34" charset="0"/>
              </a:rPr>
              <a:t>Amnesia (None, 0-30min, 30+min)</a:t>
            </a:r>
          </a:p>
          <a:p>
            <a:r>
              <a:rPr lang="en-US" dirty="0">
                <a:latin typeface="Arial" panose="020B0604020202020204" pitchFamily="34" charset="0"/>
                <a:cs typeface="Arial" panose="020B0604020202020204" pitchFamily="34" charset="0"/>
              </a:rPr>
              <a:t>Concussion History (Y/N)</a:t>
            </a:r>
          </a:p>
        </p:txBody>
      </p:sp>
      <p:grpSp>
        <p:nvGrpSpPr>
          <p:cNvPr id="78" name="Group 77">
            <a:extLst>
              <a:ext uri="{FF2B5EF4-FFF2-40B4-BE49-F238E27FC236}">
                <a16:creationId xmlns:a16="http://schemas.microsoft.com/office/drawing/2014/main" id="{F8FC139E-3674-1E4D-943D-8A08C4222633}"/>
              </a:ext>
            </a:extLst>
          </p:cNvPr>
          <p:cNvGrpSpPr/>
          <p:nvPr/>
        </p:nvGrpSpPr>
        <p:grpSpPr>
          <a:xfrm>
            <a:off x="9861456" y="164936"/>
            <a:ext cx="2220052" cy="707185"/>
            <a:chOff x="10227215" y="164936"/>
            <a:chExt cx="2220052" cy="707185"/>
          </a:xfrm>
        </p:grpSpPr>
        <p:grpSp>
          <p:nvGrpSpPr>
            <p:cNvPr id="77" name="Group 76">
              <a:extLst>
                <a:ext uri="{FF2B5EF4-FFF2-40B4-BE49-F238E27FC236}">
                  <a16:creationId xmlns:a16="http://schemas.microsoft.com/office/drawing/2014/main" id="{FE402EB4-5492-8944-93ED-8B18AC0780AD}"/>
                </a:ext>
              </a:extLst>
            </p:cNvPr>
            <p:cNvGrpSpPr/>
            <p:nvPr/>
          </p:nvGrpSpPr>
          <p:grpSpPr>
            <a:xfrm>
              <a:off x="10227215" y="164936"/>
              <a:ext cx="1279765" cy="707185"/>
              <a:chOff x="10227215" y="164936"/>
              <a:chExt cx="1279765" cy="707185"/>
            </a:xfrm>
          </p:grpSpPr>
          <p:grpSp>
            <p:nvGrpSpPr>
              <p:cNvPr id="58" name="Group 57">
                <a:extLst>
                  <a:ext uri="{FF2B5EF4-FFF2-40B4-BE49-F238E27FC236}">
                    <a16:creationId xmlns:a16="http://schemas.microsoft.com/office/drawing/2014/main" id="{61C8EB91-73C1-8A46-B9AC-3289B07264D7}"/>
                  </a:ext>
                </a:extLst>
              </p:cNvPr>
              <p:cNvGrpSpPr/>
              <p:nvPr/>
            </p:nvGrpSpPr>
            <p:grpSpPr>
              <a:xfrm>
                <a:off x="10227215" y="164936"/>
                <a:ext cx="654901" cy="687000"/>
                <a:chOff x="1648456" y="3196051"/>
                <a:chExt cx="654901" cy="687000"/>
              </a:xfrm>
            </p:grpSpPr>
            <p:grpSp>
              <p:nvGrpSpPr>
                <p:cNvPr id="59" name="Group 58">
                  <a:extLst>
                    <a:ext uri="{FF2B5EF4-FFF2-40B4-BE49-F238E27FC236}">
                      <a16:creationId xmlns:a16="http://schemas.microsoft.com/office/drawing/2014/main" id="{E2902431-08B2-D445-96C9-D5B10685A8AC}"/>
                    </a:ext>
                  </a:extLst>
                </p:cNvPr>
                <p:cNvGrpSpPr/>
                <p:nvPr/>
              </p:nvGrpSpPr>
              <p:grpSpPr>
                <a:xfrm>
                  <a:off x="1648456" y="3543354"/>
                  <a:ext cx="200786" cy="322878"/>
                  <a:chOff x="9947048" y="1083852"/>
                  <a:chExt cx="373680" cy="588026"/>
                </a:xfrm>
              </p:grpSpPr>
              <p:sp>
                <p:nvSpPr>
                  <p:cNvPr id="69" name="Oval 68">
                    <a:extLst>
                      <a:ext uri="{FF2B5EF4-FFF2-40B4-BE49-F238E27FC236}">
                        <a16:creationId xmlns:a16="http://schemas.microsoft.com/office/drawing/2014/main" id="{6BA8474F-8EAE-0C40-A758-9D17A066F9BB}"/>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CEE05FA-3895-624F-86B8-1E3536C1E6D1}"/>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F477FE9-F5F8-0546-959D-4312C178BA19}"/>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B991659-FD7F-7C4C-85E8-8571555F7167}"/>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718CAA5-B056-8A4F-A317-8582C7EFC0C8}"/>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723723F-7F02-C341-ACF3-E0A7FB592559}"/>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ABABA2D6-2E09-5844-9849-7FA140924466}"/>
                    </a:ext>
                  </a:extLst>
                </p:cNvPr>
                <p:cNvGrpSpPr/>
                <p:nvPr/>
              </p:nvGrpSpPr>
              <p:grpSpPr>
                <a:xfrm>
                  <a:off x="1703917" y="3196051"/>
                  <a:ext cx="599440" cy="687000"/>
                  <a:chOff x="9852649" y="1031234"/>
                  <a:chExt cx="599440" cy="687000"/>
                </a:xfrm>
              </p:grpSpPr>
              <p:grpSp>
                <p:nvGrpSpPr>
                  <p:cNvPr id="61" name="Group 60">
                    <a:extLst>
                      <a:ext uri="{FF2B5EF4-FFF2-40B4-BE49-F238E27FC236}">
                        <a16:creationId xmlns:a16="http://schemas.microsoft.com/office/drawing/2014/main" id="{A5D1356C-0F6E-7141-9CF9-6F912DAC2727}"/>
                      </a:ext>
                    </a:extLst>
                  </p:cNvPr>
                  <p:cNvGrpSpPr/>
                  <p:nvPr/>
                </p:nvGrpSpPr>
                <p:grpSpPr>
                  <a:xfrm>
                    <a:off x="9947048" y="1083852"/>
                    <a:ext cx="373680" cy="588026"/>
                    <a:chOff x="9947048" y="1083852"/>
                    <a:chExt cx="373680" cy="588026"/>
                  </a:xfrm>
                </p:grpSpPr>
                <p:sp>
                  <p:nvSpPr>
                    <p:cNvPr id="63" name="Oval 62">
                      <a:extLst>
                        <a:ext uri="{FF2B5EF4-FFF2-40B4-BE49-F238E27FC236}">
                          <a16:creationId xmlns:a16="http://schemas.microsoft.com/office/drawing/2014/main" id="{9FFD1FAF-2DBC-5844-BC47-170DFC1C1BD1}"/>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B8F041E-13C5-614C-8622-270D6C1704C4}"/>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2F0B15-E606-294B-9495-D8F4CAE3F3B0}"/>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523F64-9686-5940-9694-333FFCBF7DF6}"/>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42FA21-220F-5649-965B-C9102EF588BD}"/>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6D52661-5B9E-C046-A5BF-A5E65AF648F6}"/>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Picture 61">
                    <a:extLst>
                      <a:ext uri="{FF2B5EF4-FFF2-40B4-BE49-F238E27FC236}">
                        <a16:creationId xmlns:a16="http://schemas.microsoft.com/office/drawing/2014/main" id="{CE9FA213-1758-8446-9484-F4E39E828C0B}"/>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52649" y="1031234"/>
                    <a:ext cx="599440" cy="687000"/>
                  </a:xfrm>
                  <a:prstGeom prst="rect">
                    <a:avLst/>
                  </a:prstGeom>
                </p:spPr>
              </p:pic>
            </p:grpSp>
          </p:grpSp>
          <p:pic>
            <p:nvPicPr>
              <p:cNvPr id="75" name="Picture 74">
                <a:extLst>
                  <a:ext uri="{FF2B5EF4-FFF2-40B4-BE49-F238E27FC236}">
                    <a16:creationId xmlns:a16="http://schemas.microsoft.com/office/drawing/2014/main" id="{E5FA3279-3F66-C14C-ACA0-02D77828E67E}"/>
                  </a:ext>
                </a:extLst>
              </p:cNvPr>
              <p:cNvPicPr>
                <a:picLocks noChangeAspect="1"/>
              </p:cNvPicPr>
              <p:nvPr/>
            </p:nvPicPr>
            <p:blipFill rotWithShape="1">
              <a:blip r:embed="rId5"/>
              <a:srcRect l="67301" t="4449" r="7064" b="57573"/>
              <a:stretch/>
            </p:blipFill>
            <p:spPr>
              <a:xfrm>
                <a:off x="10842281" y="182804"/>
                <a:ext cx="664699" cy="689317"/>
              </a:xfrm>
              <a:prstGeom prst="rect">
                <a:avLst/>
              </a:prstGeom>
            </p:spPr>
          </p:pic>
        </p:grpSp>
        <p:pic>
          <p:nvPicPr>
            <p:cNvPr id="76" name="Picture 75">
              <a:extLst>
                <a:ext uri="{FF2B5EF4-FFF2-40B4-BE49-F238E27FC236}">
                  <a16:creationId xmlns:a16="http://schemas.microsoft.com/office/drawing/2014/main" id="{7BC2929B-2381-9945-B364-B666A7D60A83}"/>
                </a:ext>
              </a:extLst>
            </p:cNvPr>
            <p:cNvPicPr>
              <a:picLocks noChangeAspect="1"/>
            </p:cNvPicPr>
            <p:nvPr/>
          </p:nvPicPr>
          <p:blipFill rotWithShape="1">
            <a:blip r:embed="rId6"/>
            <a:srcRect b="16939"/>
            <a:stretch/>
          </p:blipFill>
          <p:spPr>
            <a:xfrm>
              <a:off x="11535116" y="235142"/>
              <a:ext cx="912151" cy="584639"/>
            </a:xfrm>
            <a:prstGeom prst="rect">
              <a:avLst/>
            </a:prstGeom>
          </p:spPr>
        </p:pic>
      </p:grpSp>
      <p:sp>
        <p:nvSpPr>
          <p:cNvPr id="79" name="TextBox 78">
            <a:extLst>
              <a:ext uri="{FF2B5EF4-FFF2-40B4-BE49-F238E27FC236}">
                <a16:creationId xmlns:a16="http://schemas.microsoft.com/office/drawing/2014/main" id="{7356BBA2-2FDE-C942-9074-66EFCE1BB497}"/>
              </a:ext>
            </a:extLst>
          </p:cNvPr>
          <p:cNvSpPr txBox="1"/>
          <p:nvPr/>
        </p:nvSpPr>
        <p:spPr>
          <a:xfrm>
            <a:off x="1435929" y="4511772"/>
            <a:ext cx="10189503" cy="923330"/>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Purpose</a:t>
            </a:r>
            <a:r>
              <a:rPr lang="en-US" dirty="0">
                <a:latin typeface="Arial" panose="020B0604020202020204" pitchFamily="34" charset="0"/>
                <a:cs typeface="Arial" panose="020B0604020202020204" pitchFamily="34" charset="0"/>
              </a:rPr>
              <a:t>: To determine whether loss of consciousness (LOC), amnesia, and concussion history influence the acute recovery of symptom, cognitive, and balance outcomes.</a:t>
            </a:r>
          </a:p>
          <a:p>
            <a:endParaRPr lang="en-US" dirty="0">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C176D867-06F0-B742-AB33-6E6CC1CFEFF8}"/>
              </a:ext>
            </a:extLst>
          </p:cNvPr>
          <p:cNvGrpSpPr/>
          <p:nvPr/>
        </p:nvGrpSpPr>
        <p:grpSpPr>
          <a:xfrm>
            <a:off x="0" y="6198084"/>
            <a:ext cx="3390239" cy="659916"/>
            <a:chOff x="5917827" y="1854200"/>
            <a:chExt cx="5308973" cy="1562100"/>
          </a:xfrm>
        </p:grpSpPr>
        <p:grpSp>
          <p:nvGrpSpPr>
            <p:cNvPr id="35" name="Group 34">
              <a:extLst>
                <a:ext uri="{FF2B5EF4-FFF2-40B4-BE49-F238E27FC236}">
                  <a16:creationId xmlns:a16="http://schemas.microsoft.com/office/drawing/2014/main" id="{940347B4-C1EB-8C4D-BAE9-B02CAD545D60}"/>
                </a:ext>
              </a:extLst>
            </p:cNvPr>
            <p:cNvGrpSpPr/>
            <p:nvPr/>
          </p:nvGrpSpPr>
          <p:grpSpPr>
            <a:xfrm>
              <a:off x="6134100" y="1854200"/>
              <a:ext cx="5092700" cy="1562100"/>
              <a:chOff x="4508500" y="2451100"/>
              <a:chExt cx="4318000" cy="1257300"/>
            </a:xfrm>
          </p:grpSpPr>
          <p:sp>
            <p:nvSpPr>
              <p:cNvPr id="37" name="Right Arrow 36">
                <a:extLst>
                  <a:ext uri="{FF2B5EF4-FFF2-40B4-BE49-F238E27FC236}">
                    <a16:creationId xmlns:a16="http://schemas.microsoft.com/office/drawing/2014/main" id="{2F27B53B-423A-DA44-AD80-F05828D827C5}"/>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5BEE1AC-7C71-FA40-9221-FEF4F16C4399}"/>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D56FCF3-9590-C842-96C7-89BBCBE922AD}"/>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86123669-BBFD-1443-B2CD-1ADF2445C87F}"/>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 name="Picture 2">
            <a:extLst>
              <a:ext uri="{FF2B5EF4-FFF2-40B4-BE49-F238E27FC236}">
                <a16:creationId xmlns:a16="http://schemas.microsoft.com/office/drawing/2014/main" id="{C7A9CB39-8536-784B-B662-3E8022E1257B}"/>
              </a:ext>
            </a:extLst>
          </p:cNvPr>
          <p:cNvPicPr>
            <a:picLocks noChangeAspect="1"/>
          </p:cNvPicPr>
          <p:nvPr/>
        </p:nvPicPr>
        <p:blipFill>
          <a:blip r:embed="rId7"/>
          <a:stretch>
            <a:fillRect/>
          </a:stretch>
        </p:blipFill>
        <p:spPr>
          <a:xfrm>
            <a:off x="109177" y="191468"/>
            <a:ext cx="9601200" cy="927100"/>
          </a:xfrm>
          <a:prstGeom prst="rect">
            <a:avLst/>
          </a:prstGeom>
        </p:spPr>
      </p:pic>
    </p:spTree>
    <p:extLst>
      <p:ext uri="{BB962C8B-B14F-4D97-AF65-F5344CB8AC3E}">
        <p14:creationId xmlns:p14="http://schemas.microsoft.com/office/powerpoint/2010/main" val="324949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2C1FD1-7091-5D47-90AC-8F4561384875}"/>
              </a:ext>
            </a:extLst>
          </p:cNvPr>
          <p:cNvSpPr txBox="1"/>
          <p:nvPr/>
        </p:nvSpPr>
        <p:spPr>
          <a:xfrm>
            <a:off x="7390781" y="5366857"/>
            <a:ext cx="4762013" cy="523220"/>
          </a:xfrm>
          <a:prstGeom prst="rect">
            <a:avLst/>
          </a:prstGeom>
          <a:noFill/>
        </p:spPr>
        <p:txBody>
          <a:bodyPr wrap="square" rtlCol="0">
            <a:spAutoFit/>
          </a:bodyPr>
          <a:lstStyle/>
          <a:p>
            <a:pPr algn="r"/>
            <a:r>
              <a:rPr lang="en-US" sz="1400" i="1" dirty="0"/>
              <a:t>Winner</a:t>
            </a:r>
            <a:r>
              <a:rPr lang="en-US" sz="1400" dirty="0"/>
              <a:t>, 2017 Kenneth L. Knight Award</a:t>
            </a:r>
          </a:p>
          <a:p>
            <a:pPr algn="r"/>
            <a:r>
              <a:rPr lang="en-US" sz="1400" dirty="0"/>
              <a:t>Journal of Athletic Training, Most Outstanding Manuscript</a:t>
            </a:r>
          </a:p>
        </p:txBody>
      </p:sp>
      <p:pic>
        <p:nvPicPr>
          <p:cNvPr id="8" name="Picture 7">
            <a:extLst>
              <a:ext uri="{FF2B5EF4-FFF2-40B4-BE49-F238E27FC236}">
                <a16:creationId xmlns:a16="http://schemas.microsoft.com/office/drawing/2014/main" id="{BFC170A8-8442-3B4C-9CD6-3B5111CBA3BE}"/>
              </a:ext>
            </a:extLst>
          </p:cNvPr>
          <p:cNvPicPr>
            <a:picLocks noChangeAspect="1"/>
          </p:cNvPicPr>
          <p:nvPr/>
        </p:nvPicPr>
        <p:blipFill rotWithShape="1">
          <a:blip r:embed="rId3"/>
          <a:srcRect l="28437" t="8615" r="29471" b="15077"/>
          <a:stretch/>
        </p:blipFill>
        <p:spPr>
          <a:xfrm>
            <a:off x="275721" y="1416773"/>
            <a:ext cx="1851432" cy="3624909"/>
          </a:xfrm>
          <a:prstGeom prst="rect">
            <a:avLst/>
          </a:prstGeom>
        </p:spPr>
      </p:pic>
      <p:cxnSp>
        <p:nvCxnSpPr>
          <p:cNvPr id="14" name="Straight Connector 13">
            <a:extLst>
              <a:ext uri="{FF2B5EF4-FFF2-40B4-BE49-F238E27FC236}">
                <a16:creationId xmlns:a16="http://schemas.microsoft.com/office/drawing/2014/main" id="{AE65DAC5-F25C-9340-B4A1-D6A141093C84}"/>
              </a:ext>
            </a:extLst>
          </p:cNvPr>
          <p:cNvCxnSpPr/>
          <p:nvPr/>
        </p:nvCxnSpPr>
        <p:spPr>
          <a:xfrm>
            <a:off x="2883877"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ADE4E1-1543-854B-A40A-24D3C368873A}"/>
              </a:ext>
            </a:extLst>
          </p:cNvPr>
          <p:cNvCxnSpPr/>
          <p:nvPr/>
        </p:nvCxnSpPr>
        <p:spPr>
          <a:xfrm>
            <a:off x="5637522" y="2644727"/>
            <a:ext cx="0" cy="2532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E97F99-B022-1E42-B5EA-3789D19E6E4B}"/>
              </a:ext>
            </a:extLst>
          </p:cNvPr>
          <p:cNvCxnSpPr/>
          <p:nvPr/>
        </p:nvCxnSpPr>
        <p:spPr>
          <a:xfrm>
            <a:off x="5918289"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34F69F-A365-9A41-B726-382AB28E342A}"/>
              </a:ext>
            </a:extLst>
          </p:cNvPr>
          <p:cNvCxnSpPr/>
          <p:nvPr/>
        </p:nvCxnSpPr>
        <p:spPr>
          <a:xfrm>
            <a:off x="6863072"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3452F5-E7D5-6E4E-8674-0D83F6E09D24}"/>
              </a:ext>
            </a:extLst>
          </p:cNvPr>
          <p:cNvCxnSpPr/>
          <p:nvPr/>
        </p:nvCxnSpPr>
        <p:spPr>
          <a:xfrm>
            <a:off x="7897050"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90F686-EA42-0D4E-A938-A230577DEA98}"/>
              </a:ext>
            </a:extLst>
          </p:cNvPr>
          <p:cNvCxnSpPr/>
          <p:nvPr/>
        </p:nvCxnSpPr>
        <p:spPr>
          <a:xfrm>
            <a:off x="8867719"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8E7FAC-3759-0B40-9BB6-DDCAECE6AD9D}"/>
              </a:ext>
            </a:extLst>
          </p:cNvPr>
          <p:cNvCxnSpPr/>
          <p:nvPr/>
        </p:nvCxnSpPr>
        <p:spPr>
          <a:xfrm>
            <a:off x="9796868" y="2644727"/>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C67CDE-0A0B-0E46-A4B9-37C67D6B0825}"/>
              </a:ext>
            </a:extLst>
          </p:cNvPr>
          <p:cNvSpPr txBox="1"/>
          <p:nvPr/>
        </p:nvSpPr>
        <p:spPr>
          <a:xfrm>
            <a:off x="2000932" y="2915813"/>
            <a:ext cx="1800665" cy="369332"/>
          </a:xfrm>
          <a:prstGeom prst="rect">
            <a:avLst/>
          </a:prstGeom>
          <a:noFill/>
        </p:spPr>
        <p:txBody>
          <a:bodyPr wrap="square" rtlCol="0">
            <a:spAutoFit/>
          </a:bodyPr>
          <a:lstStyle/>
          <a:p>
            <a:pPr algn="ctr"/>
            <a:r>
              <a:rPr lang="en-US" dirty="0"/>
              <a:t>Pre-Season</a:t>
            </a:r>
          </a:p>
        </p:txBody>
      </p:sp>
      <p:sp>
        <p:nvSpPr>
          <p:cNvPr id="22" name="TextBox 21">
            <a:extLst>
              <a:ext uri="{FF2B5EF4-FFF2-40B4-BE49-F238E27FC236}">
                <a16:creationId xmlns:a16="http://schemas.microsoft.com/office/drawing/2014/main" id="{3F66C592-EF76-7C47-8777-E23841A8527B}"/>
              </a:ext>
            </a:extLst>
          </p:cNvPr>
          <p:cNvSpPr txBox="1"/>
          <p:nvPr/>
        </p:nvSpPr>
        <p:spPr>
          <a:xfrm>
            <a:off x="4737192" y="2220351"/>
            <a:ext cx="1800665" cy="369332"/>
          </a:xfrm>
          <a:prstGeom prst="rect">
            <a:avLst/>
          </a:prstGeom>
          <a:noFill/>
        </p:spPr>
        <p:txBody>
          <a:bodyPr wrap="square" rtlCol="0">
            <a:spAutoFit/>
          </a:bodyPr>
          <a:lstStyle/>
          <a:p>
            <a:pPr algn="ctr"/>
            <a:r>
              <a:rPr lang="en-US" b="1" dirty="0">
                <a:solidFill>
                  <a:srgbClr val="FF0000"/>
                </a:solidFill>
              </a:rPr>
              <a:t>Concussion</a:t>
            </a:r>
          </a:p>
        </p:txBody>
      </p:sp>
      <p:sp>
        <p:nvSpPr>
          <p:cNvPr id="23" name="TextBox 22">
            <a:extLst>
              <a:ext uri="{FF2B5EF4-FFF2-40B4-BE49-F238E27FC236}">
                <a16:creationId xmlns:a16="http://schemas.microsoft.com/office/drawing/2014/main" id="{89C940DC-BB9F-1543-A047-F589E86C9C59}"/>
              </a:ext>
            </a:extLst>
          </p:cNvPr>
          <p:cNvSpPr txBox="1"/>
          <p:nvPr/>
        </p:nvSpPr>
        <p:spPr>
          <a:xfrm>
            <a:off x="5017959" y="2915813"/>
            <a:ext cx="1800665" cy="369332"/>
          </a:xfrm>
          <a:prstGeom prst="rect">
            <a:avLst/>
          </a:prstGeom>
          <a:noFill/>
        </p:spPr>
        <p:txBody>
          <a:bodyPr wrap="square" rtlCol="0">
            <a:spAutoFit/>
          </a:bodyPr>
          <a:lstStyle/>
          <a:p>
            <a:pPr algn="ctr"/>
            <a:r>
              <a:rPr lang="en-US" dirty="0"/>
              <a:t>3-Hours</a:t>
            </a:r>
          </a:p>
        </p:txBody>
      </p:sp>
      <p:sp>
        <p:nvSpPr>
          <p:cNvPr id="24" name="TextBox 23">
            <a:extLst>
              <a:ext uri="{FF2B5EF4-FFF2-40B4-BE49-F238E27FC236}">
                <a16:creationId xmlns:a16="http://schemas.microsoft.com/office/drawing/2014/main" id="{C3DBFE9A-E429-764B-8D27-2079295BE379}"/>
              </a:ext>
            </a:extLst>
          </p:cNvPr>
          <p:cNvSpPr txBox="1"/>
          <p:nvPr/>
        </p:nvSpPr>
        <p:spPr>
          <a:xfrm>
            <a:off x="5962742" y="2906766"/>
            <a:ext cx="1800665" cy="369332"/>
          </a:xfrm>
          <a:prstGeom prst="rect">
            <a:avLst/>
          </a:prstGeom>
          <a:noFill/>
        </p:spPr>
        <p:txBody>
          <a:bodyPr wrap="square" rtlCol="0">
            <a:spAutoFit/>
          </a:bodyPr>
          <a:lstStyle/>
          <a:p>
            <a:pPr algn="ctr"/>
            <a:r>
              <a:rPr lang="en-US" dirty="0"/>
              <a:t>Day 1</a:t>
            </a:r>
          </a:p>
        </p:txBody>
      </p:sp>
      <p:sp>
        <p:nvSpPr>
          <p:cNvPr id="25" name="TextBox 24">
            <a:extLst>
              <a:ext uri="{FF2B5EF4-FFF2-40B4-BE49-F238E27FC236}">
                <a16:creationId xmlns:a16="http://schemas.microsoft.com/office/drawing/2014/main" id="{65A9FA4C-6930-384B-90E1-9C6DC5E31BE6}"/>
              </a:ext>
            </a:extLst>
          </p:cNvPr>
          <p:cNvSpPr txBox="1"/>
          <p:nvPr/>
        </p:nvSpPr>
        <p:spPr>
          <a:xfrm>
            <a:off x="6962234" y="2906766"/>
            <a:ext cx="1800665" cy="369332"/>
          </a:xfrm>
          <a:prstGeom prst="rect">
            <a:avLst/>
          </a:prstGeom>
          <a:noFill/>
        </p:spPr>
        <p:txBody>
          <a:bodyPr wrap="square" rtlCol="0">
            <a:spAutoFit/>
          </a:bodyPr>
          <a:lstStyle/>
          <a:p>
            <a:pPr algn="ctr"/>
            <a:r>
              <a:rPr lang="en-US" dirty="0"/>
              <a:t>Day 3</a:t>
            </a:r>
          </a:p>
        </p:txBody>
      </p:sp>
      <p:sp>
        <p:nvSpPr>
          <p:cNvPr id="26" name="TextBox 25">
            <a:extLst>
              <a:ext uri="{FF2B5EF4-FFF2-40B4-BE49-F238E27FC236}">
                <a16:creationId xmlns:a16="http://schemas.microsoft.com/office/drawing/2014/main" id="{E39AC02F-E15E-7A40-88EF-05CB1C417AC7}"/>
              </a:ext>
            </a:extLst>
          </p:cNvPr>
          <p:cNvSpPr txBox="1"/>
          <p:nvPr/>
        </p:nvSpPr>
        <p:spPr>
          <a:xfrm>
            <a:off x="7922158" y="2915813"/>
            <a:ext cx="1800665" cy="369332"/>
          </a:xfrm>
          <a:prstGeom prst="rect">
            <a:avLst/>
          </a:prstGeom>
          <a:noFill/>
        </p:spPr>
        <p:txBody>
          <a:bodyPr wrap="square" rtlCol="0">
            <a:spAutoFit/>
          </a:bodyPr>
          <a:lstStyle/>
          <a:p>
            <a:pPr algn="ctr"/>
            <a:r>
              <a:rPr lang="en-US" dirty="0"/>
              <a:t>Day 5</a:t>
            </a:r>
          </a:p>
        </p:txBody>
      </p:sp>
      <p:sp>
        <p:nvSpPr>
          <p:cNvPr id="27" name="TextBox 26">
            <a:extLst>
              <a:ext uri="{FF2B5EF4-FFF2-40B4-BE49-F238E27FC236}">
                <a16:creationId xmlns:a16="http://schemas.microsoft.com/office/drawing/2014/main" id="{7147D62E-3756-9745-A919-2FFBCF35EB13}"/>
              </a:ext>
            </a:extLst>
          </p:cNvPr>
          <p:cNvSpPr txBox="1"/>
          <p:nvPr/>
        </p:nvSpPr>
        <p:spPr>
          <a:xfrm>
            <a:off x="8862058" y="2915813"/>
            <a:ext cx="1800665" cy="369332"/>
          </a:xfrm>
          <a:prstGeom prst="rect">
            <a:avLst/>
          </a:prstGeom>
          <a:noFill/>
        </p:spPr>
        <p:txBody>
          <a:bodyPr wrap="square" rtlCol="0">
            <a:spAutoFit/>
          </a:bodyPr>
          <a:lstStyle/>
          <a:p>
            <a:pPr algn="ctr"/>
            <a:r>
              <a:rPr lang="en-US" dirty="0"/>
              <a:t>Day 7</a:t>
            </a:r>
          </a:p>
        </p:txBody>
      </p:sp>
      <p:grpSp>
        <p:nvGrpSpPr>
          <p:cNvPr id="41" name="Group 40">
            <a:extLst>
              <a:ext uri="{FF2B5EF4-FFF2-40B4-BE49-F238E27FC236}">
                <a16:creationId xmlns:a16="http://schemas.microsoft.com/office/drawing/2014/main" id="{FD783363-1EBC-AD40-9FF4-6F122E534DF8}"/>
              </a:ext>
            </a:extLst>
          </p:cNvPr>
          <p:cNvGrpSpPr/>
          <p:nvPr/>
        </p:nvGrpSpPr>
        <p:grpSpPr>
          <a:xfrm>
            <a:off x="3818136" y="2655470"/>
            <a:ext cx="577204" cy="122086"/>
            <a:chOff x="3331698" y="4360487"/>
            <a:chExt cx="577204" cy="122086"/>
          </a:xfrm>
        </p:grpSpPr>
        <p:grpSp>
          <p:nvGrpSpPr>
            <p:cNvPr id="36" name="Group 35">
              <a:extLst>
                <a:ext uri="{FF2B5EF4-FFF2-40B4-BE49-F238E27FC236}">
                  <a16:creationId xmlns:a16="http://schemas.microsoft.com/office/drawing/2014/main" id="{2D763E13-C296-3D4E-B3C9-EBD04FB4AE66}"/>
                </a:ext>
              </a:extLst>
            </p:cNvPr>
            <p:cNvGrpSpPr/>
            <p:nvPr/>
          </p:nvGrpSpPr>
          <p:grpSpPr>
            <a:xfrm>
              <a:off x="3331698" y="4360487"/>
              <a:ext cx="294800" cy="122086"/>
              <a:chOff x="3331698" y="4360487"/>
              <a:chExt cx="294800" cy="122086"/>
            </a:xfrm>
          </p:grpSpPr>
          <p:cxnSp>
            <p:nvCxnSpPr>
              <p:cNvPr id="29" name="Straight Connector 28">
                <a:extLst>
                  <a:ext uri="{FF2B5EF4-FFF2-40B4-BE49-F238E27FC236}">
                    <a16:creationId xmlns:a16="http://schemas.microsoft.com/office/drawing/2014/main" id="{687301F5-388A-8C4F-BBA4-5096C02AA703}"/>
                  </a:ext>
                </a:extLst>
              </p:cNvPr>
              <p:cNvCxnSpPr>
                <a:cxnSpLocks/>
              </p:cNvCxnSpPr>
              <p:nvPr/>
            </p:nvCxnSpPr>
            <p:spPr>
              <a:xfrm flipH="1">
                <a:off x="3331698" y="4372376"/>
                <a:ext cx="152400" cy="110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1FD0B9-DE5D-9E48-828F-B8EAEAE73FB7}"/>
                  </a:ext>
                </a:extLst>
              </p:cNvPr>
              <p:cNvCxnSpPr>
                <a:cxnSpLocks/>
              </p:cNvCxnSpPr>
              <p:nvPr/>
            </p:nvCxnSpPr>
            <p:spPr>
              <a:xfrm flipH="1" flipV="1">
                <a:off x="3484099" y="4360487"/>
                <a:ext cx="142399" cy="12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BC0E497-C6E9-634E-ABF2-7FFAB63F96B5}"/>
                </a:ext>
              </a:extLst>
            </p:cNvPr>
            <p:cNvGrpSpPr/>
            <p:nvPr/>
          </p:nvGrpSpPr>
          <p:grpSpPr>
            <a:xfrm>
              <a:off x="3614102" y="4360487"/>
              <a:ext cx="294800" cy="122086"/>
              <a:chOff x="3331698" y="4360487"/>
              <a:chExt cx="294800" cy="122086"/>
            </a:xfrm>
          </p:grpSpPr>
          <p:cxnSp>
            <p:nvCxnSpPr>
              <p:cNvPr id="39" name="Straight Connector 38">
                <a:extLst>
                  <a:ext uri="{FF2B5EF4-FFF2-40B4-BE49-F238E27FC236}">
                    <a16:creationId xmlns:a16="http://schemas.microsoft.com/office/drawing/2014/main" id="{D9AF01A2-C30E-0849-9357-5AEBEB6998C9}"/>
                  </a:ext>
                </a:extLst>
              </p:cNvPr>
              <p:cNvCxnSpPr>
                <a:cxnSpLocks/>
              </p:cNvCxnSpPr>
              <p:nvPr/>
            </p:nvCxnSpPr>
            <p:spPr>
              <a:xfrm flipH="1">
                <a:off x="3331698" y="4372376"/>
                <a:ext cx="152400" cy="110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6C89F0-EFAF-754B-813C-D0587AC62B8E}"/>
                  </a:ext>
                </a:extLst>
              </p:cNvPr>
              <p:cNvCxnSpPr>
                <a:cxnSpLocks/>
              </p:cNvCxnSpPr>
              <p:nvPr/>
            </p:nvCxnSpPr>
            <p:spPr>
              <a:xfrm flipH="1" flipV="1">
                <a:off x="3484099" y="4360487"/>
                <a:ext cx="142399" cy="12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3" name="Straight Connector 42">
            <a:extLst>
              <a:ext uri="{FF2B5EF4-FFF2-40B4-BE49-F238E27FC236}">
                <a16:creationId xmlns:a16="http://schemas.microsoft.com/office/drawing/2014/main" id="{BE70F8E1-A585-6346-AC30-0331071E43AE}"/>
              </a:ext>
            </a:extLst>
          </p:cNvPr>
          <p:cNvCxnSpPr>
            <a:cxnSpLocks/>
          </p:cNvCxnSpPr>
          <p:nvPr/>
        </p:nvCxnSpPr>
        <p:spPr>
          <a:xfrm flipH="1" flipV="1">
            <a:off x="2870489" y="2771336"/>
            <a:ext cx="96555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4D52AC9-B7AD-734A-949F-7360277F9C00}"/>
              </a:ext>
            </a:extLst>
          </p:cNvPr>
          <p:cNvPicPr>
            <a:picLocks noChangeAspect="1"/>
          </p:cNvPicPr>
          <p:nvPr/>
        </p:nvPicPr>
        <p:blipFill>
          <a:blip r:embed="rId4"/>
          <a:stretch>
            <a:fillRect/>
          </a:stretch>
        </p:blipFill>
        <p:spPr>
          <a:xfrm>
            <a:off x="4112936" y="3429621"/>
            <a:ext cx="1308923" cy="1695450"/>
          </a:xfrm>
          <a:prstGeom prst="rect">
            <a:avLst/>
          </a:prstGeom>
        </p:spPr>
      </p:pic>
      <p:pic>
        <p:nvPicPr>
          <p:cNvPr id="49" name="Picture 48">
            <a:extLst>
              <a:ext uri="{FF2B5EF4-FFF2-40B4-BE49-F238E27FC236}">
                <a16:creationId xmlns:a16="http://schemas.microsoft.com/office/drawing/2014/main" id="{A1C41FBB-31D1-CE4E-B082-66A05B997A29}"/>
              </a:ext>
            </a:extLst>
          </p:cNvPr>
          <p:cNvPicPr>
            <a:picLocks noChangeAspect="1"/>
          </p:cNvPicPr>
          <p:nvPr/>
        </p:nvPicPr>
        <p:blipFill>
          <a:blip r:embed="rId5"/>
          <a:stretch>
            <a:fillRect/>
          </a:stretch>
        </p:blipFill>
        <p:spPr>
          <a:xfrm>
            <a:off x="6049574" y="3440203"/>
            <a:ext cx="1193891" cy="1601479"/>
          </a:xfrm>
          <a:prstGeom prst="rect">
            <a:avLst/>
          </a:prstGeom>
        </p:spPr>
      </p:pic>
      <p:pic>
        <p:nvPicPr>
          <p:cNvPr id="51" name="Picture 50">
            <a:extLst>
              <a:ext uri="{FF2B5EF4-FFF2-40B4-BE49-F238E27FC236}">
                <a16:creationId xmlns:a16="http://schemas.microsoft.com/office/drawing/2014/main" id="{78FCEDFC-EE5B-3F4E-A1D7-E4263F28844F}"/>
              </a:ext>
            </a:extLst>
          </p:cNvPr>
          <p:cNvPicPr>
            <a:picLocks noChangeAspect="1"/>
          </p:cNvPicPr>
          <p:nvPr/>
        </p:nvPicPr>
        <p:blipFill rotWithShape="1">
          <a:blip r:embed="rId6"/>
          <a:srcRect b="5623"/>
          <a:stretch/>
        </p:blipFill>
        <p:spPr>
          <a:xfrm>
            <a:off x="7871180" y="3437093"/>
            <a:ext cx="1453275" cy="1607697"/>
          </a:xfrm>
          <a:prstGeom prst="rect">
            <a:avLst/>
          </a:prstGeom>
        </p:spPr>
      </p:pic>
      <p:grpSp>
        <p:nvGrpSpPr>
          <p:cNvPr id="78" name="Group 77">
            <a:extLst>
              <a:ext uri="{FF2B5EF4-FFF2-40B4-BE49-F238E27FC236}">
                <a16:creationId xmlns:a16="http://schemas.microsoft.com/office/drawing/2014/main" id="{F8FC139E-3674-1E4D-943D-8A08C4222633}"/>
              </a:ext>
            </a:extLst>
          </p:cNvPr>
          <p:cNvGrpSpPr/>
          <p:nvPr/>
        </p:nvGrpSpPr>
        <p:grpSpPr>
          <a:xfrm>
            <a:off x="9861456" y="164936"/>
            <a:ext cx="2220052" cy="707185"/>
            <a:chOff x="10227215" y="164936"/>
            <a:chExt cx="2220052" cy="707185"/>
          </a:xfrm>
        </p:grpSpPr>
        <p:grpSp>
          <p:nvGrpSpPr>
            <p:cNvPr id="77" name="Group 76">
              <a:extLst>
                <a:ext uri="{FF2B5EF4-FFF2-40B4-BE49-F238E27FC236}">
                  <a16:creationId xmlns:a16="http://schemas.microsoft.com/office/drawing/2014/main" id="{FE402EB4-5492-8944-93ED-8B18AC0780AD}"/>
                </a:ext>
              </a:extLst>
            </p:cNvPr>
            <p:cNvGrpSpPr/>
            <p:nvPr/>
          </p:nvGrpSpPr>
          <p:grpSpPr>
            <a:xfrm>
              <a:off x="10227215" y="164936"/>
              <a:ext cx="1279765" cy="707185"/>
              <a:chOff x="10227215" y="164936"/>
              <a:chExt cx="1279765" cy="707185"/>
            </a:xfrm>
          </p:grpSpPr>
          <p:grpSp>
            <p:nvGrpSpPr>
              <p:cNvPr id="58" name="Group 57">
                <a:extLst>
                  <a:ext uri="{FF2B5EF4-FFF2-40B4-BE49-F238E27FC236}">
                    <a16:creationId xmlns:a16="http://schemas.microsoft.com/office/drawing/2014/main" id="{61C8EB91-73C1-8A46-B9AC-3289B07264D7}"/>
                  </a:ext>
                </a:extLst>
              </p:cNvPr>
              <p:cNvGrpSpPr/>
              <p:nvPr/>
            </p:nvGrpSpPr>
            <p:grpSpPr>
              <a:xfrm>
                <a:off x="10227215" y="164936"/>
                <a:ext cx="654901" cy="687000"/>
                <a:chOff x="1648456" y="3196051"/>
                <a:chExt cx="654901" cy="687000"/>
              </a:xfrm>
            </p:grpSpPr>
            <p:grpSp>
              <p:nvGrpSpPr>
                <p:cNvPr id="59" name="Group 58">
                  <a:extLst>
                    <a:ext uri="{FF2B5EF4-FFF2-40B4-BE49-F238E27FC236}">
                      <a16:creationId xmlns:a16="http://schemas.microsoft.com/office/drawing/2014/main" id="{E2902431-08B2-D445-96C9-D5B10685A8AC}"/>
                    </a:ext>
                  </a:extLst>
                </p:cNvPr>
                <p:cNvGrpSpPr/>
                <p:nvPr/>
              </p:nvGrpSpPr>
              <p:grpSpPr>
                <a:xfrm>
                  <a:off x="1648456" y="3543354"/>
                  <a:ext cx="200786" cy="322878"/>
                  <a:chOff x="9947048" y="1083852"/>
                  <a:chExt cx="373680" cy="588026"/>
                </a:xfrm>
              </p:grpSpPr>
              <p:sp>
                <p:nvSpPr>
                  <p:cNvPr id="69" name="Oval 68">
                    <a:extLst>
                      <a:ext uri="{FF2B5EF4-FFF2-40B4-BE49-F238E27FC236}">
                        <a16:creationId xmlns:a16="http://schemas.microsoft.com/office/drawing/2014/main" id="{6BA8474F-8EAE-0C40-A758-9D17A066F9BB}"/>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CEE05FA-3895-624F-86B8-1E3536C1E6D1}"/>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F477FE9-F5F8-0546-959D-4312C178BA19}"/>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B991659-FD7F-7C4C-85E8-8571555F7167}"/>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718CAA5-B056-8A4F-A317-8582C7EFC0C8}"/>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723723F-7F02-C341-ACF3-E0A7FB592559}"/>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ABABA2D6-2E09-5844-9849-7FA140924466}"/>
                    </a:ext>
                  </a:extLst>
                </p:cNvPr>
                <p:cNvGrpSpPr/>
                <p:nvPr/>
              </p:nvGrpSpPr>
              <p:grpSpPr>
                <a:xfrm>
                  <a:off x="1703917" y="3196051"/>
                  <a:ext cx="599440" cy="687000"/>
                  <a:chOff x="9852649" y="1031234"/>
                  <a:chExt cx="599440" cy="687000"/>
                </a:xfrm>
              </p:grpSpPr>
              <p:grpSp>
                <p:nvGrpSpPr>
                  <p:cNvPr id="61" name="Group 60">
                    <a:extLst>
                      <a:ext uri="{FF2B5EF4-FFF2-40B4-BE49-F238E27FC236}">
                        <a16:creationId xmlns:a16="http://schemas.microsoft.com/office/drawing/2014/main" id="{A5D1356C-0F6E-7141-9CF9-6F912DAC2727}"/>
                      </a:ext>
                    </a:extLst>
                  </p:cNvPr>
                  <p:cNvGrpSpPr/>
                  <p:nvPr/>
                </p:nvGrpSpPr>
                <p:grpSpPr>
                  <a:xfrm>
                    <a:off x="9947048" y="1083852"/>
                    <a:ext cx="373680" cy="588026"/>
                    <a:chOff x="9947048" y="1083852"/>
                    <a:chExt cx="373680" cy="588026"/>
                  </a:xfrm>
                </p:grpSpPr>
                <p:sp>
                  <p:nvSpPr>
                    <p:cNvPr id="63" name="Oval 62">
                      <a:extLst>
                        <a:ext uri="{FF2B5EF4-FFF2-40B4-BE49-F238E27FC236}">
                          <a16:creationId xmlns:a16="http://schemas.microsoft.com/office/drawing/2014/main" id="{9FFD1FAF-2DBC-5844-BC47-170DFC1C1BD1}"/>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B8F041E-13C5-614C-8622-270D6C1704C4}"/>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2F0B15-E606-294B-9495-D8F4CAE3F3B0}"/>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523F64-9686-5940-9694-333FFCBF7DF6}"/>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42FA21-220F-5649-965B-C9102EF588BD}"/>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6D52661-5B9E-C046-A5BF-A5E65AF648F6}"/>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Picture 61">
                    <a:extLst>
                      <a:ext uri="{FF2B5EF4-FFF2-40B4-BE49-F238E27FC236}">
                        <a16:creationId xmlns:a16="http://schemas.microsoft.com/office/drawing/2014/main" id="{CE9FA213-1758-8446-9484-F4E39E828C0B}"/>
                      </a:ext>
                    </a:extLst>
                  </p:cNvPr>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52649" y="1031234"/>
                    <a:ext cx="599440" cy="687000"/>
                  </a:xfrm>
                  <a:prstGeom prst="rect">
                    <a:avLst/>
                  </a:prstGeom>
                </p:spPr>
              </p:pic>
            </p:grpSp>
          </p:grpSp>
          <p:pic>
            <p:nvPicPr>
              <p:cNvPr id="75" name="Picture 74">
                <a:extLst>
                  <a:ext uri="{FF2B5EF4-FFF2-40B4-BE49-F238E27FC236}">
                    <a16:creationId xmlns:a16="http://schemas.microsoft.com/office/drawing/2014/main" id="{E5FA3279-3F66-C14C-ACA0-02D77828E67E}"/>
                  </a:ext>
                </a:extLst>
              </p:cNvPr>
              <p:cNvPicPr>
                <a:picLocks noChangeAspect="1"/>
              </p:cNvPicPr>
              <p:nvPr/>
            </p:nvPicPr>
            <p:blipFill rotWithShape="1">
              <a:blip r:embed="rId8"/>
              <a:srcRect l="67301" t="4449" r="7064" b="57573"/>
              <a:stretch/>
            </p:blipFill>
            <p:spPr>
              <a:xfrm>
                <a:off x="10842281" y="182804"/>
                <a:ext cx="664699" cy="689317"/>
              </a:xfrm>
              <a:prstGeom prst="rect">
                <a:avLst/>
              </a:prstGeom>
            </p:spPr>
          </p:pic>
        </p:grpSp>
        <p:pic>
          <p:nvPicPr>
            <p:cNvPr id="76" name="Picture 75">
              <a:extLst>
                <a:ext uri="{FF2B5EF4-FFF2-40B4-BE49-F238E27FC236}">
                  <a16:creationId xmlns:a16="http://schemas.microsoft.com/office/drawing/2014/main" id="{7BC2929B-2381-9945-B364-B666A7D60A83}"/>
                </a:ext>
              </a:extLst>
            </p:cNvPr>
            <p:cNvPicPr>
              <a:picLocks noChangeAspect="1"/>
            </p:cNvPicPr>
            <p:nvPr/>
          </p:nvPicPr>
          <p:blipFill rotWithShape="1">
            <a:blip r:embed="rId9"/>
            <a:srcRect b="16939"/>
            <a:stretch/>
          </p:blipFill>
          <p:spPr>
            <a:xfrm>
              <a:off x="11535116" y="235142"/>
              <a:ext cx="912151" cy="584639"/>
            </a:xfrm>
            <a:prstGeom prst="rect">
              <a:avLst/>
            </a:prstGeom>
          </p:spPr>
        </p:pic>
      </p:grpSp>
      <p:grpSp>
        <p:nvGrpSpPr>
          <p:cNvPr id="85" name="Group 84">
            <a:extLst>
              <a:ext uri="{FF2B5EF4-FFF2-40B4-BE49-F238E27FC236}">
                <a16:creationId xmlns:a16="http://schemas.microsoft.com/office/drawing/2014/main" id="{D3C14205-1CAD-C34D-A4C9-C395E4D0DFDD}"/>
              </a:ext>
            </a:extLst>
          </p:cNvPr>
          <p:cNvGrpSpPr/>
          <p:nvPr/>
        </p:nvGrpSpPr>
        <p:grpSpPr>
          <a:xfrm>
            <a:off x="10592153" y="2655470"/>
            <a:ext cx="577204" cy="122086"/>
            <a:chOff x="3331698" y="4360487"/>
            <a:chExt cx="577204" cy="122086"/>
          </a:xfrm>
        </p:grpSpPr>
        <p:grpSp>
          <p:nvGrpSpPr>
            <p:cNvPr id="86" name="Group 85">
              <a:extLst>
                <a:ext uri="{FF2B5EF4-FFF2-40B4-BE49-F238E27FC236}">
                  <a16:creationId xmlns:a16="http://schemas.microsoft.com/office/drawing/2014/main" id="{EA79440A-6593-2D43-87BF-55BD91508097}"/>
                </a:ext>
              </a:extLst>
            </p:cNvPr>
            <p:cNvGrpSpPr/>
            <p:nvPr/>
          </p:nvGrpSpPr>
          <p:grpSpPr>
            <a:xfrm>
              <a:off x="3331698" y="4360487"/>
              <a:ext cx="294800" cy="122086"/>
              <a:chOff x="3331698" y="4360487"/>
              <a:chExt cx="294800" cy="122086"/>
            </a:xfrm>
          </p:grpSpPr>
          <p:cxnSp>
            <p:nvCxnSpPr>
              <p:cNvPr id="90" name="Straight Connector 89">
                <a:extLst>
                  <a:ext uri="{FF2B5EF4-FFF2-40B4-BE49-F238E27FC236}">
                    <a16:creationId xmlns:a16="http://schemas.microsoft.com/office/drawing/2014/main" id="{8EC237E7-2E4E-7549-A686-5B75C96253F7}"/>
                  </a:ext>
                </a:extLst>
              </p:cNvPr>
              <p:cNvCxnSpPr>
                <a:cxnSpLocks/>
              </p:cNvCxnSpPr>
              <p:nvPr/>
            </p:nvCxnSpPr>
            <p:spPr>
              <a:xfrm flipH="1">
                <a:off x="3331698" y="4372376"/>
                <a:ext cx="152400" cy="110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C5180E-D54D-D643-BC08-409776F4D9CD}"/>
                  </a:ext>
                </a:extLst>
              </p:cNvPr>
              <p:cNvCxnSpPr>
                <a:cxnSpLocks/>
              </p:cNvCxnSpPr>
              <p:nvPr/>
            </p:nvCxnSpPr>
            <p:spPr>
              <a:xfrm flipH="1" flipV="1">
                <a:off x="3484099" y="4360487"/>
                <a:ext cx="142399" cy="12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B86C21B5-9F11-1F42-BD7A-CA9010605DBD}"/>
                </a:ext>
              </a:extLst>
            </p:cNvPr>
            <p:cNvGrpSpPr/>
            <p:nvPr/>
          </p:nvGrpSpPr>
          <p:grpSpPr>
            <a:xfrm>
              <a:off x="3614102" y="4360487"/>
              <a:ext cx="294800" cy="122086"/>
              <a:chOff x="3331698" y="4360487"/>
              <a:chExt cx="294800" cy="122086"/>
            </a:xfrm>
          </p:grpSpPr>
          <p:cxnSp>
            <p:nvCxnSpPr>
              <p:cNvPr id="88" name="Straight Connector 87">
                <a:extLst>
                  <a:ext uri="{FF2B5EF4-FFF2-40B4-BE49-F238E27FC236}">
                    <a16:creationId xmlns:a16="http://schemas.microsoft.com/office/drawing/2014/main" id="{04674BBE-FE4E-0D4D-9E03-62903E4F70AE}"/>
                  </a:ext>
                </a:extLst>
              </p:cNvPr>
              <p:cNvCxnSpPr>
                <a:cxnSpLocks/>
              </p:cNvCxnSpPr>
              <p:nvPr/>
            </p:nvCxnSpPr>
            <p:spPr>
              <a:xfrm flipH="1">
                <a:off x="3331698" y="4372376"/>
                <a:ext cx="152400" cy="110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37D2A2-6DD0-9448-91CF-638916FF91A9}"/>
                  </a:ext>
                </a:extLst>
              </p:cNvPr>
              <p:cNvCxnSpPr>
                <a:cxnSpLocks/>
              </p:cNvCxnSpPr>
              <p:nvPr/>
            </p:nvCxnSpPr>
            <p:spPr>
              <a:xfrm flipH="1" flipV="1">
                <a:off x="3484099" y="4360487"/>
                <a:ext cx="142399" cy="12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 name="Straight Connector 3">
            <a:extLst>
              <a:ext uri="{FF2B5EF4-FFF2-40B4-BE49-F238E27FC236}">
                <a16:creationId xmlns:a16="http://schemas.microsoft.com/office/drawing/2014/main" id="{3FAC020B-A06D-CD42-BDA2-DE29064B0392}"/>
              </a:ext>
            </a:extLst>
          </p:cNvPr>
          <p:cNvCxnSpPr>
            <a:cxnSpLocks/>
          </p:cNvCxnSpPr>
          <p:nvPr/>
        </p:nvCxnSpPr>
        <p:spPr>
          <a:xfrm>
            <a:off x="4380056" y="2771336"/>
            <a:ext cx="62324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4BD054-045C-AD4B-BA6F-E586A4DAD366}"/>
              </a:ext>
            </a:extLst>
          </p:cNvPr>
          <p:cNvCxnSpPr/>
          <p:nvPr/>
        </p:nvCxnSpPr>
        <p:spPr>
          <a:xfrm>
            <a:off x="11609953" y="2639454"/>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DB20005-2AE7-6249-AD13-616317C39A93}"/>
              </a:ext>
            </a:extLst>
          </p:cNvPr>
          <p:cNvSpPr txBox="1"/>
          <p:nvPr/>
        </p:nvSpPr>
        <p:spPr>
          <a:xfrm>
            <a:off x="10675143" y="2910540"/>
            <a:ext cx="1800665" cy="369332"/>
          </a:xfrm>
          <a:prstGeom prst="rect">
            <a:avLst/>
          </a:prstGeom>
          <a:noFill/>
        </p:spPr>
        <p:txBody>
          <a:bodyPr wrap="square" rtlCol="0">
            <a:spAutoFit/>
          </a:bodyPr>
          <a:lstStyle/>
          <a:p>
            <a:pPr algn="ctr"/>
            <a:r>
              <a:rPr lang="en-US" dirty="0"/>
              <a:t>Day 90</a:t>
            </a:r>
          </a:p>
        </p:txBody>
      </p:sp>
      <p:cxnSp>
        <p:nvCxnSpPr>
          <p:cNvPr id="94" name="Straight Connector 93">
            <a:extLst>
              <a:ext uri="{FF2B5EF4-FFF2-40B4-BE49-F238E27FC236}">
                <a16:creationId xmlns:a16="http://schemas.microsoft.com/office/drawing/2014/main" id="{005E08F2-9EF8-5F4F-B337-12B77521FE9D}"/>
              </a:ext>
            </a:extLst>
          </p:cNvPr>
          <p:cNvCxnSpPr>
            <a:cxnSpLocks/>
          </p:cNvCxnSpPr>
          <p:nvPr/>
        </p:nvCxnSpPr>
        <p:spPr>
          <a:xfrm flipH="1">
            <a:off x="11146252" y="2776451"/>
            <a:ext cx="4791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4A684D3-F1B1-AC47-925C-6A64C88D6FE6}"/>
              </a:ext>
            </a:extLst>
          </p:cNvPr>
          <p:cNvCxnSpPr/>
          <p:nvPr/>
        </p:nvCxnSpPr>
        <p:spPr>
          <a:xfrm>
            <a:off x="7347978" y="2647502"/>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AC41F28-488C-5940-B020-EAE965CA2384}"/>
              </a:ext>
            </a:extLst>
          </p:cNvPr>
          <p:cNvCxnSpPr/>
          <p:nvPr/>
        </p:nvCxnSpPr>
        <p:spPr>
          <a:xfrm>
            <a:off x="8328883" y="2647501"/>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3CEE80F-F062-904F-9792-27CE5AAC1EA2}"/>
              </a:ext>
            </a:extLst>
          </p:cNvPr>
          <p:cNvCxnSpPr/>
          <p:nvPr/>
        </p:nvCxnSpPr>
        <p:spPr>
          <a:xfrm>
            <a:off x="9293158" y="2637110"/>
            <a:ext cx="0" cy="253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50C106B4-6A6A-0649-A421-26F04BDE8614}"/>
              </a:ext>
            </a:extLst>
          </p:cNvPr>
          <p:cNvPicPr>
            <a:picLocks noChangeAspect="1"/>
          </p:cNvPicPr>
          <p:nvPr/>
        </p:nvPicPr>
        <p:blipFill>
          <a:blip r:embed="rId10"/>
          <a:stretch>
            <a:fillRect/>
          </a:stretch>
        </p:blipFill>
        <p:spPr>
          <a:xfrm>
            <a:off x="109177" y="191468"/>
            <a:ext cx="9601200" cy="927100"/>
          </a:xfrm>
          <a:prstGeom prst="rect">
            <a:avLst/>
          </a:prstGeom>
        </p:spPr>
      </p:pic>
      <p:grpSp>
        <p:nvGrpSpPr>
          <p:cNvPr id="99" name="Group 98">
            <a:extLst>
              <a:ext uri="{FF2B5EF4-FFF2-40B4-BE49-F238E27FC236}">
                <a16:creationId xmlns:a16="http://schemas.microsoft.com/office/drawing/2014/main" id="{1891D226-8DD5-D141-A137-C9EFE965CA0E}"/>
              </a:ext>
            </a:extLst>
          </p:cNvPr>
          <p:cNvGrpSpPr/>
          <p:nvPr/>
        </p:nvGrpSpPr>
        <p:grpSpPr>
          <a:xfrm>
            <a:off x="0" y="6198084"/>
            <a:ext cx="3390239" cy="659916"/>
            <a:chOff x="5917827" y="1854200"/>
            <a:chExt cx="5308973" cy="1562100"/>
          </a:xfrm>
        </p:grpSpPr>
        <p:grpSp>
          <p:nvGrpSpPr>
            <p:cNvPr id="100" name="Group 99">
              <a:extLst>
                <a:ext uri="{FF2B5EF4-FFF2-40B4-BE49-F238E27FC236}">
                  <a16:creationId xmlns:a16="http://schemas.microsoft.com/office/drawing/2014/main" id="{A8739FE3-FC7A-BB4A-8466-FBFD2153BBD5}"/>
                </a:ext>
              </a:extLst>
            </p:cNvPr>
            <p:cNvGrpSpPr/>
            <p:nvPr/>
          </p:nvGrpSpPr>
          <p:grpSpPr>
            <a:xfrm>
              <a:off x="6134100" y="1854200"/>
              <a:ext cx="5092700" cy="1562100"/>
              <a:chOff x="4508500" y="2451100"/>
              <a:chExt cx="4318000" cy="1257300"/>
            </a:xfrm>
          </p:grpSpPr>
          <p:sp>
            <p:nvSpPr>
              <p:cNvPr id="102" name="Right Arrow 101">
                <a:extLst>
                  <a:ext uri="{FF2B5EF4-FFF2-40B4-BE49-F238E27FC236}">
                    <a16:creationId xmlns:a16="http://schemas.microsoft.com/office/drawing/2014/main" id="{A7911A7C-BA3F-3246-B99A-CBCF824D821C}"/>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FA44902-71B2-C44E-8B0A-D02062DF9077}"/>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AB69805-58C8-524F-8966-3361F11613DC}"/>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extBox 100">
              <a:extLst>
                <a:ext uri="{FF2B5EF4-FFF2-40B4-BE49-F238E27FC236}">
                  <a16:creationId xmlns:a16="http://schemas.microsoft.com/office/drawing/2014/main" id="{1987D8CE-2CA6-8E42-AE1F-F50625B66298}"/>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119205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9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D30E9-7CDC-6A4B-9228-712C8ED33988}"/>
              </a:ext>
            </a:extLst>
          </p:cNvPr>
          <p:cNvPicPr>
            <a:picLocks noChangeAspect="1"/>
          </p:cNvPicPr>
          <p:nvPr/>
        </p:nvPicPr>
        <p:blipFill>
          <a:blip r:embed="rId3"/>
          <a:stretch>
            <a:fillRect/>
          </a:stretch>
        </p:blipFill>
        <p:spPr>
          <a:xfrm>
            <a:off x="0" y="662935"/>
            <a:ext cx="7838566" cy="5012899"/>
          </a:xfrm>
          <a:prstGeom prst="rect">
            <a:avLst/>
          </a:prstGeom>
        </p:spPr>
      </p:pic>
      <p:sp>
        <p:nvSpPr>
          <p:cNvPr id="6" name="TextBox 5">
            <a:extLst>
              <a:ext uri="{FF2B5EF4-FFF2-40B4-BE49-F238E27FC236}">
                <a16:creationId xmlns:a16="http://schemas.microsoft.com/office/drawing/2014/main" id="{D11299BA-717A-6044-8CF2-8A5043FB4107}"/>
              </a:ext>
            </a:extLst>
          </p:cNvPr>
          <p:cNvSpPr txBox="1"/>
          <p:nvPr/>
        </p:nvSpPr>
        <p:spPr>
          <a:xfrm>
            <a:off x="7382901" y="2741760"/>
            <a:ext cx="4684541" cy="132343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There is </a:t>
            </a:r>
            <a:r>
              <a:rPr lang="en-US" sz="2000" b="1" dirty="0">
                <a:solidFill>
                  <a:srgbClr val="FF0000"/>
                </a:solidFill>
                <a:latin typeface="Arial" panose="020B0604020202020204" pitchFamily="34" charset="0"/>
                <a:cs typeface="Arial" panose="020B0604020202020204" pitchFamily="34" charset="0"/>
              </a:rPr>
              <a:t>no evidence </a:t>
            </a:r>
            <a:r>
              <a:rPr lang="en-US" sz="2000" b="1" dirty="0">
                <a:latin typeface="Arial" panose="020B0604020202020204" pitchFamily="34" charset="0"/>
                <a:cs typeface="Arial" panose="020B0604020202020204" pitchFamily="34" charset="0"/>
              </a:rPr>
              <a:t>to support more cautious return-to-play decisions for athletes with these characteristics.</a:t>
            </a:r>
          </a:p>
        </p:txBody>
      </p:sp>
      <p:sp>
        <p:nvSpPr>
          <p:cNvPr id="13" name="TextBox 12">
            <a:extLst>
              <a:ext uri="{FF2B5EF4-FFF2-40B4-BE49-F238E27FC236}">
                <a16:creationId xmlns:a16="http://schemas.microsoft.com/office/drawing/2014/main" id="{8B402E4B-525A-F442-BA86-77F7E48A2E3B}"/>
              </a:ext>
            </a:extLst>
          </p:cNvPr>
          <p:cNvSpPr txBox="1"/>
          <p:nvPr/>
        </p:nvSpPr>
        <p:spPr>
          <a:xfrm>
            <a:off x="7382900" y="1421883"/>
            <a:ext cx="4684541"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LOC, amnesia, and concussion history do not affect clinical recovery time.</a:t>
            </a:r>
          </a:p>
        </p:txBody>
      </p:sp>
      <p:grpSp>
        <p:nvGrpSpPr>
          <p:cNvPr id="11" name="Group 10">
            <a:extLst>
              <a:ext uri="{FF2B5EF4-FFF2-40B4-BE49-F238E27FC236}">
                <a16:creationId xmlns:a16="http://schemas.microsoft.com/office/drawing/2014/main" id="{DB1D4219-DD55-E145-8D71-11419D47E3A0}"/>
              </a:ext>
            </a:extLst>
          </p:cNvPr>
          <p:cNvGrpSpPr/>
          <p:nvPr/>
        </p:nvGrpSpPr>
        <p:grpSpPr>
          <a:xfrm>
            <a:off x="0" y="6198084"/>
            <a:ext cx="3390239" cy="659916"/>
            <a:chOff x="5917827" y="1854200"/>
            <a:chExt cx="5308973" cy="1562100"/>
          </a:xfrm>
        </p:grpSpPr>
        <p:grpSp>
          <p:nvGrpSpPr>
            <p:cNvPr id="12" name="Group 11">
              <a:extLst>
                <a:ext uri="{FF2B5EF4-FFF2-40B4-BE49-F238E27FC236}">
                  <a16:creationId xmlns:a16="http://schemas.microsoft.com/office/drawing/2014/main" id="{F196F15D-F925-4443-A674-357690E5E896}"/>
                </a:ext>
              </a:extLst>
            </p:cNvPr>
            <p:cNvGrpSpPr/>
            <p:nvPr/>
          </p:nvGrpSpPr>
          <p:grpSpPr>
            <a:xfrm>
              <a:off x="6134100" y="1854200"/>
              <a:ext cx="5092700" cy="1562100"/>
              <a:chOff x="4508500" y="2451100"/>
              <a:chExt cx="4318000" cy="1257300"/>
            </a:xfrm>
          </p:grpSpPr>
          <p:sp>
            <p:nvSpPr>
              <p:cNvPr id="21" name="Right Arrow 20">
                <a:extLst>
                  <a:ext uri="{FF2B5EF4-FFF2-40B4-BE49-F238E27FC236}">
                    <a16:creationId xmlns:a16="http://schemas.microsoft.com/office/drawing/2014/main" id="{2105A054-A9DA-DF42-919A-2F2824692000}"/>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AEFCADC-040C-EF47-BB82-299CCE6690F1}"/>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25A0439-85F3-8645-A467-8F68B51ADEA5}"/>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5226F03C-0B5A-A84B-A836-951F39BC34A3}"/>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spTree>
    <p:extLst>
      <p:ext uri="{BB962C8B-B14F-4D97-AF65-F5344CB8AC3E}">
        <p14:creationId xmlns:p14="http://schemas.microsoft.com/office/powerpoint/2010/main" val="69482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24E34FF-3FC8-6D41-AB07-357C9698A6C2}"/>
              </a:ext>
            </a:extLst>
          </p:cNvPr>
          <p:cNvGrpSpPr/>
          <p:nvPr/>
        </p:nvGrpSpPr>
        <p:grpSpPr>
          <a:xfrm>
            <a:off x="4010525" y="304800"/>
            <a:ext cx="7994957" cy="5269359"/>
            <a:chOff x="5051319" y="1100379"/>
            <a:chExt cx="7140682" cy="4361485"/>
          </a:xfrm>
        </p:grpSpPr>
        <p:grpSp>
          <p:nvGrpSpPr>
            <p:cNvPr id="8" name="Group 7">
              <a:extLst>
                <a:ext uri="{FF2B5EF4-FFF2-40B4-BE49-F238E27FC236}">
                  <a16:creationId xmlns:a16="http://schemas.microsoft.com/office/drawing/2014/main" id="{9159ADEA-0152-3D45-835C-843D5E775339}"/>
                </a:ext>
              </a:extLst>
            </p:cNvPr>
            <p:cNvGrpSpPr/>
            <p:nvPr/>
          </p:nvGrpSpPr>
          <p:grpSpPr>
            <a:xfrm>
              <a:off x="5051319" y="1100379"/>
              <a:ext cx="7140682" cy="4361485"/>
              <a:chOff x="5051319" y="1100379"/>
              <a:chExt cx="7140682" cy="4361485"/>
            </a:xfrm>
          </p:grpSpPr>
          <p:pic>
            <p:nvPicPr>
              <p:cNvPr id="7" name="Picture 6">
                <a:extLst>
                  <a:ext uri="{FF2B5EF4-FFF2-40B4-BE49-F238E27FC236}">
                    <a16:creationId xmlns:a16="http://schemas.microsoft.com/office/drawing/2014/main" id="{E817407C-7BC6-F846-A6DC-2AF64D1EDDD6}"/>
                  </a:ext>
                </a:extLst>
              </p:cNvPr>
              <p:cNvPicPr>
                <a:picLocks noChangeAspect="1"/>
              </p:cNvPicPr>
              <p:nvPr/>
            </p:nvPicPr>
            <p:blipFill rotWithShape="1">
              <a:blip r:embed="rId3"/>
              <a:srcRect r="23250"/>
              <a:stretch/>
            </p:blipFill>
            <p:spPr>
              <a:xfrm>
                <a:off x="10561531" y="2552808"/>
                <a:ext cx="1630470" cy="1957199"/>
              </a:xfrm>
              <a:prstGeom prst="rect">
                <a:avLst/>
              </a:prstGeom>
            </p:spPr>
          </p:pic>
          <p:pic>
            <p:nvPicPr>
              <p:cNvPr id="4" name="Picture 3">
                <a:extLst>
                  <a:ext uri="{FF2B5EF4-FFF2-40B4-BE49-F238E27FC236}">
                    <a16:creationId xmlns:a16="http://schemas.microsoft.com/office/drawing/2014/main" id="{0BAD766A-64CA-2942-81CB-D2E240E290AA}"/>
                  </a:ext>
                </a:extLst>
              </p:cNvPr>
              <p:cNvPicPr>
                <a:picLocks noChangeAspect="1"/>
              </p:cNvPicPr>
              <p:nvPr/>
            </p:nvPicPr>
            <p:blipFill>
              <a:blip r:embed="rId4"/>
              <a:stretch>
                <a:fillRect/>
              </a:stretch>
            </p:blipFill>
            <p:spPr>
              <a:xfrm>
                <a:off x="5051319" y="1100379"/>
                <a:ext cx="6572410" cy="4361485"/>
              </a:xfrm>
              <a:prstGeom prst="rect">
                <a:avLst/>
              </a:prstGeom>
            </p:spPr>
          </p:pic>
        </p:grpSp>
        <p:pic>
          <p:nvPicPr>
            <p:cNvPr id="10" name="Picture 9">
              <a:extLst>
                <a:ext uri="{FF2B5EF4-FFF2-40B4-BE49-F238E27FC236}">
                  <a16:creationId xmlns:a16="http://schemas.microsoft.com/office/drawing/2014/main" id="{7634F0D6-54CB-F14D-9CF0-54CC807D7C5D}"/>
                </a:ext>
              </a:extLst>
            </p:cNvPr>
            <p:cNvPicPr>
              <a:picLocks noChangeAspect="1"/>
            </p:cNvPicPr>
            <p:nvPr/>
          </p:nvPicPr>
          <p:blipFill>
            <a:blip r:embed="rId5"/>
            <a:stretch>
              <a:fillRect/>
            </a:stretch>
          </p:blipFill>
          <p:spPr>
            <a:xfrm>
              <a:off x="10561531" y="2826114"/>
              <a:ext cx="1600200" cy="1386638"/>
            </a:xfrm>
            <a:prstGeom prst="rect">
              <a:avLst/>
            </a:prstGeom>
          </p:spPr>
        </p:pic>
      </p:grpSp>
      <p:cxnSp>
        <p:nvCxnSpPr>
          <p:cNvPr id="13" name="Straight Connector 12">
            <a:extLst>
              <a:ext uri="{FF2B5EF4-FFF2-40B4-BE49-F238E27FC236}">
                <a16:creationId xmlns:a16="http://schemas.microsoft.com/office/drawing/2014/main" id="{FE9160A5-AEDA-514B-89A0-AFA43D759B36}"/>
              </a:ext>
            </a:extLst>
          </p:cNvPr>
          <p:cNvCxnSpPr>
            <a:cxnSpLocks/>
          </p:cNvCxnSpPr>
          <p:nvPr/>
        </p:nvCxnSpPr>
        <p:spPr>
          <a:xfrm>
            <a:off x="5187525" y="4606766"/>
            <a:ext cx="32918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BE8E92-0627-6941-9EDF-F736EC6D7FAE}"/>
              </a:ext>
            </a:extLst>
          </p:cNvPr>
          <p:cNvCxnSpPr>
            <a:cxnSpLocks/>
          </p:cNvCxnSpPr>
          <p:nvPr/>
        </p:nvCxnSpPr>
        <p:spPr>
          <a:xfrm>
            <a:off x="6147592" y="3942316"/>
            <a:ext cx="333971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F8F0B-3468-7F46-94DA-697A6F591CFE}"/>
              </a:ext>
            </a:extLst>
          </p:cNvPr>
          <p:cNvSpPr txBox="1"/>
          <p:nvPr/>
        </p:nvSpPr>
        <p:spPr>
          <a:xfrm>
            <a:off x="100276" y="1640021"/>
            <a:ext cx="3801598" cy="344709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Maximal exercise significantly increased S100B in all participants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S100B response to maximal exercise was variable among participants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ACTIVE training did not effect S100B outcomes</a:t>
            </a:r>
          </a:p>
          <a:p>
            <a:endParaRPr lang="en-US" dirty="0"/>
          </a:p>
        </p:txBody>
      </p:sp>
      <p:grpSp>
        <p:nvGrpSpPr>
          <p:cNvPr id="12" name="Group 11">
            <a:extLst>
              <a:ext uri="{FF2B5EF4-FFF2-40B4-BE49-F238E27FC236}">
                <a16:creationId xmlns:a16="http://schemas.microsoft.com/office/drawing/2014/main" id="{5F15251A-7979-5545-A645-BC8184B66071}"/>
              </a:ext>
            </a:extLst>
          </p:cNvPr>
          <p:cNvGrpSpPr/>
          <p:nvPr/>
        </p:nvGrpSpPr>
        <p:grpSpPr>
          <a:xfrm>
            <a:off x="138109" y="6198084"/>
            <a:ext cx="3252130" cy="659916"/>
            <a:chOff x="138109" y="6198084"/>
            <a:chExt cx="3252130" cy="659916"/>
          </a:xfrm>
        </p:grpSpPr>
        <p:grpSp>
          <p:nvGrpSpPr>
            <p:cNvPr id="14" name="Group 13">
              <a:extLst>
                <a:ext uri="{FF2B5EF4-FFF2-40B4-BE49-F238E27FC236}">
                  <a16:creationId xmlns:a16="http://schemas.microsoft.com/office/drawing/2014/main" id="{74C9D232-229F-334F-B943-D00C45207AA4}"/>
                </a:ext>
              </a:extLst>
            </p:cNvPr>
            <p:cNvGrpSpPr/>
            <p:nvPr/>
          </p:nvGrpSpPr>
          <p:grpSpPr>
            <a:xfrm>
              <a:off x="138109" y="6198084"/>
              <a:ext cx="3252130" cy="659916"/>
              <a:chOff x="4508500" y="2451100"/>
              <a:chExt cx="4318000" cy="1257300"/>
            </a:xfrm>
          </p:grpSpPr>
          <p:sp>
            <p:nvSpPr>
              <p:cNvPr id="17" name="Right Arrow 16">
                <a:extLst>
                  <a:ext uri="{FF2B5EF4-FFF2-40B4-BE49-F238E27FC236}">
                    <a16:creationId xmlns:a16="http://schemas.microsoft.com/office/drawing/2014/main" id="{A6660C8D-4B76-4541-B87B-D0DB3A4D8E04}"/>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B577D1-A826-7F41-B68C-40EE36C7148A}"/>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A08451-134D-7C43-8F1E-BE49ABE2662A}"/>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7472A33-BC64-F440-8CDF-B1BC606C1D70}"/>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spTree>
    <p:extLst>
      <p:ext uri="{BB962C8B-B14F-4D97-AF65-F5344CB8AC3E}">
        <p14:creationId xmlns:p14="http://schemas.microsoft.com/office/powerpoint/2010/main" val="38703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84533-2DCD-D547-97E9-6C3D1F510091}"/>
              </a:ext>
            </a:extLst>
          </p:cNvPr>
          <p:cNvSpPr>
            <a:spLocks noGrp="1"/>
          </p:cNvSpPr>
          <p:nvPr>
            <p:ph type="title"/>
          </p:nvPr>
        </p:nvSpPr>
        <p:spPr>
          <a:xfrm>
            <a:off x="838200" y="90960"/>
            <a:ext cx="10515600" cy="1325563"/>
          </a:xfrm>
        </p:spPr>
        <p:txBody>
          <a:bodyPr>
            <a:normAutofit/>
          </a:bodyPr>
          <a:lstStyle/>
          <a:p>
            <a:r>
              <a:rPr lang="en-US" sz="3200" dirty="0"/>
              <a:t>Current best practice for concussion diagnosis includes symptom, balance, and cognitive assessments.</a:t>
            </a:r>
          </a:p>
        </p:txBody>
      </p:sp>
      <p:pic>
        <p:nvPicPr>
          <p:cNvPr id="7" name="Picture 6">
            <a:extLst>
              <a:ext uri="{FF2B5EF4-FFF2-40B4-BE49-F238E27FC236}">
                <a16:creationId xmlns:a16="http://schemas.microsoft.com/office/drawing/2014/main" id="{FA3E5F37-18C4-F843-B853-9BD20CB4A869}"/>
              </a:ext>
            </a:extLst>
          </p:cNvPr>
          <p:cNvPicPr>
            <a:picLocks noChangeAspect="1"/>
          </p:cNvPicPr>
          <p:nvPr/>
        </p:nvPicPr>
        <p:blipFill rotWithShape="1">
          <a:blip r:embed="rId3">
            <a:clrChange>
              <a:clrFrom>
                <a:srgbClr val="F2F2F2"/>
              </a:clrFrom>
              <a:clrTo>
                <a:srgbClr val="F2F2F2">
                  <a:alpha val="0"/>
                </a:srgbClr>
              </a:clrTo>
            </a:clrChange>
          </a:blip>
          <a:srcRect l="27023" t="17454" r="24755" b="22667"/>
          <a:stretch/>
        </p:blipFill>
        <p:spPr>
          <a:xfrm>
            <a:off x="430783" y="1536889"/>
            <a:ext cx="2520828" cy="3819906"/>
          </a:xfrm>
          <a:prstGeom prst="rect">
            <a:avLst/>
          </a:prstGeom>
        </p:spPr>
      </p:pic>
      <p:sp>
        <p:nvSpPr>
          <p:cNvPr id="9" name="TextBox 8">
            <a:extLst>
              <a:ext uri="{FF2B5EF4-FFF2-40B4-BE49-F238E27FC236}">
                <a16:creationId xmlns:a16="http://schemas.microsoft.com/office/drawing/2014/main" id="{5DE27D23-86FE-7343-A283-4819BC612951}"/>
              </a:ext>
            </a:extLst>
          </p:cNvPr>
          <p:cNvSpPr txBox="1"/>
          <p:nvPr/>
        </p:nvSpPr>
        <p:spPr>
          <a:xfrm>
            <a:off x="3202724" y="1384951"/>
            <a:ext cx="3009209" cy="4092211"/>
          </a:xfrm>
          <a:prstGeom prst="rect">
            <a:avLst/>
          </a:prstGeom>
          <a:noFill/>
        </p:spPr>
        <p:txBody>
          <a:bodyPr wrap="square" rtlCol="0">
            <a:spAutoFit/>
          </a:bodyPr>
          <a:lstStyle/>
          <a:p>
            <a:pPr>
              <a:lnSpc>
                <a:spcPct val="150000"/>
              </a:lnSpc>
            </a:pPr>
            <a:r>
              <a:rPr lang="en-US" sz="2200" dirty="0">
                <a:latin typeface="Arial" panose="020B0604020202020204" pitchFamily="34" charset="0"/>
                <a:cs typeface="Arial" panose="020B0604020202020204" pitchFamily="34" charset="0"/>
              </a:rPr>
              <a:t>Symptoms</a:t>
            </a:r>
          </a:p>
          <a:p>
            <a:pPr>
              <a:lnSpc>
                <a:spcPct val="150000"/>
              </a:lnSpc>
            </a:pPr>
            <a:r>
              <a:rPr lang="en-US" sz="2200" dirty="0">
                <a:latin typeface="Arial" panose="020B0604020202020204" pitchFamily="34" charset="0"/>
                <a:cs typeface="Arial" panose="020B0604020202020204" pitchFamily="34" charset="0"/>
              </a:rPr>
              <a:t>Cognitive</a:t>
            </a:r>
          </a:p>
          <a:p>
            <a:pPr>
              <a:lnSpc>
                <a:spcPct val="150000"/>
              </a:lnSpc>
            </a:pPr>
            <a:r>
              <a:rPr lang="en-US" sz="2200" dirty="0">
                <a:latin typeface="Arial" panose="020B0604020202020204" pitchFamily="34" charset="0"/>
                <a:cs typeface="Arial" panose="020B0604020202020204" pitchFamily="34" charset="0"/>
              </a:rPr>
              <a:t>Vestibular/Balance</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Sleep/Fatigue</a:t>
            </a:r>
          </a:p>
          <a:p>
            <a:pPr>
              <a:lnSpc>
                <a:spcPct val="150000"/>
              </a:lnSpc>
            </a:pPr>
            <a:r>
              <a:rPr lang="en-US" sz="2200" dirty="0">
                <a:latin typeface="Arial" panose="020B0604020202020204" pitchFamily="34" charset="0"/>
                <a:cs typeface="Arial" panose="020B0604020202020204" pitchFamily="34" charset="0"/>
              </a:rPr>
              <a:t>Ocular</a:t>
            </a:r>
          </a:p>
          <a:p>
            <a:pPr>
              <a:lnSpc>
                <a:spcPct val="150000"/>
              </a:lnSpc>
            </a:pPr>
            <a:r>
              <a:rPr lang="en-US" sz="2200" dirty="0">
                <a:latin typeface="Arial" panose="020B0604020202020204" pitchFamily="34" charset="0"/>
                <a:cs typeface="Arial" panose="020B0604020202020204" pitchFamily="34" charset="0"/>
              </a:rPr>
              <a:t>Migraine</a:t>
            </a:r>
          </a:p>
          <a:p>
            <a:pPr>
              <a:lnSpc>
                <a:spcPct val="150000"/>
              </a:lnSpc>
            </a:pPr>
            <a:r>
              <a:rPr lang="en-US" sz="2200" dirty="0">
                <a:latin typeface="Arial" panose="020B0604020202020204" pitchFamily="34" charset="0"/>
                <a:cs typeface="Arial" panose="020B0604020202020204" pitchFamily="34" charset="0"/>
              </a:rPr>
              <a:t>Cervical Spine</a:t>
            </a:r>
          </a:p>
          <a:p>
            <a:pPr>
              <a:lnSpc>
                <a:spcPct val="150000"/>
              </a:lnSpc>
            </a:pPr>
            <a:r>
              <a:rPr lang="en-US" sz="2200" dirty="0">
                <a:latin typeface="Arial" panose="020B0604020202020204" pitchFamily="34" charset="0"/>
                <a:cs typeface="Arial" panose="020B0604020202020204" pitchFamily="34" charset="0"/>
              </a:rPr>
              <a:t>Anxiety/Mood</a:t>
            </a:r>
          </a:p>
        </p:txBody>
      </p:sp>
      <p:grpSp>
        <p:nvGrpSpPr>
          <p:cNvPr id="35" name="Group 34">
            <a:extLst>
              <a:ext uri="{FF2B5EF4-FFF2-40B4-BE49-F238E27FC236}">
                <a16:creationId xmlns:a16="http://schemas.microsoft.com/office/drawing/2014/main" id="{E120C9D6-3E63-A14D-8739-B3408531577A}"/>
              </a:ext>
            </a:extLst>
          </p:cNvPr>
          <p:cNvGrpSpPr/>
          <p:nvPr/>
        </p:nvGrpSpPr>
        <p:grpSpPr>
          <a:xfrm>
            <a:off x="4200464" y="1695796"/>
            <a:ext cx="3647272" cy="3509061"/>
            <a:chOff x="4000434" y="1695796"/>
            <a:chExt cx="3647272" cy="3509061"/>
          </a:xfrm>
        </p:grpSpPr>
        <p:cxnSp>
          <p:nvCxnSpPr>
            <p:cNvPr id="11" name="Straight Arrow Connector 10">
              <a:extLst>
                <a:ext uri="{FF2B5EF4-FFF2-40B4-BE49-F238E27FC236}">
                  <a16:creationId xmlns:a16="http://schemas.microsoft.com/office/drawing/2014/main" id="{9908CAE8-C907-B843-8157-7CCAB41BB6A9}"/>
                </a:ext>
              </a:extLst>
            </p:cNvPr>
            <p:cNvCxnSpPr>
              <a:cxnSpLocks/>
            </p:cNvCxnSpPr>
            <p:nvPr/>
          </p:nvCxnSpPr>
          <p:spPr>
            <a:xfrm>
              <a:off x="4615365" y="1695796"/>
              <a:ext cx="3015716"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1BB717-470F-8D4A-93B1-378FEB928B20}"/>
                </a:ext>
              </a:extLst>
            </p:cNvPr>
            <p:cNvCxnSpPr>
              <a:cxnSpLocks/>
            </p:cNvCxnSpPr>
            <p:nvPr/>
          </p:nvCxnSpPr>
          <p:spPr>
            <a:xfrm>
              <a:off x="4369449" y="2228901"/>
              <a:ext cx="3261632"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E753D-8A1B-8243-BEF4-CB935DA9B2CC}"/>
                </a:ext>
              </a:extLst>
            </p:cNvPr>
            <p:cNvCxnSpPr>
              <a:cxnSpLocks/>
            </p:cNvCxnSpPr>
            <p:nvPr/>
          </p:nvCxnSpPr>
          <p:spPr>
            <a:xfrm>
              <a:off x="5491939" y="2727665"/>
              <a:ext cx="2139142"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F9EFB6-321A-DB4C-814F-323A4B613873}"/>
                </a:ext>
              </a:extLst>
            </p:cNvPr>
            <p:cNvCxnSpPr>
              <a:cxnSpLocks/>
            </p:cNvCxnSpPr>
            <p:nvPr/>
          </p:nvCxnSpPr>
          <p:spPr>
            <a:xfrm>
              <a:off x="4892878" y="3226427"/>
              <a:ext cx="2754828"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51F93A-FC51-2443-887C-CE78EC8F157B}"/>
                </a:ext>
              </a:extLst>
            </p:cNvPr>
            <p:cNvCxnSpPr>
              <a:cxnSpLocks/>
            </p:cNvCxnSpPr>
            <p:nvPr/>
          </p:nvCxnSpPr>
          <p:spPr>
            <a:xfrm>
              <a:off x="4000434" y="3725192"/>
              <a:ext cx="363064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8B5925-A701-2D4D-8386-C4763C093D78}"/>
                </a:ext>
              </a:extLst>
            </p:cNvPr>
            <p:cNvCxnSpPr>
              <a:cxnSpLocks/>
            </p:cNvCxnSpPr>
            <p:nvPr/>
          </p:nvCxnSpPr>
          <p:spPr>
            <a:xfrm>
              <a:off x="4305717" y="4240581"/>
              <a:ext cx="3325364"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BEED05-582E-4941-B05A-6D73E0D09B1F}"/>
                </a:ext>
              </a:extLst>
            </p:cNvPr>
            <p:cNvCxnSpPr>
              <a:cxnSpLocks/>
            </p:cNvCxnSpPr>
            <p:nvPr/>
          </p:nvCxnSpPr>
          <p:spPr>
            <a:xfrm>
              <a:off x="5017841" y="4755970"/>
              <a:ext cx="261324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61974A-3A23-E34F-BF1D-FA6DDB227499}"/>
                </a:ext>
              </a:extLst>
            </p:cNvPr>
            <p:cNvCxnSpPr>
              <a:cxnSpLocks/>
            </p:cNvCxnSpPr>
            <p:nvPr/>
          </p:nvCxnSpPr>
          <p:spPr>
            <a:xfrm>
              <a:off x="4892878" y="5204857"/>
              <a:ext cx="273820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4006D53-A6D4-C545-8718-B3B2B8A4FF21}"/>
              </a:ext>
            </a:extLst>
          </p:cNvPr>
          <p:cNvSpPr txBox="1"/>
          <p:nvPr/>
        </p:nvSpPr>
        <p:spPr>
          <a:xfrm>
            <a:off x="7969655" y="1384952"/>
            <a:ext cx="4943302" cy="4092211"/>
          </a:xfrm>
          <a:prstGeom prst="rect">
            <a:avLst/>
          </a:prstGeom>
          <a:noFill/>
        </p:spPr>
        <p:txBody>
          <a:bodyPr wrap="square" rtlCol="0">
            <a:spAutoFit/>
          </a:bodyPr>
          <a:lstStyle/>
          <a:p>
            <a:pPr>
              <a:lnSpc>
                <a:spcPct val="150000"/>
              </a:lnSpc>
            </a:pPr>
            <a:r>
              <a:rPr lang="en-US" sz="2200" dirty="0">
                <a:latin typeface="Arial" panose="020B0604020202020204" pitchFamily="34" charset="0"/>
                <a:cs typeface="Arial" panose="020B0604020202020204" pitchFamily="34" charset="0"/>
              </a:rPr>
              <a:t>Symptom Checklist</a:t>
            </a:r>
          </a:p>
          <a:p>
            <a:pPr>
              <a:lnSpc>
                <a:spcPct val="150000"/>
              </a:lnSpc>
            </a:pPr>
            <a:r>
              <a:rPr lang="en-US" sz="2200" dirty="0">
                <a:latin typeface="Arial" panose="020B0604020202020204" pitchFamily="34" charset="0"/>
                <a:cs typeface="Arial" panose="020B0604020202020204" pitchFamily="34" charset="0"/>
              </a:rPr>
              <a:t>ImPACT, CNS Vital Signs, SAC</a:t>
            </a:r>
          </a:p>
          <a:p>
            <a:pPr>
              <a:lnSpc>
                <a:spcPct val="150000"/>
              </a:lnSpc>
            </a:pPr>
            <a:r>
              <a:rPr lang="en-US" sz="2200" dirty="0">
                <a:latin typeface="Arial" panose="020B0604020202020204" pitchFamily="34" charset="0"/>
                <a:cs typeface="Arial" panose="020B0604020202020204" pitchFamily="34" charset="0"/>
              </a:rPr>
              <a:t>BESS, BOT, Tandem Gait</a:t>
            </a:r>
          </a:p>
          <a:p>
            <a:pPr>
              <a:lnSpc>
                <a:spcPct val="150000"/>
              </a:lnSpc>
            </a:pPr>
            <a:r>
              <a:rPr lang="en-US" sz="2200" dirty="0">
                <a:latin typeface="Arial" panose="020B0604020202020204" pitchFamily="34" charset="0"/>
                <a:cs typeface="Arial" panose="020B0604020202020204" pitchFamily="34" charset="0"/>
              </a:rPr>
              <a:t>PSQI, ESS, Sleep Diary</a:t>
            </a:r>
          </a:p>
          <a:p>
            <a:pPr>
              <a:lnSpc>
                <a:spcPct val="150000"/>
              </a:lnSpc>
            </a:pPr>
            <a:r>
              <a:rPr lang="en-US" sz="2200" dirty="0">
                <a:latin typeface="Arial" panose="020B0604020202020204" pitchFamily="34" charset="0"/>
                <a:cs typeface="Arial" panose="020B0604020202020204" pitchFamily="34" charset="0"/>
              </a:rPr>
              <a:t>VOMS, Eye Tracking</a:t>
            </a:r>
          </a:p>
          <a:p>
            <a:pPr>
              <a:lnSpc>
                <a:spcPct val="150000"/>
              </a:lnSpc>
            </a:pPr>
            <a:r>
              <a:rPr lang="en-US" sz="2200" dirty="0">
                <a:latin typeface="Arial" panose="020B0604020202020204" pitchFamily="34" charset="0"/>
                <a:cs typeface="Arial" panose="020B0604020202020204" pitchFamily="34" charset="0"/>
              </a:rPr>
              <a:t>HIQ</a:t>
            </a:r>
          </a:p>
          <a:p>
            <a:pPr>
              <a:lnSpc>
                <a:spcPct val="150000"/>
              </a:lnSpc>
            </a:pPr>
            <a:r>
              <a:rPr lang="en-US" sz="2200" dirty="0">
                <a:latin typeface="Arial" panose="020B0604020202020204" pitchFamily="34" charset="0"/>
                <a:cs typeface="Arial" panose="020B0604020202020204" pitchFamily="34" charset="0"/>
              </a:rPr>
              <a:t>Physical Assessment</a:t>
            </a:r>
          </a:p>
          <a:p>
            <a:pPr>
              <a:lnSpc>
                <a:spcPct val="150000"/>
              </a:lnSpc>
            </a:pPr>
            <a:r>
              <a:rPr lang="en-US" sz="2200" dirty="0">
                <a:latin typeface="Arial" panose="020B0604020202020204" pitchFamily="34" charset="0"/>
                <a:cs typeface="Arial" panose="020B0604020202020204" pitchFamily="34" charset="0"/>
              </a:rPr>
              <a:t>GAD-7, PHQ-9</a:t>
            </a:r>
          </a:p>
        </p:txBody>
      </p:sp>
      <p:sp>
        <p:nvSpPr>
          <p:cNvPr id="36" name="Rectangle 35">
            <a:extLst>
              <a:ext uri="{FF2B5EF4-FFF2-40B4-BE49-F238E27FC236}">
                <a16:creationId xmlns:a16="http://schemas.microsoft.com/office/drawing/2014/main" id="{BEEE62FC-A0D1-FC44-A12F-0F16C7552858}"/>
              </a:ext>
            </a:extLst>
          </p:cNvPr>
          <p:cNvSpPr/>
          <p:nvPr/>
        </p:nvSpPr>
        <p:spPr>
          <a:xfrm>
            <a:off x="3202724" y="1384951"/>
            <a:ext cx="8836876" cy="15743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31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E6F7AA7-23BB-3E4D-8D46-FD502D7CDA6F}"/>
              </a:ext>
            </a:extLst>
          </p:cNvPr>
          <p:cNvSpPr txBox="1"/>
          <p:nvPr/>
        </p:nvSpPr>
        <p:spPr>
          <a:xfrm>
            <a:off x="6108011" y="5189199"/>
            <a:ext cx="4241800" cy="400110"/>
          </a:xfrm>
          <a:prstGeom prst="rect">
            <a:avLst/>
          </a:prstGeom>
          <a:noFill/>
        </p:spPr>
        <p:txBody>
          <a:bodyPr wrap="square" rtlCol="0">
            <a:spAutoFit/>
          </a:bodyPr>
          <a:lstStyle/>
          <a:p>
            <a:pPr algn="ctr" eaLnBrk="1" hangingPunct="1"/>
            <a:r>
              <a:rPr lang="en-US" sz="2000" dirty="0">
                <a:latin typeface="Arial" panose="020B0604020202020204" pitchFamily="34" charset="0"/>
                <a:cs typeface="Arial" panose="020B0604020202020204" pitchFamily="34" charset="0"/>
              </a:rPr>
              <a:t>RPE: F</a:t>
            </a:r>
            <a:r>
              <a:rPr lang="en-US" sz="2000" baseline="-25000" dirty="0">
                <a:latin typeface="Arial" panose="020B0604020202020204" pitchFamily="34" charset="0"/>
                <a:cs typeface="Arial" panose="020B0604020202020204" pitchFamily="34" charset="0"/>
              </a:rPr>
              <a:t>(5,95)</a:t>
            </a:r>
            <a:r>
              <a:rPr lang="en-US" sz="2000" dirty="0">
                <a:latin typeface="Arial" panose="020B0604020202020204" pitchFamily="34" charset="0"/>
                <a:cs typeface="Arial" panose="020B0604020202020204" pitchFamily="34" charset="0"/>
              </a:rPr>
              <a:t>=2.11, p=0.07    </a:t>
            </a:r>
          </a:p>
        </p:txBody>
      </p:sp>
      <p:grpSp>
        <p:nvGrpSpPr>
          <p:cNvPr id="2" name="Group 1">
            <a:extLst>
              <a:ext uri="{FF2B5EF4-FFF2-40B4-BE49-F238E27FC236}">
                <a16:creationId xmlns:a16="http://schemas.microsoft.com/office/drawing/2014/main" id="{800974CF-7094-114A-9E90-7E8DB8EA1EFD}"/>
              </a:ext>
            </a:extLst>
          </p:cNvPr>
          <p:cNvGrpSpPr/>
          <p:nvPr/>
        </p:nvGrpSpPr>
        <p:grpSpPr>
          <a:xfrm>
            <a:off x="138109" y="1645350"/>
            <a:ext cx="11746163" cy="3335184"/>
            <a:chOff x="1308295" y="3147332"/>
            <a:chExt cx="9156973" cy="1912389"/>
          </a:xfrm>
        </p:grpSpPr>
        <p:pic>
          <p:nvPicPr>
            <p:cNvPr id="24" name="Picture 6" descr="Screen Shot 2017-03-29 at 2.17.51 PM.png">
              <a:extLst>
                <a:ext uri="{FF2B5EF4-FFF2-40B4-BE49-F238E27FC236}">
                  <a16:creationId xmlns:a16="http://schemas.microsoft.com/office/drawing/2014/main" id="{0FC7046E-C7AB-0445-9FFF-61CA69B5D336}"/>
                </a:ext>
              </a:extLst>
            </p:cNvPr>
            <p:cNvPicPr>
              <a:picLocks noChangeAspect="1"/>
            </p:cNvPicPr>
            <p:nvPr/>
          </p:nvPicPr>
          <p:blipFill rotWithShape="1">
            <a:blip r:embed="rId3">
              <a:extLst>
                <a:ext uri="{28A0092B-C50C-407E-A947-70E740481C1C}">
                  <a14:useLocalDpi xmlns:a14="http://schemas.microsoft.com/office/drawing/2010/main" val="0"/>
                </a:ext>
              </a:extLst>
            </a:blip>
            <a:srcRect b="79417"/>
            <a:stretch/>
          </p:blipFill>
          <p:spPr bwMode="auto">
            <a:xfrm>
              <a:off x="1308295" y="3147332"/>
              <a:ext cx="9144000" cy="644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6" descr="Screen Shot 2017-03-29 at 2.17.51 PM.png">
              <a:extLst>
                <a:ext uri="{FF2B5EF4-FFF2-40B4-BE49-F238E27FC236}">
                  <a16:creationId xmlns:a16="http://schemas.microsoft.com/office/drawing/2014/main" id="{99DD9437-EB62-5341-8BE7-3D34C221439A}"/>
                </a:ext>
              </a:extLst>
            </p:cNvPr>
            <p:cNvPicPr>
              <a:picLocks noChangeAspect="1"/>
            </p:cNvPicPr>
            <p:nvPr/>
          </p:nvPicPr>
          <p:blipFill rotWithShape="1">
            <a:blip r:embed="rId3">
              <a:extLst>
                <a:ext uri="{28A0092B-C50C-407E-A947-70E740481C1C}">
                  <a14:useLocalDpi xmlns:a14="http://schemas.microsoft.com/office/drawing/2010/main" val="0"/>
                </a:ext>
              </a:extLst>
            </a:blip>
            <a:srcRect t="32710" b="53892"/>
            <a:stretch/>
          </p:blipFill>
          <p:spPr bwMode="auto">
            <a:xfrm>
              <a:off x="1321268" y="3808066"/>
              <a:ext cx="9144000" cy="419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6" descr="Screen Shot 2017-03-29 at 2.17.51 PM.png">
              <a:extLst>
                <a:ext uri="{FF2B5EF4-FFF2-40B4-BE49-F238E27FC236}">
                  <a16:creationId xmlns:a16="http://schemas.microsoft.com/office/drawing/2014/main" id="{53EE7A32-839C-3449-86B2-D52C54E3A5F7}"/>
                </a:ext>
              </a:extLst>
            </p:cNvPr>
            <p:cNvPicPr>
              <a:picLocks noChangeAspect="1"/>
            </p:cNvPicPr>
            <p:nvPr/>
          </p:nvPicPr>
          <p:blipFill rotWithShape="1">
            <a:blip r:embed="rId3">
              <a:extLst>
                <a:ext uri="{28A0092B-C50C-407E-A947-70E740481C1C}">
                  <a14:useLocalDpi xmlns:a14="http://schemas.microsoft.com/office/drawing/2010/main" val="0"/>
                </a:ext>
              </a:extLst>
            </a:blip>
            <a:srcRect t="45812" b="27689"/>
            <a:stretch/>
          </p:blipFill>
          <p:spPr bwMode="auto">
            <a:xfrm>
              <a:off x="1308295" y="4229726"/>
              <a:ext cx="9144000" cy="829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9" name="TextBox 8">
            <a:extLst>
              <a:ext uri="{FF2B5EF4-FFF2-40B4-BE49-F238E27FC236}">
                <a16:creationId xmlns:a16="http://schemas.microsoft.com/office/drawing/2014/main" id="{5F8DC9C7-3F82-C04F-A2DA-1A1864A60FBC}"/>
              </a:ext>
            </a:extLst>
          </p:cNvPr>
          <p:cNvSpPr txBox="1">
            <a:spLocks noChangeArrowheads="1"/>
          </p:cNvSpPr>
          <p:nvPr/>
        </p:nvSpPr>
        <p:spPr bwMode="auto">
          <a:xfrm>
            <a:off x="2188727" y="5189199"/>
            <a:ext cx="4241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ctr" eaLnBrk="1" hangingPunct="1"/>
            <a:r>
              <a:rPr lang="en-US" sz="2000" dirty="0">
                <a:latin typeface="Arial" panose="020B0604020202020204" pitchFamily="34" charset="0"/>
                <a:cs typeface="Arial" panose="020B0604020202020204" pitchFamily="34" charset="0"/>
              </a:rPr>
              <a:t>HR: F</a:t>
            </a:r>
            <a:r>
              <a:rPr lang="en-US" sz="2000" baseline="-25000" dirty="0">
                <a:latin typeface="Arial" panose="020B0604020202020204" pitchFamily="34" charset="0"/>
                <a:cs typeface="Arial" panose="020B0604020202020204" pitchFamily="34" charset="0"/>
              </a:rPr>
              <a:t>(5,101)</a:t>
            </a:r>
            <a:r>
              <a:rPr lang="en-US" sz="2000" dirty="0">
                <a:latin typeface="Arial" panose="020B0604020202020204" pitchFamily="34" charset="0"/>
                <a:cs typeface="Arial" panose="020B0604020202020204" pitchFamily="34" charset="0"/>
              </a:rPr>
              <a:t>=4.57, p&lt;0.001 </a:t>
            </a:r>
          </a:p>
        </p:txBody>
      </p:sp>
      <p:sp>
        <p:nvSpPr>
          <p:cNvPr id="40" name="Rectangle 39">
            <a:extLst>
              <a:ext uri="{FF2B5EF4-FFF2-40B4-BE49-F238E27FC236}">
                <a16:creationId xmlns:a16="http://schemas.microsoft.com/office/drawing/2014/main" id="{DC8F1ACD-B007-3E43-AE16-AB6A0DD90B9A}"/>
              </a:ext>
            </a:extLst>
          </p:cNvPr>
          <p:cNvSpPr/>
          <p:nvPr/>
        </p:nvSpPr>
        <p:spPr>
          <a:xfrm>
            <a:off x="2188727" y="2818795"/>
            <a:ext cx="9678904" cy="710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6F8C3BA-8E90-8F4B-BDFA-EFB4F0FEFA12}"/>
              </a:ext>
            </a:extLst>
          </p:cNvPr>
          <p:cNvGrpSpPr/>
          <p:nvPr/>
        </p:nvGrpSpPr>
        <p:grpSpPr>
          <a:xfrm>
            <a:off x="0" y="6198084"/>
            <a:ext cx="3390239" cy="659916"/>
            <a:chOff x="5917827" y="1854200"/>
            <a:chExt cx="5308973" cy="1562100"/>
          </a:xfrm>
        </p:grpSpPr>
        <p:grpSp>
          <p:nvGrpSpPr>
            <p:cNvPr id="17" name="Group 16">
              <a:extLst>
                <a:ext uri="{FF2B5EF4-FFF2-40B4-BE49-F238E27FC236}">
                  <a16:creationId xmlns:a16="http://schemas.microsoft.com/office/drawing/2014/main" id="{F3ABC732-3537-4F42-A5D0-22B08E4DB478}"/>
                </a:ext>
              </a:extLst>
            </p:cNvPr>
            <p:cNvGrpSpPr/>
            <p:nvPr/>
          </p:nvGrpSpPr>
          <p:grpSpPr>
            <a:xfrm>
              <a:off x="6134100" y="1854200"/>
              <a:ext cx="5092700" cy="1562100"/>
              <a:chOff x="4508500" y="2451100"/>
              <a:chExt cx="4318000" cy="1257300"/>
            </a:xfrm>
          </p:grpSpPr>
          <p:sp>
            <p:nvSpPr>
              <p:cNvPr id="19" name="Right Arrow 18">
                <a:extLst>
                  <a:ext uri="{FF2B5EF4-FFF2-40B4-BE49-F238E27FC236}">
                    <a16:creationId xmlns:a16="http://schemas.microsoft.com/office/drawing/2014/main" id="{3E8649E5-1B39-C743-987D-926F6A938134}"/>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F1445D-8886-D348-A29F-5A7302963627}"/>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F95CEB-0C3B-4140-8184-C678D6ACF47D}"/>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122AC90-1BDE-3A4B-9ED6-9370E0632F69}"/>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1" name="Picture 30">
            <a:extLst>
              <a:ext uri="{FF2B5EF4-FFF2-40B4-BE49-F238E27FC236}">
                <a16:creationId xmlns:a16="http://schemas.microsoft.com/office/drawing/2014/main" id="{147E77F4-23B9-2F41-84F4-CCAA93AA7DA9}"/>
              </a:ext>
            </a:extLst>
          </p:cNvPr>
          <p:cNvPicPr>
            <a:picLocks noChangeAspect="1"/>
          </p:cNvPicPr>
          <p:nvPr/>
        </p:nvPicPr>
        <p:blipFill>
          <a:blip r:embed="rId4"/>
          <a:stretch>
            <a:fillRect/>
          </a:stretch>
        </p:blipFill>
        <p:spPr>
          <a:xfrm>
            <a:off x="138109" y="195179"/>
            <a:ext cx="9594761" cy="1270000"/>
          </a:xfrm>
          <a:prstGeom prst="rect">
            <a:avLst/>
          </a:prstGeom>
        </p:spPr>
      </p:pic>
      <p:grpSp>
        <p:nvGrpSpPr>
          <p:cNvPr id="32" name="Group 31">
            <a:extLst>
              <a:ext uri="{FF2B5EF4-FFF2-40B4-BE49-F238E27FC236}">
                <a16:creationId xmlns:a16="http://schemas.microsoft.com/office/drawing/2014/main" id="{BF602BEE-23CF-FB4E-80A2-70CF2B94AE13}"/>
              </a:ext>
            </a:extLst>
          </p:cNvPr>
          <p:cNvGrpSpPr/>
          <p:nvPr/>
        </p:nvGrpSpPr>
        <p:grpSpPr>
          <a:xfrm>
            <a:off x="9773753" y="287800"/>
            <a:ext cx="2110519" cy="740640"/>
            <a:chOff x="9696549" y="154172"/>
            <a:chExt cx="2110519" cy="740640"/>
          </a:xfrm>
        </p:grpSpPr>
        <p:grpSp>
          <p:nvGrpSpPr>
            <p:cNvPr id="33" name="Group 32">
              <a:extLst>
                <a:ext uri="{FF2B5EF4-FFF2-40B4-BE49-F238E27FC236}">
                  <a16:creationId xmlns:a16="http://schemas.microsoft.com/office/drawing/2014/main" id="{654A4A49-EA0C-5F4D-AD96-19B35AA8A5A8}"/>
                </a:ext>
              </a:extLst>
            </p:cNvPr>
            <p:cNvGrpSpPr/>
            <p:nvPr/>
          </p:nvGrpSpPr>
          <p:grpSpPr>
            <a:xfrm>
              <a:off x="9696549" y="154172"/>
              <a:ext cx="695149" cy="687000"/>
              <a:chOff x="9742871" y="1034409"/>
              <a:chExt cx="695149" cy="687000"/>
            </a:xfrm>
          </p:grpSpPr>
          <p:pic>
            <p:nvPicPr>
              <p:cNvPr id="36" name="Picture 35">
                <a:extLst>
                  <a:ext uri="{FF2B5EF4-FFF2-40B4-BE49-F238E27FC236}">
                    <a16:creationId xmlns:a16="http://schemas.microsoft.com/office/drawing/2014/main" id="{800BE265-18E2-2746-8AE4-29B4A390F823}"/>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38" name="Group 37">
                <a:extLst>
                  <a:ext uri="{FF2B5EF4-FFF2-40B4-BE49-F238E27FC236}">
                    <a16:creationId xmlns:a16="http://schemas.microsoft.com/office/drawing/2014/main" id="{21B1B464-026A-6A4B-9156-5A017C4F1D01}"/>
                  </a:ext>
                </a:extLst>
              </p:cNvPr>
              <p:cNvGrpSpPr/>
              <p:nvPr/>
            </p:nvGrpSpPr>
            <p:grpSpPr>
              <a:xfrm>
                <a:off x="9838580" y="1034409"/>
                <a:ext cx="599440" cy="687000"/>
                <a:chOff x="9838580" y="1031234"/>
                <a:chExt cx="599440" cy="687000"/>
              </a:xfrm>
            </p:grpSpPr>
            <p:grpSp>
              <p:nvGrpSpPr>
                <p:cNvPr id="41" name="Group 40">
                  <a:extLst>
                    <a:ext uri="{FF2B5EF4-FFF2-40B4-BE49-F238E27FC236}">
                      <a16:creationId xmlns:a16="http://schemas.microsoft.com/office/drawing/2014/main" id="{FA029FE6-1060-4C47-BC49-5EC86097B9C4}"/>
                    </a:ext>
                  </a:extLst>
                </p:cNvPr>
                <p:cNvGrpSpPr/>
                <p:nvPr/>
              </p:nvGrpSpPr>
              <p:grpSpPr>
                <a:xfrm>
                  <a:off x="9947048" y="1083852"/>
                  <a:ext cx="373680" cy="588026"/>
                  <a:chOff x="9947048" y="1083852"/>
                  <a:chExt cx="373680" cy="588026"/>
                </a:xfrm>
              </p:grpSpPr>
              <p:sp>
                <p:nvSpPr>
                  <p:cNvPr id="43" name="Oval 42">
                    <a:extLst>
                      <a:ext uri="{FF2B5EF4-FFF2-40B4-BE49-F238E27FC236}">
                        <a16:creationId xmlns:a16="http://schemas.microsoft.com/office/drawing/2014/main" id="{14E3AC95-2354-5A41-AD6F-E3395D82F9F4}"/>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54BB21F-C840-A342-9F0D-816B91D5F3D8}"/>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6CD90C5-2403-8240-AC96-D7C148BD1FFF}"/>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17A33BA-3A2B-8246-8D8E-7621BDB2B4C5}"/>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D68F52-244B-AF45-A017-5C9C4477F0DE}"/>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C80007A-C2BA-E14A-86EE-BA54A1B7250C}"/>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6BA77821-8E5B-9342-BA28-C237AE9B69CE}"/>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34" name="Picture 33">
              <a:extLst>
                <a:ext uri="{FF2B5EF4-FFF2-40B4-BE49-F238E27FC236}">
                  <a16:creationId xmlns:a16="http://schemas.microsoft.com/office/drawing/2014/main" id="{8A0BC811-533F-874E-8BF2-C2294BB19344}"/>
                </a:ext>
              </a:extLst>
            </p:cNvPr>
            <p:cNvPicPr>
              <a:picLocks noChangeAspect="1"/>
            </p:cNvPicPr>
            <p:nvPr/>
          </p:nvPicPr>
          <p:blipFill rotWithShape="1">
            <a:blip r:embed="rId6"/>
            <a:srcRect l="67301" t="4449" r="7064" b="57573"/>
            <a:stretch/>
          </p:blipFill>
          <p:spPr>
            <a:xfrm>
              <a:off x="10466156" y="154172"/>
              <a:ext cx="664699" cy="689317"/>
            </a:xfrm>
            <a:prstGeom prst="rect">
              <a:avLst/>
            </a:prstGeom>
          </p:spPr>
        </p:pic>
        <p:pic>
          <p:nvPicPr>
            <p:cNvPr id="35" name="Picture 34">
              <a:extLst>
                <a:ext uri="{FF2B5EF4-FFF2-40B4-BE49-F238E27FC236}">
                  <a16:creationId xmlns:a16="http://schemas.microsoft.com/office/drawing/2014/main" id="{87329376-A82F-C749-98F5-4892A75682D8}"/>
                </a:ext>
              </a:extLst>
            </p:cNvPr>
            <p:cNvPicPr>
              <a:picLocks noChangeAspect="1"/>
            </p:cNvPicPr>
            <p:nvPr/>
          </p:nvPicPr>
          <p:blipFill rotWithShape="1">
            <a:blip r:embed="rId7"/>
            <a:srcRect l="24432" t="21629" r="26640" b="21403"/>
            <a:stretch/>
          </p:blipFill>
          <p:spPr>
            <a:xfrm>
              <a:off x="11170950" y="154172"/>
              <a:ext cx="636118" cy="740640"/>
            </a:xfrm>
            <a:prstGeom prst="rect">
              <a:avLst/>
            </a:prstGeom>
          </p:spPr>
        </p:pic>
      </p:grpSp>
    </p:spTree>
    <p:extLst>
      <p:ext uri="{BB962C8B-B14F-4D97-AF65-F5344CB8AC3E}">
        <p14:creationId xmlns:p14="http://schemas.microsoft.com/office/powerpoint/2010/main" val="384751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9" grpId="0"/>
      <p:bldP spid="40" grpId="0" animBg="1"/>
      <p:bldP spid="4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988A05-738A-BA41-BA4C-C1C7B4F216D8}"/>
              </a:ext>
            </a:extLst>
          </p:cNvPr>
          <p:cNvGrpSpPr/>
          <p:nvPr/>
        </p:nvGrpSpPr>
        <p:grpSpPr>
          <a:xfrm>
            <a:off x="235778" y="1921150"/>
            <a:ext cx="11619338" cy="2431347"/>
            <a:chOff x="1232728" y="1611845"/>
            <a:chExt cx="9144000" cy="1500286"/>
          </a:xfrm>
        </p:grpSpPr>
        <p:pic>
          <p:nvPicPr>
            <p:cNvPr id="24" name="Picture 6" descr="Screen Shot 2017-03-29 at 2.17.51 PM.png">
              <a:extLst>
                <a:ext uri="{FF2B5EF4-FFF2-40B4-BE49-F238E27FC236}">
                  <a16:creationId xmlns:a16="http://schemas.microsoft.com/office/drawing/2014/main" id="{0FC7046E-C7AB-0445-9FFF-61CA69B5D336}"/>
                </a:ext>
              </a:extLst>
            </p:cNvPr>
            <p:cNvPicPr>
              <a:picLocks noChangeAspect="1"/>
            </p:cNvPicPr>
            <p:nvPr/>
          </p:nvPicPr>
          <p:blipFill rotWithShape="1">
            <a:blip r:embed="rId3">
              <a:extLst>
                <a:ext uri="{28A0092B-C50C-407E-A947-70E740481C1C}">
                  <a14:useLocalDpi xmlns:a14="http://schemas.microsoft.com/office/drawing/2010/main" val="0"/>
                </a:ext>
              </a:extLst>
            </a:blip>
            <a:srcRect b="79417"/>
            <a:stretch/>
          </p:blipFill>
          <p:spPr bwMode="auto">
            <a:xfrm>
              <a:off x="1232728" y="1611845"/>
              <a:ext cx="9144000" cy="644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Screen Shot 2017-03-29 at 2.17.51 PM.png">
              <a:extLst>
                <a:ext uri="{FF2B5EF4-FFF2-40B4-BE49-F238E27FC236}">
                  <a16:creationId xmlns:a16="http://schemas.microsoft.com/office/drawing/2014/main" id="{6605679C-8991-3A43-B996-8F17773BEE17}"/>
                </a:ext>
              </a:extLst>
            </p:cNvPr>
            <p:cNvPicPr>
              <a:picLocks noChangeAspect="1"/>
            </p:cNvPicPr>
            <p:nvPr/>
          </p:nvPicPr>
          <p:blipFill rotWithShape="1">
            <a:blip r:embed="rId3">
              <a:extLst>
                <a:ext uri="{28A0092B-C50C-407E-A947-70E740481C1C}">
                  <a14:useLocalDpi xmlns:a14="http://schemas.microsoft.com/office/drawing/2010/main" val="0"/>
                </a:ext>
              </a:extLst>
            </a:blip>
            <a:srcRect t="72683"/>
            <a:stretch/>
          </p:blipFill>
          <p:spPr bwMode="auto">
            <a:xfrm>
              <a:off x="1232728" y="2256537"/>
              <a:ext cx="9144000" cy="8555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id="{DDCAFA59-0C75-2640-91F3-041F33F9C269}"/>
              </a:ext>
            </a:extLst>
          </p:cNvPr>
          <p:cNvSpPr/>
          <p:nvPr/>
        </p:nvSpPr>
        <p:spPr>
          <a:xfrm>
            <a:off x="2252895" y="2936877"/>
            <a:ext cx="9554094" cy="6051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5CFD7B-E105-5644-98A8-C5966AAADE9B}"/>
              </a:ext>
            </a:extLst>
          </p:cNvPr>
          <p:cNvSpPr/>
          <p:nvPr/>
        </p:nvSpPr>
        <p:spPr>
          <a:xfrm>
            <a:off x="2252895" y="3524318"/>
            <a:ext cx="9554094" cy="4412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A9EB48-197D-AC4D-B2E0-68B15C859F09}"/>
              </a:ext>
            </a:extLst>
          </p:cNvPr>
          <p:cNvSpPr txBox="1"/>
          <p:nvPr/>
        </p:nvSpPr>
        <p:spPr>
          <a:xfrm>
            <a:off x="1911350" y="4857179"/>
            <a:ext cx="8564145"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ACTIVE Training is a </a:t>
            </a:r>
            <a:r>
              <a:rPr lang="en-US" sz="2000" b="1" u="sng" dirty="0">
                <a:latin typeface="Arial" panose="020B0604020202020204" pitchFamily="34" charset="0"/>
                <a:cs typeface="Arial" panose="020B0604020202020204" pitchFamily="34" charset="0"/>
              </a:rPr>
              <a:t>safe</a:t>
            </a:r>
            <a:r>
              <a:rPr lang="en-US" sz="2000" b="1" dirty="0">
                <a:latin typeface="Arial" panose="020B0604020202020204" pitchFamily="34" charset="0"/>
                <a:cs typeface="Arial" panose="020B0604020202020204" pitchFamily="34" charset="0"/>
              </a:rPr>
              <a:t> and </a:t>
            </a:r>
            <a:r>
              <a:rPr lang="en-US" sz="2000" b="1" u="sng" dirty="0">
                <a:latin typeface="Arial" panose="020B0604020202020204" pitchFamily="34" charset="0"/>
                <a:cs typeface="Arial" panose="020B0604020202020204" pitchFamily="34" charset="0"/>
              </a:rPr>
              <a:t>feasible</a:t>
            </a:r>
            <a:r>
              <a:rPr lang="en-US" sz="2000" b="1" dirty="0">
                <a:latin typeface="Arial" panose="020B0604020202020204" pitchFamily="34" charset="0"/>
                <a:cs typeface="Arial" panose="020B0604020202020204" pitchFamily="34" charset="0"/>
              </a:rPr>
              <a:t> intervention that healthy participants adhere to.</a:t>
            </a:r>
          </a:p>
        </p:txBody>
      </p:sp>
      <p:sp>
        <p:nvSpPr>
          <p:cNvPr id="21" name="Rectangle 20">
            <a:extLst>
              <a:ext uri="{FF2B5EF4-FFF2-40B4-BE49-F238E27FC236}">
                <a16:creationId xmlns:a16="http://schemas.microsoft.com/office/drawing/2014/main" id="{D7B16AA0-792F-8240-8FC8-4BFCD66730A9}"/>
              </a:ext>
            </a:extLst>
          </p:cNvPr>
          <p:cNvSpPr/>
          <p:nvPr/>
        </p:nvSpPr>
        <p:spPr>
          <a:xfrm>
            <a:off x="2252895" y="3941181"/>
            <a:ext cx="9554094" cy="379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38D3D43-93D6-7445-9D21-C5AB263C30B1}"/>
              </a:ext>
            </a:extLst>
          </p:cNvPr>
          <p:cNvGrpSpPr/>
          <p:nvPr/>
        </p:nvGrpSpPr>
        <p:grpSpPr>
          <a:xfrm>
            <a:off x="0" y="6198084"/>
            <a:ext cx="3390239" cy="659916"/>
            <a:chOff x="5917827" y="1854200"/>
            <a:chExt cx="5308973" cy="1562100"/>
          </a:xfrm>
        </p:grpSpPr>
        <p:grpSp>
          <p:nvGrpSpPr>
            <p:cNvPr id="23" name="Group 22">
              <a:extLst>
                <a:ext uri="{FF2B5EF4-FFF2-40B4-BE49-F238E27FC236}">
                  <a16:creationId xmlns:a16="http://schemas.microsoft.com/office/drawing/2014/main" id="{172894B5-6F2B-7442-AC6E-8FE9173ADB03}"/>
                </a:ext>
              </a:extLst>
            </p:cNvPr>
            <p:cNvGrpSpPr/>
            <p:nvPr/>
          </p:nvGrpSpPr>
          <p:grpSpPr>
            <a:xfrm>
              <a:off x="6134100" y="1854200"/>
              <a:ext cx="5092700" cy="1562100"/>
              <a:chOff x="4508500" y="2451100"/>
              <a:chExt cx="4318000" cy="1257300"/>
            </a:xfrm>
          </p:grpSpPr>
          <p:sp>
            <p:nvSpPr>
              <p:cNvPr id="26" name="Right Arrow 25">
                <a:extLst>
                  <a:ext uri="{FF2B5EF4-FFF2-40B4-BE49-F238E27FC236}">
                    <a16:creationId xmlns:a16="http://schemas.microsoft.com/office/drawing/2014/main" id="{839F7CD8-DEC4-5E4E-99BB-58118C2E8533}"/>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EF1FE71-6A02-FA4C-90E7-40B1F902BFC1}"/>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BAA926-962F-D543-8BE2-26536E0045D0}"/>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7B37CFF-A076-0242-9FEB-988BD7E62180}"/>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 name="Picture 2">
            <a:extLst>
              <a:ext uri="{FF2B5EF4-FFF2-40B4-BE49-F238E27FC236}">
                <a16:creationId xmlns:a16="http://schemas.microsoft.com/office/drawing/2014/main" id="{E48109A1-1E74-5B48-8264-594DF225AE83}"/>
              </a:ext>
            </a:extLst>
          </p:cNvPr>
          <p:cNvPicPr>
            <a:picLocks noChangeAspect="1"/>
          </p:cNvPicPr>
          <p:nvPr/>
        </p:nvPicPr>
        <p:blipFill>
          <a:blip r:embed="rId4"/>
          <a:stretch>
            <a:fillRect/>
          </a:stretch>
        </p:blipFill>
        <p:spPr>
          <a:xfrm>
            <a:off x="138109" y="195179"/>
            <a:ext cx="9594761" cy="1270000"/>
          </a:xfrm>
          <a:prstGeom prst="rect">
            <a:avLst/>
          </a:prstGeom>
        </p:spPr>
      </p:pic>
      <p:grpSp>
        <p:nvGrpSpPr>
          <p:cNvPr id="33" name="Group 32">
            <a:extLst>
              <a:ext uri="{FF2B5EF4-FFF2-40B4-BE49-F238E27FC236}">
                <a16:creationId xmlns:a16="http://schemas.microsoft.com/office/drawing/2014/main" id="{296CBE0F-F333-0C4F-A42C-05BAB352B76D}"/>
              </a:ext>
            </a:extLst>
          </p:cNvPr>
          <p:cNvGrpSpPr/>
          <p:nvPr/>
        </p:nvGrpSpPr>
        <p:grpSpPr>
          <a:xfrm>
            <a:off x="9773753" y="287800"/>
            <a:ext cx="2110519" cy="740640"/>
            <a:chOff x="9696549" y="154172"/>
            <a:chExt cx="2110519" cy="740640"/>
          </a:xfrm>
        </p:grpSpPr>
        <p:grpSp>
          <p:nvGrpSpPr>
            <p:cNvPr id="34" name="Group 33">
              <a:extLst>
                <a:ext uri="{FF2B5EF4-FFF2-40B4-BE49-F238E27FC236}">
                  <a16:creationId xmlns:a16="http://schemas.microsoft.com/office/drawing/2014/main" id="{D4530986-3287-DC43-8816-96D79DE0DF8D}"/>
                </a:ext>
              </a:extLst>
            </p:cNvPr>
            <p:cNvGrpSpPr/>
            <p:nvPr/>
          </p:nvGrpSpPr>
          <p:grpSpPr>
            <a:xfrm>
              <a:off x="9696549" y="154172"/>
              <a:ext cx="695149" cy="687000"/>
              <a:chOff x="9742871" y="1034409"/>
              <a:chExt cx="695149" cy="687000"/>
            </a:xfrm>
          </p:grpSpPr>
          <p:pic>
            <p:nvPicPr>
              <p:cNvPr id="37" name="Picture 36">
                <a:extLst>
                  <a:ext uri="{FF2B5EF4-FFF2-40B4-BE49-F238E27FC236}">
                    <a16:creationId xmlns:a16="http://schemas.microsoft.com/office/drawing/2014/main" id="{0E9C78A0-8AA2-A04E-9381-60BFCB6CA469}"/>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38" name="Group 37">
                <a:extLst>
                  <a:ext uri="{FF2B5EF4-FFF2-40B4-BE49-F238E27FC236}">
                    <a16:creationId xmlns:a16="http://schemas.microsoft.com/office/drawing/2014/main" id="{3666DD29-F117-7840-BF3C-395858847948}"/>
                  </a:ext>
                </a:extLst>
              </p:cNvPr>
              <p:cNvGrpSpPr/>
              <p:nvPr/>
            </p:nvGrpSpPr>
            <p:grpSpPr>
              <a:xfrm>
                <a:off x="9838580" y="1034409"/>
                <a:ext cx="599440" cy="687000"/>
                <a:chOff x="9838580" y="1031234"/>
                <a:chExt cx="599440" cy="687000"/>
              </a:xfrm>
            </p:grpSpPr>
            <p:grpSp>
              <p:nvGrpSpPr>
                <p:cNvPr id="39" name="Group 38">
                  <a:extLst>
                    <a:ext uri="{FF2B5EF4-FFF2-40B4-BE49-F238E27FC236}">
                      <a16:creationId xmlns:a16="http://schemas.microsoft.com/office/drawing/2014/main" id="{21EBFC9F-6D5F-8742-BD01-63E47D5DE187}"/>
                    </a:ext>
                  </a:extLst>
                </p:cNvPr>
                <p:cNvGrpSpPr/>
                <p:nvPr/>
              </p:nvGrpSpPr>
              <p:grpSpPr>
                <a:xfrm>
                  <a:off x="9947048" y="1083852"/>
                  <a:ext cx="373680" cy="588026"/>
                  <a:chOff x="9947048" y="1083852"/>
                  <a:chExt cx="373680" cy="588026"/>
                </a:xfrm>
              </p:grpSpPr>
              <p:sp>
                <p:nvSpPr>
                  <p:cNvPr id="41" name="Oval 40">
                    <a:extLst>
                      <a:ext uri="{FF2B5EF4-FFF2-40B4-BE49-F238E27FC236}">
                        <a16:creationId xmlns:a16="http://schemas.microsoft.com/office/drawing/2014/main" id="{3CFD3A80-C288-DC45-A61A-47AB22EDF205}"/>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BE1F17D-9C07-0248-A2E3-CA383D42265C}"/>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5DD127-A28B-0441-A639-B1CC1A341C51}"/>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8972B31-F3AC-4649-9F07-31010A397FA7}"/>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1F26060-70F2-7F4D-AF6A-AAEBC1EC7386}"/>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57B9AA7-6789-2C45-B573-AC70CBEEBD0C}"/>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F3B48988-B989-0840-976F-CFB7B79FDBD5}"/>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35" name="Picture 34">
              <a:extLst>
                <a:ext uri="{FF2B5EF4-FFF2-40B4-BE49-F238E27FC236}">
                  <a16:creationId xmlns:a16="http://schemas.microsoft.com/office/drawing/2014/main" id="{7984D047-BC4F-4640-A4A6-4C8ADF391429}"/>
                </a:ext>
              </a:extLst>
            </p:cNvPr>
            <p:cNvPicPr>
              <a:picLocks noChangeAspect="1"/>
            </p:cNvPicPr>
            <p:nvPr/>
          </p:nvPicPr>
          <p:blipFill rotWithShape="1">
            <a:blip r:embed="rId6"/>
            <a:srcRect l="67301" t="4449" r="7064" b="57573"/>
            <a:stretch/>
          </p:blipFill>
          <p:spPr>
            <a:xfrm>
              <a:off x="10466156" y="154172"/>
              <a:ext cx="664699" cy="689317"/>
            </a:xfrm>
            <a:prstGeom prst="rect">
              <a:avLst/>
            </a:prstGeom>
          </p:spPr>
        </p:pic>
        <p:pic>
          <p:nvPicPr>
            <p:cNvPr id="36" name="Picture 35">
              <a:extLst>
                <a:ext uri="{FF2B5EF4-FFF2-40B4-BE49-F238E27FC236}">
                  <a16:creationId xmlns:a16="http://schemas.microsoft.com/office/drawing/2014/main" id="{3DCD34FD-41AA-0F40-8AC7-030EE9ED648B}"/>
                </a:ext>
              </a:extLst>
            </p:cNvPr>
            <p:cNvPicPr>
              <a:picLocks noChangeAspect="1"/>
            </p:cNvPicPr>
            <p:nvPr/>
          </p:nvPicPr>
          <p:blipFill rotWithShape="1">
            <a:blip r:embed="rId7"/>
            <a:srcRect l="24432" t="21629" r="26640" b="21403"/>
            <a:stretch/>
          </p:blipFill>
          <p:spPr>
            <a:xfrm>
              <a:off x="11170950" y="154172"/>
              <a:ext cx="636118" cy="740640"/>
            </a:xfrm>
            <a:prstGeom prst="rect">
              <a:avLst/>
            </a:prstGeom>
          </p:spPr>
        </p:pic>
      </p:grpSp>
    </p:spTree>
    <p:extLst>
      <p:ext uri="{BB962C8B-B14F-4D97-AF65-F5344CB8AC3E}">
        <p14:creationId xmlns:p14="http://schemas.microsoft.com/office/powerpoint/2010/main" val="315937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p:bldP spid="21" grpId="0" animBg="1"/>
      <p:bldP spid="2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110E-E8B8-5D46-9903-121E7026B84A}"/>
              </a:ext>
            </a:extLst>
          </p:cNvPr>
          <p:cNvSpPr>
            <a:spLocks noGrp="1"/>
          </p:cNvSpPr>
          <p:nvPr>
            <p:ph type="title"/>
          </p:nvPr>
        </p:nvSpPr>
        <p:spPr>
          <a:xfrm>
            <a:off x="159173" y="81449"/>
            <a:ext cx="11548534" cy="1325563"/>
          </a:xfrm>
        </p:spPr>
        <p:txBody>
          <a:bodyPr>
            <a:normAutofit/>
          </a:bodyPr>
          <a:lstStyle/>
          <a:p>
            <a:r>
              <a:rPr lang="en-US" sz="2900" dirty="0">
                <a:latin typeface="Arial" panose="020B0604020202020204" pitchFamily="34" charset="0"/>
                <a:cs typeface="Arial" panose="020B0604020202020204" pitchFamily="34" charset="0"/>
              </a:rPr>
              <a:t>Patients traditionally were told to avoid exercise until symptoms subsided, but earlier resumption of physical activity is now considered best practice. </a:t>
            </a:r>
          </a:p>
        </p:txBody>
      </p:sp>
      <p:grpSp>
        <p:nvGrpSpPr>
          <p:cNvPr id="3" name="Group 2">
            <a:extLst>
              <a:ext uri="{FF2B5EF4-FFF2-40B4-BE49-F238E27FC236}">
                <a16:creationId xmlns:a16="http://schemas.microsoft.com/office/drawing/2014/main" id="{49A66A67-6B4D-AD42-9EA0-6907AE723EBA}"/>
              </a:ext>
            </a:extLst>
          </p:cNvPr>
          <p:cNvGrpSpPr/>
          <p:nvPr/>
        </p:nvGrpSpPr>
        <p:grpSpPr>
          <a:xfrm>
            <a:off x="1722744" y="4921530"/>
            <a:ext cx="9144000" cy="1009935"/>
            <a:chOff x="2638427" y="3725838"/>
            <a:chExt cx="9144000" cy="1009935"/>
          </a:xfrm>
        </p:grpSpPr>
        <p:pic>
          <p:nvPicPr>
            <p:cNvPr id="7" name="Picture 6">
              <a:extLst>
                <a:ext uri="{FF2B5EF4-FFF2-40B4-BE49-F238E27FC236}">
                  <a16:creationId xmlns:a16="http://schemas.microsoft.com/office/drawing/2014/main" id="{1783EAD4-F12C-F241-A168-926B224B6BF3}"/>
                </a:ext>
              </a:extLst>
            </p:cNvPr>
            <p:cNvPicPr>
              <a:picLocks noChangeAspect="1"/>
            </p:cNvPicPr>
            <p:nvPr/>
          </p:nvPicPr>
          <p:blipFill rotWithShape="1">
            <a:blip r:embed="rId3"/>
            <a:srcRect t="48847" b="13222"/>
            <a:stretch/>
          </p:blipFill>
          <p:spPr>
            <a:xfrm>
              <a:off x="2638427" y="3725838"/>
              <a:ext cx="9144000" cy="1009935"/>
            </a:xfrm>
            <a:prstGeom prst="rect">
              <a:avLst/>
            </a:prstGeom>
          </p:spPr>
        </p:pic>
        <p:cxnSp>
          <p:nvCxnSpPr>
            <p:cNvPr id="9" name="Straight Connector 8">
              <a:extLst>
                <a:ext uri="{FF2B5EF4-FFF2-40B4-BE49-F238E27FC236}">
                  <a16:creationId xmlns:a16="http://schemas.microsoft.com/office/drawing/2014/main" id="{9FEDE2F7-77C8-E94D-B876-66154FA908C3}"/>
                </a:ext>
              </a:extLst>
            </p:cNvPr>
            <p:cNvCxnSpPr/>
            <p:nvPr/>
          </p:nvCxnSpPr>
          <p:spPr>
            <a:xfrm>
              <a:off x="9290670" y="3985147"/>
              <a:ext cx="20665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D5CD5C-1189-394A-B564-278E7F9BF1A2}"/>
                </a:ext>
              </a:extLst>
            </p:cNvPr>
            <p:cNvCxnSpPr>
              <a:cxnSpLocks/>
            </p:cNvCxnSpPr>
            <p:nvPr/>
          </p:nvCxnSpPr>
          <p:spPr>
            <a:xfrm>
              <a:off x="2774046" y="4235083"/>
              <a:ext cx="858316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E5A1ED-2E92-954C-9EA9-796B106B392C}"/>
                </a:ext>
              </a:extLst>
            </p:cNvPr>
            <p:cNvCxnSpPr>
              <a:cxnSpLocks/>
            </p:cNvCxnSpPr>
            <p:nvPr/>
          </p:nvCxnSpPr>
          <p:spPr>
            <a:xfrm>
              <a:off x="2774046" y="4489083"/>
              <a:ext cx="517956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2" name="Picture 11">
            <a:extLst>
              <a:ext uri="{FF2B5EF4-FFF2-40B4-BE49-F238E27FC236}">
                <a16:creationId xmlns:a16="http://schemas.microsoft.com/office/drawing/2014/main" id="{7B81EBB7-4516-084B-B564-99E3DF9A3834}"/>
              </a:ext>
            </a:extLst>
          </p:cNvPr>
          <p:cNvPicPr>
            <a:picLocks noChangeAspect="1"/>
          </p:cNvPicPr>
          <p:nvPr/>
        </p:nvPicPr>
        <p:blipFill>
          <a:blip r:embed="rId4">
            <a:clrChange>
              <a:clrFrom>
                <a:srgbClr val="EDEDED"/>
              </a:clrFrom>
              <a:clrTo>
                <a:srgbClr val="EDEDED">
                  <a:alpha val="0"/>
                </a:srgbClr>
              </a:clrTo>
            </a:clrChange>
          </a:blip>
          <a:stretch>
            <a:fillRect/>
          </a:stretch>
        </p:blipFill>
        <p:spPr>
          <a:xfrm>
            <a:off x="6957721" y="1390970"/>
            <a:ext cx="3041008" cy="3656122"/>
          </a:xfrm>
          <a:prstGeom prst="rect">
            <a:avLst/>
          </a:prstGeom>
        </p:spPr>
      </p:pic>
      <p:pic>
        <p:nvPicPr>
          <p:cNvPr id="13" name="Picture 3">
            <a:extLst>
              <a:ext uri="{FF2B5EF4-FFF2-40B4-BE49-F238E27FC236}">
                <a16:creationId xmlns:a16="http://schemas.microsoft.com/office/drawing/2014/main" id="{0AE35171-2DAB-CF41-9489-1BBF2E61EC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5983" y="1378051"/>
            <a:ext cx="3434308" cy="3434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0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1440-7885-F648-83B5-B9A056CB82A8}"/>
              </a:ext>
            </a:extLst>
          </p:cNvPr>
          <p:cNvSpPr>
            <a:spLocks noGrp="1"/>
          </p:cNvSpPr>
          <p:nvPr>
            <p:ph type="title"/>
          </p:nvPr>
        </p:nvSpPr>
        <p:spPr>
          <a:xfrm>
            <a:off x="138109" y="180907"/>
            <a:ext cx="10515600" cy="1325563"/>
          </a:xfrm>
        </p:spPr>
        <p:txBody>
          <a:bodyPr>
            <a:normAutofit/>
          </a:bodyPr>
          <a:lstStyle/>
          <a:p>
            <a:r>
              <a:rPr lang="en-US" sz="3200" dirty="0"/>
              <a:t>Active Rehabilitation Following Pediatric </a:t>
            </a:r>
            <a:br>
              <a:rPr lang="en-US" sz="3200" dirty="0"/>
            </a:br>
            <a:r>
              <a:rPr lang="en-US" sz="3200" dirty="0"/>
              <a:t>Concussion: Comparison of Time to Protocol Initiation</a:t>
            </a:r>
          </a:p>
        </p:txBody>
      </p:sp>
      <p:pic>
        <p:nvPicPr>
          <p:cNvPr id="19" name="Content Placeholder 18">
            <a:extLst>
              <a:ext uri="{FF2B5EF4-FFF2-40B4-BE49-F238E27FC236}">
                <a16:creationId xmlns:a16="http://schemas.microsoft.com/office/drawing/2014/main" id="{0E71A80F-F80D-344C-8ECB-1AF7069F8BC1}"/>
              </a:ext>
            </a:extLst>
          </p:cNvPr>
          <p:cNvPicPr>
            <a:picLocks noGrp="1" noChangeAspect="1"/>
          </p:cNvPicPr>
          <p:nvPr>
            <p:ph idx="1"/>
          </p:nvPr>
        </p:nvPicPr>
        <p:blipFill rotWithShape="1">
          <a:blip r:embed="rId3"/>
          <a:srcRect l="12180" t="2182" r="15300" b="9295"/>
          <a:stretch/>
        </p:blipFill>
        <p:spPr>
          <a:xfrm>
            <a:off x="11353800" y="39200"/>
            <a:ext cx="657088" cy="866258"/>
          </a:xfrm>
        </p:spPr>
      </p:pic>
      <p:grpSp>
        <p:nvGrpSpPr>
          <p:cNvPr id="4" name="Group 3">
            <a:extLst>
              <a:ext uri="{FF2B5EF4-FFF2-40B4-BE49-F238E27FC236}">
                <a16:creationId xmlns:a16="http://schemas.microsoft.com/office/drawing/2014/main" id="{056233FB-665D-514C-9AB9-16CA6CCA8A53}"/>
              </a:ext>
            </a:extLst>
          </p:cNvPr>
          <p:cNvGrpSpPr/>
          <p:nvPr/>
        </p:nvGrpSpPr>
        <p:grpSpPr>
          <a:xfrm>
            <a:off x="9850388" y="153471"/>
            <a:ext cx="2053145" cy="1350265"/>
            <a:chOff x="9554967" y="125335"/>
            <a:chExt cx="2053145" cy="1350265"/>
          </a:xfrm>
        </p:grpSpPr>
        <p:grpSp>
          <p:nvGrpSpPr>
            <p:cNvPr id="5" name="Group 4">
              <a:extLst>
                <a:ext uri="{FF2B5EF4-FFF2-40B4-BE49-F238E27FC236}">
                  <a16:creationId xmlns:a16="http://schemas.microsoft.com/office/drawing/2014/main" id="{2F146C31-49A3-2A48-8CB7-6E72B1BF1BF3}"/>
                </a:ext>
              </a:extLst>
            </p:cNvPr>
            <p:cNvGrpSpPr/>
            <p:nvPr/>
          </p:nvGrpSpPr>
          <p:grpSpPr>
            <a:xfrm>
              <a:off x="9554967" y="125335"/>
              <a:ext cx="666066" cy="687000"/>
              <a:chOff x="2549253" y="1081939"/>
              <a:chExt cx="666066" cy="687000"/>
            </a:xfrm>
          </p:grpSpPr>
          <p:grpSp>
            <p:nvGrpSpPr>
              <p:cNvPr id="10" name="Group 9">
                <a:extLst>
                  <a:ext uri="{FF2B5EF4-FFF2-40B4-BE49-F238E27FC236}">
                    <a16:creationId xmlns:a16="http://schemas.microsoft.com/office/drawing/2014/main" id="{3C1EF345-3026-7C48-A9F6-8E037B917E66}"/>
                  </a:ext>
                </a:extLst>
              </p:cNvPr>
              <p:cNvGrpSpPr/>
              <p:nvPr/>
            </p:nvGrpSpPr>
            <p:grpSpPr>
              <a:xfrm>
                <a:off x="2549253" y="1410586"/>
                <a:ext cx="200786" cy="322878"/>
                <a:chOff x="9947048" y="1083852"/>
                <a:chExt cx="373680" cy="588026"/>
              </a:xfrm>
            </p:grpSpPr>
            <p:sp>
              <p:nvSpPr>
                <p:cNvPr id="12" name="Oval 11">
                  <a:extLst>
                    <a:ext uri="{FF2B5EF4-FFF2-40B4-BE49-F238E27FC236}">
                      <a16:creationId xmlns:a16="http://schemas.microsoft.com/office/drawing/2014/main" id="{BC0826A9-C6AF-4B4E-8226-A29D13AAE199}"/>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C31545-93D2-9D4D-BF77-0126FD086260}"/>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C5A6A4-DB7C-6C44-AB4F-1B14B726478C}"/>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74BAE5-B69F-624E-8FD6-054D96873090}"/>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49DB94-2B89-8F4E-854A-5EFD7A70AD57}"/>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5461EE-0CFC-2B48-8345-78DBC592DA81}"/>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29E974AD-1E86-9246-A8B4-905DA35CE5F6}"/>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2615879" y="1081939"/>
                <a:ext cx="599440" cy="687000"/>
              </a:xfrm>
              <a:prstGeom prst="rect">
                <a:avLst/>
              </a:prstGeom>
            </p:spPr>
          </p:pic>
        </p:grpSp>
        <p:pic>
          <p:nvPicPr>
            <p:cNvPr id="6" name="Picture 5">
              <a:extLst>
                <a:ext uri="{FF2B5EF4-FFF2-40B4-BE49-F238E27FC236}">
                  <a16:creationId xmlns:a16="http://schemas.microsoft.com/office/drawing/2014/main" id="{3F998C50-D8C4-1747-8B2F-30769AF1DA97}"/>
                </a:ext>
              </a:extLst>
            </p:cNvPr>
            <p:cNvPicPr>
              <a:picLocks noChangeAspect="1"/>
            </p:cNvPicPr>
            <p:nvPr/>
          </p:nvPicPr>
          <p:blipFill rotWithShape="1">
            <a:blip r:embed="rId5"/>
            <a:srcRect l="67301" t="4449" r="7064" b="57573"/>
            <a:stretch/>
          </p:blipFill>
          <p:spPr>
            <a:xfrm>
              <a:off x="10273201" y="145816"/>
              <a:ext cx="664699" cy="689317"/>
            </a:xfrm>
            <a:prstGeom prst="rect">
              <a:avLst/>
            </a:prstGeom>
          </p:spPr>
        </p:pic>
        <p:pic>
          <p:nvPicPr>
            <p:cNvPr id="7" name="Picture 6">
              <a:extLst>
                <a:ext uri="{FF2B5EF4-FFF2-40B4-BE49-F238E27FC236}">
                  <a16:creationId xmlns:a16="http://schemas.microsoft.com/office/drawing/2014/main" id="{BC1D9E08-0C36-ED4D-97EB-F52E86A57CF5}"/>
                </a:ext>
              </a:extLst>
            </p:cNvPr>
            <p:cNvPicPr>
              <a:picLocks noChangeAspect="1"/>
            </p:cNvPicPr>
            <p:nvPr/>
          </p:nvPicPr>
          <p:blipFill rotWithShape="1">
            <a:blip r:embed="rId6"/>
            <a:srcRect l="13988" t="38120" r="12850" b="30086"/>
            <a:stretch/>
          </p:blipFill>
          <p:spPr>
            <a:xfrm>
              <a:off x="10563985" y="949583"/>
              <a:ext cx="1044127" cy="453756"/>
            </a:xfrm>
            <a:prstGeom prst="rect">
              <a:avLst/>
            </a:prstGeom>
          </p:spPr>
        </p:pic>
        <p:pic>
          <p:nvPicPr>
            <p:cNvPr id="8" name="Picture 7">
              <a:extLst>
                <a:ext uri="{FF2B5EF4-FFF2-40B4-BE49-F238E27FC236}">
                  <a16:creationId xmlns:a16="http://schemas.microsoft.com/office/drawing/2014/main" id="{1273EAD2-4368-4942-ABDF-4D65EE541D22}"/>
                </a:ext>
              </a:extLst>
            </p:cNvPr>
            <p:cNvPicPr>
              <a:picLocks noChangeAspect="1"/>
            </p:cNvPicPr>
            <p:nvPr/>
          </p:nvPicPr>
          <p:blipFill rotWithShape="1">
            <a:blip r:embed="rId7">
              <a:clrChange>
                <a:clrFrom>
                  <a:srgbClr val="EEEEEE"/>
                </a:clrFrom>
                <a:clrTo>
                  <a:srgbClr val="EEEEEE">
                    <a:alpha val="0"/>
                  </a:srgbClr>
                </a:clrTo>
              </a:clrChange>
            </a:blip>
            <a:srcRect l="20455" t="7726" r="21771" b="9859"/>
            <a:stretch/>
          </p:blipFill>
          <p:spPr>
            <a:xfrm>
              <a:off x="9808769" y="841546"/>
              <a:ext cx="769284" cy="634054"/>
            </a:xfrm>
            <a:prstGeom prst="rect">
              <a:avLst/>
            </a:prstGeom>
          </p:spPr>
        </p:pic>
      </p:grpSp>
      <p:sp>
        <p:nvSpPr>
          <p:cNvPr id="21" name="Rectangle 20">
            <a:extLst>
              <a:ext uri="{FF2B5EF4-FFF2-40B4-BE49-F238E27FC236}">
                <a16:creationId xmlns:a16="http://schemas.microsoft.com/office/drawing/2014/main" id="{AE7EB41F-FF33-7F40-9682-F53079B1591C}"/>
              </a:ext>
            </a:extLst>
          </p:cNvPr>
          <p:cNvSpPr/>
          <p:nvPr/>
        </p:nvSpPr>
        <p:spPr>
          <a:xfrm>
            <a:off x="945556" y="3651103"/>
            <a:ext cx="11065332" cy="1015663"/>
          </a:xfrm>
          <a:prstGeom prst="rect">
            <a:avLst/>
          </a:prstGeom>
        </p:spPr>
        <p:txBody>
          <a:bodyPr wrap="square">
            <a:spAutoFit/>
          </a:bodyPr>
          <a:lstStyle/>
          <a:p>
            <a:r>
              <a:rPr lang="en-US" sz="2000" b="1" u="sng" dirty="0">
                <a:latin typeface="Arial" panose="020B0604020202020204" pitchFamily="34" charset="0"/>
                <a:ea typeface="Calibri" panose="020F0502020204030204" pitchFamily="34" charset="0"/>
              </a:rPr>
              <a:t>Aim 1</a:t>
            </a:r>
            <a:r>
              <a:rPr lang="en-US" sz="2000" dirty="0">
                <a:latin typeface="Arial" panose="020B0604020202020204" pitchFamily="34" charset="0"/>
                <a:ea typeface="Calibri" panose="020F0502020204030204" pitchFamily="34" charset="0"/>
              </a:rPr>
              <a:t>. To what extent does active rehabilitation initiated early (two-weeks post-concussion) improve recovery time compared to active rehabilitation initiated at four or more weeks post-concussion? </a:t>
            </a:r>
            <a:endParaRPr lang="en-US" sz="2000" dirty="0">
              <a:effectLst/>
              <a:latin typeface="Times New Roman" panose="02020603050405020304" pitchFamily="18" charset="0"/>
              <a:ea typeface="Calibri" panose="020F0502020204030204" pitchFamily="34" charset="0"/>
            </a:endParaRPr>
          </a:p>
        </p:txBody>
      </p:sp>
      <p:sp>
        <p:nvSpPr>
          <p:cNvPr id="22" name="Rectangle 21">
            <a:extLst>
              <a:ext uri="{FF2B5EF4-FFF2-40B4-BE49-F238E27FC236}">
                <a16:creationId xmlns:a16="http://schemas.microsoft.com/office/drawing/2014/main" id="{437DA6CD-96D9-0249-A3EA-5D16EEFB82BB}"/>
              </a:ext>
            </a:extLst>
          </p:cNvPr>
          <p:cNvSpPr/>
          <p:nvPr/>
        </p:nvSpPr>
        <p:spPr>
          <a:xfrm>
            <a:off x="938531" y="4924845"/>
            <a:ext cx="10287765" cy="707886"/>
          </a:xfrm>
          <a:prstGeom prst="rect">
            <a:avLst/>
          </a:prstGeom>
        </p:spPr>
        <p:txBody>
          <a:bodyPr wrap="square">
            <a:spAutoFit/>
          </a:bodyPr>
          <a:lstStyle/>
          <a:p>
            <a:r>
              <a:rPr lang="en-US" sz="2000" b="1" u="sng" dirty="0">
                <a:latin typeface="Arial" panose="020B0604020202020204" pitchFamily="34" charset="0"/>
                <a:ea typeface="Calibri" panose="020F0502020204030204" pitchFamily="34" charset="0"/>
              </a:rPr>
              <a:t>Aim 2.</a:t>
            </a:r>
            <a:r>
              <a:rPr lang="en-US" sz="2000" dirty="0">
                <a:latin typeface="Arial" panose="020B0604020202020204" pitchFamily="34" charset="0"/>
                <a:ea typeface="Calibri" panose="020F0502020204030204" pitchFamily="34" charset="0"/>
              </a:rPr>
              <a:t> To what extent does active rehabilitation initiated early reduce the likelihood of being diagnosed with persistent post-concussion symptoms (PPCS)? </a:t>
            </a:r>
            <a:endParaRPr lang="en-US" sz="2000" dirty="0">
              <a:effectLst/>
              <a:latin typeface="Times New Roman" panose="02020603050405020304" pitchFamily="18" charset="0"/>
              <a:ea typeface="Calibri" panose="020F0502020204030204" pitchFamily="34" charset="0"/>
            </a:endParaRPr>
          </a:p>
        </p:txBody>
      </p:sp>
      <p:pic>
        <p:nvPicPr>
          <p:cNvPr id="24" name="Picture 23">
            <a:extLst>
              <a:ext uri="{FF2B5EF4-FFF2-40B4-BE49-F238E27FC236}">
                <a16:creationId xmlns:a16="http://schemas.microsoft.com/office/drawing/2014/main" id="{FC3AADB0-A4CE-7243-8F5D-9B743CFE6779}"/>
              </a:ext>
            </a:extLst>
          </p:cNvPr>
          <p:cNvPicPr>
            <a:picLocks noChangeAspect="1"/>
          </p:cNvPicPr>
          <p:nvPr/>
        </p:nvPicPr>
        <p:blipFill>
          <a:blip r:embed="rId8"/>
          <a:stretch>
            <a:fillRect/>
          </a:stretch>
        </p:blipFill>
        <p:spPr>
          <a:xfrm>
            <a:off x="2032000" y="1439751"/>
            <a:ext cx="2708940" cy="2080079"/>
          </a:xfrm>
          <a:prstGeom prst="rect">
            <a:avLst/>
          </a:prstGeom>
        </p:spPr>
      </p:pic>
      <p:grpSp>
        <p:nvGrpSpPr>
          <p:cNvPr id="84" name="Group 83">
            <a:extLst>
              <a:ext uri="{FF2B5EF4-FFF2-40B4-BE49-F238E27FC236}">
                <a16:creationId xmlns:a16="http://schemas.microsoft.com/office/drawing/2014/main" id="{DFDD967E-B35D-3A4D-B7A5-9BFDE96F3066}"/>
              </a:ext>
            </a:extLst>
          </p:cNvPr>
          <p:cNvGrpSpPr/>
          <p:nvPr/>
        </p:nvGrpSpPr>
        <p:grpSpPr>
          <a:xfrm>
            <a:off x="2222500" y="1863097"/>
            <a:ext cx="2311400" cy="1232573"/>
            <a:chOff x="2222500" y="1863097"/>
            <a:chExt cx="2311400" cy="1232573"/>
          </a:xfrm>
        </p:grpSpPr>
        <p:sp>
          <p:nvSpPr>
            <p:cNvPr id="26" name="Rectangle 25">
              <a:extLst>
                <a:ext uri="{FF2B5EF4-FFF2-40B4-BE49-F238E27FC236}">
                  <a16:creationId xmlns:a16="http://schemas.microsoft.com/office/drawing/2014/main" id="{6A036DDD-5E2D-B644-8A6C-18C0CD74A219}"/>
                </a:ext>
              </a:extLst>
            </p:cNvPr>
            <p:cNvSpPr/>
            <p:nvPr/>
          </p:nvSpPr>
          <p:spPr>
            <a:xfrm>
              <a:off x="2552700" y="1863097"/>
              <a:ext cx="1981200" cy="2964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7772AAD-EC74-D74D-9805-DDFD44802779}"/>
                </a:ext>
              </a:extLst>
            </p:cNvPr>
            <p:cNvGrpSpPr/>
            <p:nvPr/>
          </p:nvGrpSpPr>
          <p:grpSpPr>
            <a:xfrm>
              <a:off x="2222500" y="2172925"/>
              <a:ext cx="2311400" cy="922745"/>
              <a:chOff x="2222500" y="2172925"/>
              <a:chExt cx="2311400" cy="922745"/>
            </a:xfrm>
          </p:grpSpPr>
          <p:grpSp>
            <p:nvGrpSpPr>
              <p:cNvPr id="32" name="Group 31">
                <a:extLst>
                  <a:ext uri="{FF2B5EF4-FFF2-40B4-BE49-F238E27FC236}">
                    <a16:creationId xmlns:a16="http://schemas.microsoft.com/office/drawing/2014/main" id="{DAA20C73-4F75-FF47-A00A-C2244C5D9394}"/>
                  </a:ext>
                </a:extLst>
              </p:cNvPr>
              <p:cNvGrpSpPr/>
              <p:nvPr/>
            </p:nvGrpSpPr>
            <p:grpSpPr>
              <a:xfrm>
                <a:off x="2552700" y="2172925"/>
                <a:ext cx="330200" cy="921167"/>
                <a:chOff x="2222500" y="2172925"/>
                <a:chExt cx="330200" cy="921167"/>
              </a:xfrm>
            </p:grpSpPr>
            <p:sp>
              <p:nvSpPr>
                <p:cNvPr id="33" name="Rectangle 32">
                  <a:extLst>
                    <a:ext uri="{FF2B5EF4-FFF2-40B4-BE49-F238E27FC236}">
                      <a16:creationId xmlns:a16="http://schemas.microsoft.com/office/drawing/2014/main" id="{22C890A8-6C5E-FF4D-88B9-AF6E7B990AEE}"/>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E5E16E-9DC4-BC46-8B48-AFD06333DB2A}"/>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32E8773-66C4-574F-B374-1723BD957A5E}"/>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14179A54-9ACE-6C47-A11A-9B85236C204B}"/>
                  </a:ext>
                </a:extLst>
              </p:cNvPr>
              <p:cNvGrpSpPr/>
              <p:nvPr/>
            </p:nvGrpSpPr>
            <p:grpSpPr>
              <a:xfrm>
                <a:off x="3213100" y="2172925"/>
                <a:ext cx="330200" cy="921167"/>
                <a:chOff x="2222500" y="2172925"/>
                <a:chExt cx="330200" cy="921167"/>
              </a:xfrm>
            </p:grpSpPr>
            <p:sp>
              <p:nvSpPr>
                <p:cNvPr id="41" name="Rectangle 40">
                  <a:extLst>
                    <a:ext uri="{FF2B5EF4-FFF2-40B4-BE49-F238E27FC236}">
                      <a16:creationId xmlns:a16="http://schemas.microsoft.com/office/drawing/2014/main" id="{8B2326C6-98A4-3147-81EF-C6665523B81C}"/>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283EC7E-1091-124A-BF47-5B79410657A0}"/>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1C12F54-100E-1A47-B2B6-BD44283653F9}"/>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45067D6-E625-A64D-873D-50A670C886C0}"/>
                  </a:ext>
                </a:extLst>
              </p:cNvPr>
              <p:cNvGrpSpPr/>
              <p:nvPr/>
            </p:nvGrpSpPr>
            <p:grpSpPr>
              <a:xfrm>
                <a:off x="3873500" y="2172925"/>
                <a:ext cx="330200" cy="921167"/>
                <a:chOff x="2222500" y="2172925"/>
                <a:chExt cx="330200" cy="921167"/>
              </a:xfrm>
            </p:grpSpPr>
            <p:sp>
              <p:nvSpPr>
                <p:cNvPr id="49" name="Rectangle 48">
                  <a:extLst>
                    <a:ext uri="{FF2B5EF4-FFF2-40B4-BE49-F238E27FC236}">
                      <a16:creationId xmlns:a16="http://schemas.microsoft.com/office/drawing/2014/main" id="{7D9CAAA2-BDAA-4B44-9F58-D595BF9FBE5D}"/>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E3706C3-1EAE-794C-8756-2DF39981D6AA}"/>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4D07D77-11C3-0E43-A880-61771BD2CAF2}"/>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24438C1E-CB1F-914C-AD25-40AF02B97186}"/>
                  </a:ext>
                </a:extLst>
              </p:cNvPr>
              <p:cNvGrpSpPr/>
              <p:nvPr/>
            </p:nvGrpSpPr>
            <p:grpSpPr>
              <a:xfrm>
                <a:off x="2222500" y="2172925"/>
                <a:ext cx="2311400" cy="922745"/>
                <a:chOff x="2222500" y="2172925"/>
                <a:chExt cx="2311400" cy="922745"/>
              </a:xfrm>
            </p:grpSpPr>
            <p:grpSp>
              <p:nvGrpSpPr>
                <p:cNvPr id="31" name="Group 30">
                  <a:extLst>
                    <a:ext uri="{FF2B5EF4-FFF2-40B4-BE49-F238E27FC236}">
                      <a16:creationId xmlns:a16="http://schemas.microsoft.com/office/drawing/2014/main" id="{FABC3647-F615-F14D-943E-F8F5FA3A8F0A}"/>
                    </a:ext>
                  </a:extLst>
                </p:cNvPr>
                <p:cNvGrpSpPr/>
                <p:nvPr/>
              </p:nvGrpSpPr>
              <p:grpSpPr>
                <a:xfrm>
                  <a:off x="2222500" y="2172925"/>
                  <a:ext cx="330200" cy="921167"/>
                  <a:chOff x="2222500" y="2172925"/>
                  <a:chExt cx="330200" cy="921167"/>
                </a:xfrm>
              </p:grpSpPr>
              <p:sp>
                <p:nvSpPr>
                  <p:cNvPr id="27" name="Rectangle 26">
                    <a:extLst>
                      <a:ext uri="{FF2B5EF4-FFF2-40B4-BE49-F238E27FC236}">
                        <a16:creationId xmlns:a16="http://schemas.microsoft.com/office/drawing/2014/main" id="{F8392FE9-1CB2-CB40-9A34-2D6FB001B545}"/>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754F442-317D-784D-9554-0817AAB7B5E7}"/>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C5F68C-DE9F-0A44-9E0E-AF783F21D177}"/>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4E91822-B347-6B4B-97B9-97F374A4D3A0}"/>
                    </a:ext>
                  </a:extLst>
                </p:cNvPr>
                <p:cNvGrpSpPr/>
                <p:nvPr/>
              </p:nvGrpSpPr>
              <p:grpSpPr>
                <a:xfrm>
                  <a:off x="2882900" y="2172925"/>
                  <a:ext cx="330200" cy="921167"/>
                  <a:chOff x="2222500" y="2172925"/>
                  <a:chExt cx="330200" cy="921167"/>
                </a:xfrm>
              </p:grpSpPr>
              <p:sp>
                <p:nvSpPr>
                  <p:cNvPr id="37" name="Rectangle 36">
                    <a:extLst>
                      <a:ext uri="{FF2B5EF4-FFF2-40B4-BE49-F238E27FC236}">
                        <a16:creationId xmlns:a16="http://schemas.microsoft.com/office/drawing/2014/main" id="{9945EBAF-A6FE-0545-AB63-98C79C443ACE}"/>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873B0E7-BCEC-2A43-894E-6C7172601CE5}"/>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582AFF3-AA77-9A46-AFE0-B59288A62584}"/>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7688039-3D56-6A4B-BBBA-0D5138E02517}"/>
                    </a:ext>
                  </a:extLst>
                </p:cNvPr>
                <p:cNvGrpSpPr/>
                <p:nvPr/>
              </p:nvGrpSpPr>
              <p:grpSpPr>
                <a:xfrm>
                  <a:off x="3543300" y="2174503"/>
                  <a:ext cx="330200" cy="921167"/>
                  <a:chOff x="2222500" y="2172925"/>
                  <a:chExt cx="330200" cy="921167"/>
                </a:xfrm>
              </p:grpSpPr>
              <p:sp>
                <p:nvSpPr>
                  <p:cNvPr id="45" name="Rectangle 44">
                    <a:extLst>
                      <a:ext uri="{FF2B5EF4-FFF2-40B4-BE49-F238E27FC236}">
                        <a16:creationId xmlns:a16="http://schemas.microsoft.com/office/drawing/2014/main" id="{73FBDE40-E326-0944-9728-6D301E154712}"/>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D2CC129-EA4D-194F-AAAB-0E4F192FC882}"/>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B2B78E-4198-744A-90F6-9C3EF56C2684}"/>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B6B7965A-0044-8548-A47A-90D2CBC2D799}"/>
                    </a:ext>
                  </a:extLst>
                </p:cNvPr>
                <p:cNvGrpSpPr/>
                <p:nvPr/>
              </p:nvGrpSpPr>
              <p:grpSpPr>
                <a:xfrm>
                  <a:off x="4203700" y="2172925"/>
                  <a:ext cx="330200" cy="921167"/>
                  <a:chOff x="2222500" y="2172925"/>
                  <a:chExt cx="330200" cy="921167"/>
                </a:xfrm>
              </p:grpSpPr>
              <p:sp>
                <p:nvSpPr>
                  <p:cNvPr id="53" name="Rectangle 52">
                    <a:extLst>
                      <a:ext uri="{FF2B5EF4-FFF2-40B4-BE49-F238E27FC236}">
                        <a16:creationId xmlns:a16="http://schemas.microsoft.com/office/drawing/2014/main" id="{73B598EE-E6D2-964E-B3B8-E26048E799AF}"/>
                      </a:ext>
                    </a:extLst>
                  </p:cNvPr>
                  <p:cNvSpPr/>
                  <p:nvPr/>
                </p:nvSpPr>
                <p:spPr>
                  <a:xfrm>
                    <a:off x="2222500" y="2172925"/>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90512C5-3398-7645-AEEE-D986A2AF030D}"/>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37C287-5BD2-4D40-8B56-D40A3AD77E0B}"/>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56" name="Rectangle 55">
            <a:extLst>
              <a:ext uri="{FF2B5EF4-FFF2-40B4-BE49-F238E27FC236}">
                <a16:creationId xmlns:a16="http://schemas.microsoft.com/office/drawing/2014/main" id="{E515E2E9-C4DC-334C-8DD9-CADA5002D019}"/>
              </a:ext>
            </a:extLst>
          </p:cNvPr>
          <p:cNvSpPr/>
          <p:nvPr/>
        </p:nvSpPr>
        <p:spPr>
          <a:xfrm>
            <a:off x="2222500" y="3096797"/>
            <a:ext cx="330200" cy="301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ght Arrow 56">
            <a:extLst>
              <a:ext uri="{FF2B5EF4-FFF2-40B4-BE49-F238E27FC236}">
                <a16:creationId xmlns:a16="http://schemas.microsoft.com/office/drawing/2014/main" id="{DCC8B497-1961-EC46-AD13-C6B8CFA36840}"/>
              </a:ext>
            </a:extLst>
          </p:cNvPr>
          <p:cNvSpPr/>
          <p:nvPr/>
        </p:nvSpPr>
        <p:spPr>
          <a:xfrm>
            <a:off x="2584450" y="3200699"/>
            <a:ext cx="1784350" cy="9041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EA58F5B6-B7FE-2C43-91C7-39B10BC9C770}"/>
              </a:ext>
            </a:extLst>
          </p:cNvPr>
          <p:cNvPicPr>
            <a:picLocks noChangeAspect="1"/>
          </p:cNvPicPr>
          <p:nvPr/>
        </p:nvPicPr>
        <p:blipFill>
          <a:blip r:embed="rId8"/>
          <a:stretch>
            <a:fillRect/>
          </a:stretch>
        </p:blipFill>
        <p:spPr>
          <a:xfrm>
            <a:off x="6582440" y="1490262"/>
            <a:ext cx="2708940" cy="2080079"/>
          </a:xfrm>
          <a:prstGeom prst="rect">
            <a:avLst/>
          </a:prstGeom>
        </p:spPr>
      </p:pic>
      <p:sp>
        <p:nvSpPr>
          <p:cNvPr id="59" name="Rectangle 58">
            <a:extLst>
              <a:ext uri="{FF2B5EF4-FFF2-40B4-BE49-F238E27FC236}">
                <a16:creationId xmlns:a16="http://schemas.microsoft.com/office/drawing/2014/main" id="{1D4238C1-F938-024B-BA8D-119E9C5E1EA3}"/>
              </a:ext>
            </a:extLst>
          </p:cNvPr>
          <p:cNvSpPr/>
          <p:nvPr/>
        </p:nvSpPr>
        <p:spPr>
          <a:xfrm>
            <a:off x="6772940" y="2525008"/>
            <a:ext cx="330200" cy="301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ight Arrow 59">
            <a:extLst>
              <a:ext uri="{FF2B5EF4-FFF2-40B4-BE49-F238E27FC236}">
                <a16:creationId xmlns:a16="http://schemas.microsoft.com/office/drawing/2014/main" id="{A2A9F54D-EF6F-D64B-AA78-0E57E7981047}"/>
              </a:ext>
            </a:extLst>
          </p:cNvPr>
          <p:cNvSpPr/>
          <p:nvPr/>
        </p:nvSpPr>
        <p:spPr>
          <a:xfrm>
            <a:off x="7134890" y="2628910"/>
            <a:ext cx="1784350" cy="9041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FFE383F9-27C2-E041-A3C6-C5164C66D495}"/>
              </a:ext>
            </a:extLst>
          </p:cNvPr>
          <p:cNvGrpSpPr/>
          <p:nvPr/>
        </p:nvGrpSpPr>
        <p:grpSpPr>
          <a:xfrm>
            <a:off x="6768510" y="1923657"/>
            <a:ext cx="2315830" cy="614051"/>
            <a:chOff x="6768510" y="1923657"/>
            <a:chExt cx="2315830" cy="614051"/>
          </a:xfrm>
        </p:grpSpPr>
        <p:grpSp>
          <p:nvGrpSpPr>
            <p:cNvPr id="65" name="Group 64">
              <a:extLst>
                <a:ext uri="{FF2B5EF4-FFF2-40B4-BE49-F238E27FC236}">
                  <a16:creationId xmlns:a16="http://schemas.microsoft.com/office/drawing/2014/main" id="{CC54EF4B-54CC-9240-B3D3-2D4301709D16}"/>
                </a:ext>
              </a:extLst>
            </p:cNvPr>
            <p:cNvGrpSpPr/>
            <p:nvPr/>
          </p:nvGrpSpPr>
          <p:grpSpPr>
            <a:xfrm>
              <a:off x="7433340" y="1923657"/>
              <a:ext cx="330200" cy="610702"/>
              <a:chOff x="2222500" y="2483390"/>
              <a:chExt cx="330200" cy="610702"/>
            </a:xfrm>
          </p:grpSpPr>
          <p:sp>
            <p:nvSpPr>
              <p:cNvPr id="66" name="Rectangle 65">
                <a:extLst>
                  <a:ext uri="{FF2B5EF4-FFF2-40B4-BE49-F238E27FC236}">
                    <a16:creationId xmlns:a16="http://schemas.microsoft.com/office/drawing/2014/main" id="{6C3F18EE-7AFF-E74F-9179-C002005EE0C1}"/>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3B4CB2E-BCE8-944E-9B96-71C2DFC46873}"/>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a:extLst>
                <a:ext uri="{FF2B5EF4-FFF2-40B4-BE49-F238E27FC236}">
                  <a16:creationId xmlns:a16="http://schemas.microsoft.com/office/drawing/2014/main" id="{F53FC07D-6A08-5C4C-A299-F3087FA11E66}"/>
                </a:ext>
              </a:extLst>
            </p:cNvPr>
            <p:cNvGrpSpPr/>
            <p:nvPr/>
          </p:nvGrpSpPr>
          <p:grpSpPr>
            <a:xfrm>
              <a:off x="8110280" y="1923657"/>
              <a:ext cx="330200" cy="610702"/>
              <a:chOff x="2222500" y="2483390"/>
              <a:chExt cx="330200" cy="610702"/>
            </a:xfrm>
          </p:grpSpPr>
          <p:sp>
            <p:nvSpPr>
              <p:cNvPr id="72" name="Rectangle 71">
                <a:extLst>
                  <a:ext uri="{FF2B5EF4-FFF2-40B4-BE49-F238E27FC236}">
                    <a16:creationId xmlns:a16="http://schemas.microsoft.com/office/drawing/2014/main" id="{9185AA5E-DD06-3045-8D24-28703A7FD98F}"/>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261D64-8FC9-F845-85D6-C809FBB0A800}"/>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42AAAB71-D512-DC41-91A9-63140D681C38}"/>
                </a:ext>
              </a:extLst>
            </p:cNvPr>
            <p:cNvGrpSpPr/>
            <p:nvPr/>
          </p:nvGrpSpPr>
          <p:grpSpPr>
            <a:xfrm>
              <a:off x="7103140" y="1923657"/>
              <a:ext cx="1981200" cy="610702"/>
              <a:chOff x="7103140" y="1923657"/>
              <a:chExt cx="1981200" cy="610702"/>
            </a:xfrm>
          </p:grpSpPr>
          <p:grpSp>
            <p:nvGrpSpPr>
              <p:cNvPr id="61" name="Group 60">
                <a:extLst>
                  <a:ext uri="{FF2B5EF4-FFF2-40B4-BE49-F238E27FC236}">
                    <a16:creationId xmlns:a16="http://schemas.microsoft.com/office/drawing/2014/main" id="{BE8AA2AF-93BD-9D47-BFAB-6A72815F7722}"/>
                  </a:ext>
                </a:extLst>
              </p:cNvPr>
              <p:cNvGrpSpPr/>
              <p:nvPr/>
            </p:nvGrpSpPr>
            <p:grpSpPr>
              <a:xfrm>
                <a:off x="7103140" y="1923657"/>
                <a:ext cx="330200" cy="610702"/>
                <a:chOff x="2222500" y="2483390"/>
                <a:chExt cx="330200" cy="610702"/>
              </a:xfrm>
            </p:grpSpPr>
            <p:sp>
              <p:nvSpPr>
                <p:cNvPr id="63" name="Rectangle 62">
                  <a:extLst>
                    <a:ext uri="{FF2B5EF4-FFF2-40B4-BE49-F238E27FC236}">
                      <a16:creationId xmlns:a16="http://schemas.microsoft.com/office/drawing/2014/main" id="{BA0BE1FF-0CF4-4940-B66D-2A139C1151FF}"/>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718A8AB-7D3B-BB4B-8791-5D343430ED86}"/>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54BF4C9C-B76C-264F-8687-08AD1A8648EE}"/>
                  </a:ext>
                </a:extLst>
              </p:cNvPr>
              <p:cNvGrpSpPr/>
              <p:nvPr/>
            </p:nvGrpSpPr>
            <p:grpSpPr>
              <a:xfrm>
                <a:off x="7771810" y="1923657"/>
                <a:ext cx="330200" cy="610702"/>
                <a:chOff x="2222500" y="2483390"/>
                <a:chExt cx="330200" cy="610702"/>
              </a:xfrm>
            </p:grpSpPr>
            <p:sp>
              <p:nvSpPr>
                <p:cNvPr id="69" name="Rectangle 68">
                  <a:extLst>
                    <a:ext uri="{FF2B5EF4-FFF2-40B4-BE49-F238E27FC236}">
                      <a16:creationId xmlns:a16="http://schemas.microsoft.com/office/drawing/2014/main" id="{57918A3E-BD95-8D4B-BF6C-14E7C89C2910}"/>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9DBE331-013C-3E42-8B5C-BFBF72C89A8D}"/>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3B87F307-E9F7-2645-AFD7-31875969EFD5}"/>
                  </a:ext>
                </a:extLst>
              </p:cNvPr>
              <p:cNvGrpSpPr/>
              <p:nvPr/>
            </p:nvGrpSpPr>
            <p:grpSpPr>
              <a:xfrm>
                <a:off x="8448750" y="1923657"/>
                <a:ext cx="330200" cy="610702"/>
                <a:chOff x="2222500" y="2483390"/>
                <a:chExt cx="330200" cy="610702"/>
              </a:xfrm>
            </p:grpSpPr>
            <p:sp>
              <p:nvSpPr>
                <p:cNvPr id="75" name="Rectangle 74">
                  <a:extLst>
                    <a:ext uri="{FF2B5EF4-FFF2-40B4-BE49-F238E27FC236}">
                      <a16:creationId xmlns:a16="http://schemas.microsoft.com/office/drawing/2014/main" id="{8FF8634C-E989-3849-BF4C-F36E154EB033}"/>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27CFB3A-EE3E-914D-8346-AD324C48B787}"/>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60E335F6-D5BB-C048-B6A4-F64950D46802}"/>
                  </a:ext>
                </a:extLst>
              </p:cNvPr>
              <p:cNvGrpSpPr/>
              <p:nvPr/>
            </p:nvGrpSpPr>
            <p:grpSpPr>
              <a:xfrm>
                <a:off x="8754140" y="1923657"/>
                <a:ext cx="330200" cy="610702"/>
                <a:chOff x="2222500" y="2483390"/>
                <a:chExt cx="330200" cy="610702"/>
              </a:xfrm>
            </p:grpSpPr>
            <p:sp>
              <p:nvSpPr>
                <p:cNvPr id="78" name="Rectangle 77">
                  <a:extLst>
                    <a:ext uri="{FF2B5EF4-FFF2-40B4-BE49-F238E27FC236}">
                      <a16:creationId xmlns:a16="http://schemas.microsoft.com/office/drawing/2014/main" id="{862E94C8-B669-554A-879E-B04EB76E83AF}"/>
                    </a:ext>
                  </a:extLst>
                </p:cNvPr>
                <p:cNvSpPr/>
                <p:nvPr/>
              </p:nvSpPr>
              <p:spPr>
                <a:xfrm>
                  <a:off x="2222500" y="2483390"/>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586D731-A4DE-B245-90F8-6EEC074DD993}"/>
                    </a:ext>
                  </a:extLst>
                </p:cNvPr>
                <p:cNvSpPr/>
                <p:nvPr/>
              </p:nvSpPr>
              <p:spPr>
                <a:xfrm>
                  <a:off x="2222500" y="2792582"/>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0" name="Rectangle 79">
              <a:extLst>
                <a:ext uri="{FF2B5EF4-FFF2-40B4-BE49-F238E27FC236}">
                  <a16:creationId xmlns:a16="http://schemas.microsoft.com/office/drawing/2014/main" id="{D6B869C0-18BD-364C-B79A-3D4912012EBF}"/>
                </a:ext>
              </a:extLst>
            </p:cNvPr>
            <p:cNvSpPr/>
            <p:nvPr/>
          </p:nvSpPr>
          <p:spPr>
            <a:xfrm>
              <a:off x="6768510" y="2236198"/>
              <a:ext cx="330200" cy="3015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Explosion 2 80">
            <a:extLst>
              <a:ext uri="{FF2B5EF4-FFF2-40B4-BE49-F238E27FC236}">
                <a16:creationId xmlns:a16="http://schemas.microsoft.com/office/drawing/2014/main" id="{42042632-2A9E-6942-AF1B-06C6ED0AE53D}"/>
              </a:ext>
            </a:extLst>
          </p:cNvPr>
          <p:cNvSpPr/>
          <p:nvPr/>
        </p:nvSpPr>
        <p:spPr>
          <a:xfrm rot="2291253">
            <a:off x="6712333" y="1854435"/>
            <a:ext cx="433812" cy="447151"/>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2 24">
            <a:extLst>
              <a:ext uri="{FF2B5EF4-FFF2-40B4-BE49-F238E27FC236}">
                <a16:creationId xmlns:a16="http://schemas.microsoft.com/office/drawing/2014/main" id="{071CA4EB-5CD6-D947-8992-0F4F509D88E5}"/>
              </a:ext>
            </a:extLst>
          </p:cNvPr>
          <p:cNvSpPr/>
          <p:nvPr/>
        </p:nvSpPr>
        <p:spPr>
          <a:xfrm rot="2291253">
            <a:off x="2217584" y="1790277"/>
            <a:ext cx="433812" cy="447151"/>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03" name="Group 102">
            <a:extLst>
              <a:ext uri="{FF2B5EF4-FFF2-40B4-BE49-F238E27FC236}">
                <a16:creationId xmlns:a16="http://schemas.microsoft.com/office/drawing/2014/main" id="{8917EB45-9DA5-7E43-B10F-1DF9D71631C0}"/>
              </a:ext>
            </a:extLst>
          </p:cNvPr>
          <p:cNvGrpSpPr/>
          <p:nvPr/>
        </p:nvGrpSpPr>
        <p:grpSpPr>
          <a:xfrm>
            <a:off x="138109" y="6198084"/>
            <a:ext cx="3252130" cy="659916"/>
            <a:chOff x="138109" y="6198084"/>
            <a:chExt cx="3252130" cy="659916"/>
          </a:xfrm>
        </p:grpSpPr>
        <p:grpSp>
          <p:nvGrpSpPr>
            <p:cNvPr id="104" name="Group 103">
              <a:extLst>
                <a:ext uri="{FF2B5EF4-FFF2-40B4-BE49-F238E27FC236}">
                  <a16:creationId xmlns:a16="http://schemas.microsoft.com/office/drawing/2014/main" id="{15931E34-DACD-C147-AF4D-C17FC72892E4}"/>
                </a:ext>
              </a:extLst>
            </p:cNvPr>
            <p:cNvGrpSpPr/>
            <p:nvPr/>
          </p:nvGrpSpPr>
          <p:grpSpPr>
            <a:xfrm>
              <a:off x="138109" y="6198084"/>
              <a:ext cx="3252130" cy="659916"/>
              <a:chOff x="4508500" y="2451100"/>
              <a:chExt cx="4318000" cy="1257300"/>
            </a:xfrm>
          </p:grpSpPr>
          <p:sp>
            <p:nvSpPr>
              <p:cNvPr id="106" name="Right Arrow 105">
                <a:extLst>
                  <a:ext uri="{FF2B5EF4-FFF2-40B4-BE49-F238E27FC236}">
                    <a16:creationId xmlns:a16="http://schemas.microsoft.com/office/drawing/2014/main" id="{E95CDD32-0068-A54A-BA84-7EC92E46B41A}"/>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F1D52D5-B22E-104D-94C5-5F0209B906EA}"/>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2EE500B-305C-6043-B454-FD9D918195D5}"/>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TextBox 104">
              <a:extLst>
                <a:ext uri="{FF2B5EF4-FFF2-40B4-BE49-F238E27FC236}">
                  <a16:creationId xmlns:a16="http://schemas.microsoft.com/office/drawing/2014/main" id="{2C493F93-FFF5-B64F-B140-27D083FBD581}"/>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spTree>
    <p:extLst>
      <p:ext uri="{BB962C8B-B14F-4D97-AF65-F5344CB8AC3E}">
        <p14:creationId xmlns:p14="http://schemas.microsoft.com/office/powerpoint/2010/main" val="304992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56" grpId="0" animBg="1"/>
      <p:bldP spid="57" grpId="0" animBg="1"/>
      <p:bldP spid="59" grpId="0" animBg="1"/>
      <p:bldP spid="60" grpId="0" animBg="1"/>
      <p:bldP spid="81"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5414F9D-D2CB-714D-827A-2A0E1A657E24}"/>
              </a:ext>
            </a:extLst>
          </p:cNvPr>
          <p:cNvCxnSpPr/>
          <p:nvPr/>
        </p:nvCxnSpPr>
        <p:spPr>
          <a:xfrm>
            <a:off x="836840" y="3049452"/>
            <a:ext cx="4006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F9B8306-E1A4-4144-8253-FABA9164C954}"/>
              </a:ext>
            </a:extLst>
          </p:cNvPr>
          <p:cNvCxnSpPr/>
          <p:nvPr/>
        </p:nvCxnSpPr>
        <p:spPr>
          <a:xfrm>
            <a:off x="836840" y="2782703"/>
            <a:ext cx="0" cy="5938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CF6A3E7-28E0-B44E-96FC-EEDB126DB20F}"/>
              </a:ext>
            </a:extLst>
          </p:cNvPr>
          <p:cNvCxnSpPr/>
          <p:nvPr/>
        </p:nvCxnSpPr>
        <p:spPr>
          <a:xfrm>
            <a:off x="2384903" y="2752523"/>
            <a:ext cx="0" cy="5938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3981FC-8319-944C-8658-C3D181C85C7D}"/>
              </a:ext>
            </a:extLst>
          </p:cNvPr>
          <p:cNvCxnSpPr/>
          <p:nvPr/>
        </p:nvCxnSpPr>
        <p:spPr>
          <a:xfrm>
            <a:off x="3387535" y="2771550"/>
            <a:ext cx="0" cy="5938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A1260E-F0CE-D044-917E-F9A3C2908119}"/>
              </a:ext>
            </a:extLst>
          </p:cNvPr>
          <p:cNvCxnSpPr/>
          <p:nvPr/>
        </p:nvCxnSpPr>
        <p:spPr>
          <a:xfrm>
            <a:off x="4133493" y="2782703"/>
            <a:ext cx="0" cy="5938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A72B8B-7847-2E44-9B89-A616F44922DC}"/>
              </a:ext>
            </a:extLst>
          </p:cNvPr>
          <p:cNvSpPr txBox="1"/>
          <p:nvPr/>
        </p:nvSpPr>
        <p:spPr>
          <a:xfrm>
            <a:off x="154113" y="2326163"/>
            <a:ext cx="1957137" cy="430887"/>
          </a:xfrm>
          <a:prstGeom prst="rect">
            <a:avLst/>
          </a:prstGeom>
          <a:noFill/>
        </p:spPr>
        <p:txBody>
          <a:bodyPr wrap="square" rtlCol="0">
            <a:spAutoFit/>
          </a:bodyPr>
          <a:lstStyle/>
          <a:p>
            <a:r>
              <a:rPr lang="en-US" sz="2200" b="1" dirty="0">
                <a:solidFill>
                  <a:srgbClr val="00B050"/>
                </a:solidFill>
              </a:rPr>
              <a:t>Baseline</a:t>
            </a:r>
          </a:p>
        </p:txBody>
      </p:sp>
      <p:sp>
        <p:nvSpPr>
          <p:cNvPr id="10" name="TextBox 9">
            <a:extLst>
              <a:ext uri="{FF2B5EF4-FFF2-40B4-BE49-F238E27FC236}">
                <a16:creationId xmlns:a16="http://schemas.microsoft.com/office/drawing/2014/main" id="{D7CE0B74-8148-714C-ACB6-51F7B9ADE470}"/>
              </a:ext>
            </a:extLst>
          </p:cNvPr>
          <p:cNvSpPr txBox="1"/>
          <p:nvPr/>
        </p:nvSpPr>
        <p:spPr>
          <a:xfrm>
            <a:off x="1959559" y="3416713"/>
            <a:ext cx="1957137" cy="430887"/>
          </a:xfrm>
          <a:prstGeom prst="rect">
            <a:avLst/>
          </a:prstGeom>
          <a:noFill/>
        </p:spPr>
        <p:txBody>
          <a:bodyPr wrap="square" rtlCol="0">
            <a:spAutoFit/>
          </a:bodyPr>
          <a:lstStyle/>
          <a:p>
            <a:r>
              <a:rPr lang="en-US" sz="2200" b="1" dirty="0">
                <a:solidFill>
                  <a:srgbClr val="FF0000"/>
                </a:solidFill>
              </a:rPr>
              <a:t>Injury</a:t>
            </a:r>
          </a:p>
        </p:txBody>
      </p:sp>
      <p:sp>
        <p:nvSpPr>
          <p:cNvPr id="11" name="TextBox 10">
            <a:extLst>
              <a:ext uri="{FF2B5EF4-FFF2-40B4-BE49-F238E27FC236}">
                <a16:creationId xmlns:a16="http://schemas.microsoft.com/office/drawing/2014/main" id="{B818CFF0-540E-3C49-833A-370C9B2DA352}"/>
              </a:ext>
            </a:extLst>
          </p:cNvPr>
          <p:cNvSpPr txBox="1"/>
          <p:nvPr/>
        </p:nvSpPr>
        <p:spPr>
          <a:xfrm>
            <a:off x="2314604" y="2276049"/>
            <a:ext cx="2145861" cy="430887"/>
          </a:xfrm>
          <a:prstGeom prst="rect">
            <a:avLst/>
          </a:prstGeom>
          <a:noFill/>
        </p:spPr>
        <p:txBody>
          <a:bodyPr wrap="square" rtlCol="0">
            <a:spAutoFit/>
          </a:bodyPr>
          <a:lstStyle/>
          <a:p>
            <a:r>
              <a:rPr lang="en-US" sz="2200" b="1" dirty="0">
                <a:solidFill>
                  <a:srgbClr val="FFC000"/>
                </a:solidFill>
              </a:rPr>
              <a:t>Asymptomatic</a:t>
            </a:r>
          </a:p>
        </p:txBody>
      </p:sp>
      <p:sp>
        <p:nvSpPr>
          <p:cNvPr id="12" name="TextBox 11">
            <a:extLst>
              <a:ext uri="{FF2B5EF4-FFF2-40B4-BE49-F238E27FC236}">
                <a16:creationId xmlns:a16="http://schemas.microsoft.com/office/drawing/2014/main" id="{2274334B-FCA0-5543-97F8-FD26BD39A0A4}"/>
              </a:ext>
            </a:extLst>
          </p:cNvPr>
          <p:cNvSpPr txBox="1"/>
          <p:nvPr/>
        </p:nvSpPr>
        <p:spPr>
          <a:xfrm>
            <a:off x="3387535" y="3427866"/>
            <a:ext cx="1957137" cy="430887"/>
          </a:xfrm>
          <a:prstGeom prst="rect">
            <a:avLst/>
          </a:prstGeom>
          <a:noFill/>
        </p:spPr>
        <p:txBody>
          <a:bodyPr wrap="square" rtlCol="0">
            <a:spAutoFit/>
          </a:bodyPr>
          <a:lstStyle/>
          <a:p>
            <a:r>
              <a:rPr lang="en-US" sz="2200" b="1" dirty="0">
                <a:solidFill>
                  <a:srgbClr val="00B050"/>
                </a:solidFill>
              </a:rPr>
              <a:t>Full RTP</a:t>
            </a:r>
          </a:p>
        </p:txBody>
      </p:sp>
      <p:pic>
        <p:nvPicPr>
          <p:cNvPr id="13" name="Content Placeholder 4">
            <a:extLst>
              <a:ext uri="{FF2B5EF4-FFF2-40B4-BE49-F238E27FC236}">
                <a16:creationId xmlns:a16="http://schemas.microsoft.com/office/drawing/2014/main" id="{0E69FA4B-AB89-EA44-B03B-D97E7034847F}"/>
              </a:ext>
            </a:extLst>
          </p:cNvPr>
          <p:cNvPicPr>
            <a:picLocks noGrp="1" noChangeAspect="1"/>
          </p:cNvPicPr>
          <p:nvPr>
            <p:ph idx="1"/>
          </p:nvPr>
        </p:nvPicPr>
        <p:blipFill rotWithShape="1">
          <a:blip r:embed="rId3">
            <a:clrChange>
              <a:clrFrom>
                <a:srgbClr val="FFFFFF"/>
              </a:clrFrom>
              <a:clrTo>
                <a:srgbClr val="FFFFFF">
                  <a:alpha val="0"/>
                </a:srgbClr>
              </a:clrTo>
            </a:clrChange>
          </a:blip>
          <a:srcRect l="5995" t="50000" r="82169" b="718"/>
          <a:stretch/>
        </p:blipFill>
        <p:spPr>
          <a:xfrm>
            <a:off x="6228559" y="1706615"/>
            <a:ext cx="625642" cy="1733698"/>
          </a:xfrm>
        </p:spPr>
      </p:pic>
      <p:pic>
        <p:nvPicPr>
          <p:cNvPr id="14" name="Content Placeholder 4">
            <a:extLst>
              <a:ext uri="{FF2B5EF4-FFF2-40B4-BE49-F238E27FC236}">
                <a16:creationId xmlns:a16="http://schemas.microsoft.com/office/drawing/2014/main" id="{82FBC91E-5753-054C-95D2-6214B75594A4}"/>
              </a:ext>
            </a:extLst>
          </p:cNvPr>
          <p:cNvPicPr>
            <a:picLocks noChangeAspect="1"/>
          </p:cNvPicPr>
          <p:nvPr/>
        </p:nvPicPr>
        <p:blipFill rotWithShape="1">
          <a:blip r:embed="rId3">
            <a:clrChange>
              <a:clrFrom>
                <a:srgbClr val="FFFFFF"/>
              </a:clrFrom>
              <a:clrTo>
                <a:srgbClr val="FFFFFF">
                  <a:alpha val="0"/>
                </a:srgbClr>
              </a:clrTo>
            </a:clrChange>
          </a:blip>
          <a:srcRect l="68664" r="18286" b="51385"/>
          <a:stretch/>
        </p:blipFill>
        <p:spPr>
          <a:xfrm>
            <a:off x="9614801" y="1239629"/>
            <a:ext cx="689812" cy="1710238"/>
          </a:xfrm>
          <a:prstGeom prst="rect">
            <a:avLst/>
          </a:prstGeom>
        </p:spPr>
      </p:pic>
      <p:pic>
        <p:nvPicPr>
          <p:cNvPr id="15" name="Content Placeholder 4">
            <a:extLst>
              <a:ext uri="{FF2B5EF4-FFF2-40B4-BE49-F238E27FC236}">
                <a16:creationId xmlns:a16="http://schemas.microsoft.com/office/drawing/2014/main" id="{C3F5A3C8-1532-CB4E-8147-2505DA721187}"/>
              </a:ext>
            </a:extLst>
          </p:cNvPr>
          <p:cNvPicPr>
            <a:picLocks noChangeAspect="1"/>
          </p:cNvPicPr>
          <p:nvPr/>
        </p:nvPicPr>
        <p:blipFill rotWithShape="1">
          <a:blip r:embed="rId3">
            <a:clrChange>
              <a:clrFrom>
                <a:srgbClr val="FFFFFF"/>
              </a:clrFrom>
              <a:clrTo>
                <a:srgbClr val="FFFFFF">
                  <a:alpha val="0"/>
                </a:srgbClr>
              </a:clrTo>
            </a:clrChange>
          </a:blip>
          <a:srcRect l="18437" r="69120" b="51435"/>
          <a:stretch/>
        </p:blipFill>
        <p:spPr>
          <a:xfrm>
            <a:off x="8385247" y="1630829"/>
            <a:ext cx="657728" cy="1708484"/>
          </a:xfrm>
          <a:prstGeom prst="rect">
            <a:avLst/>
          </a:prstGeom>
        </p:spPr>
      </p:pic>
      <p:pic>
        <p:nvPicPr>
          <p:cNvPr id="16" name="Content Placeholder 4">
            <a:extLst>
              <a:ext uri="{FF2B5EF4-FFF2-40B4-BE49-F238E27FC236}">
                <a16:creationId xmlns:a16="http://schemas.microsoft.com/office/drawing/2014/main" id="{1441CE77-0F81-0C4E-8827-1D7679514A73}"/>
              </a:ext>
            </a:extLst>
          </p:cNvPr>
          <p:cNvPicPr>
            <a:picLocks noChangeAspect="1"/>
          </p:cNvPicPr>
          <p:nvPr/>
        </p:nvPicPr>
        <p:blipFill rotWithShape="1">
          <a:blip r:embed="rId3">
            <a:clrChange>
              <a:clrFrom>
                <a:srgbClr val="FFFFFF"/>
              </a:clrFrom>
              <a:clrTo>
                <a:srgbClr val="FFFFFF">
                  <a:alpha val="0"/>
                </a:srgbClr>
              </a:clrTo>
            </a:clrChange>
          </a:blip>
          <a:srcRect l="31336" r="58042" b="52575"/>
          <a:stretch/>
        </p:blipFill>
        <p:spPr>
          <a:xfrm>
            <a:off x="6673456" y="1754243"/>
            <a:ext cx="561474" cy="1668379"/>
          </a:xfrm>
          <a:prstGeom prst="rect">
            <a:avLst/>
          </a:prstGeom>
        </p:spPr>
      </p:pic>
      <p:pic>
        <p:nvPicPr>
          <p:cNvPr id="17" name="Content Placeholder 4">
            <a:extLst>
              <a:ext uri="{FF2B5EF4-FFF2-40B4-BE49-F238E27FC236}">
                <a16:creationId xmlns:a16="http://schemas.microsoft.com/office/drawing/2014/main" id="{6C3D0E06-73F8-E14C-96E6-E37A884691E2}"/>
              </a:ext>
            </a:extLst>
          </p:cNvPr>
          <p:cNvPicPr>
            <a:picLocks noChangeAspect="1"/>
          </p:cNvPicPr>
          <p:nvPr/>
        </p:nvPicPr>
        <p:blipFill rotWithShape="1">
          <a:blip r:embed="rId3">
            <a:clrChange>
              <a:clrFrom>
                <a:srgbClr val="FFFFFF"/>
              </a:clrFrom>
              <a:clrTo>
                <a:srgbClr val="FFFFFF">
                  <a:alpha val="0"/>
                </a:srgbClr>
              </a:clrTo>
            </a:clrChange>
          </a:blip>
          <a:srcRect l="43020" t="733" r="44841" b="51842"/>
          <a:stretch/>
        </p:blipFill>
        <p:spPr>
          <a:xfrm>
            <a:off x="7416317" y="1348007"/>
            <a:ext cx="641685" cy="1668379"/>
          </a:xfrm>
          <a:prstGeom prst="rect">
            <a:avLst/>
          </a:prstGeom>
        </p:spPr>
      </p:pic>
      <p:pic>
        <p:nvPicPr>
          <p:cNvPr id="18" name="Content Placeholder 4">
            <a:extLst>
              <a:ext uri="{FF2B5EF4-FFF2-40B4-BE49-F238E27FC236}">
                <a16:creationId xmlns:a16="http://schemas.microsoft.com/office/drawing/2014/main" id="{12D7FF0A-CA97-2D43-B217-BDAB63213E18}"/>
              </a:ext>
            </a:extLst>
          </p:cNvPr>
          <p:cNvPicPr>
            <a:picLocks noChangeAspect="1"/>
          </p:cNvPicPr>
          <p:nvPr/>
        </p:nvPicPr>
        <p:blipFill rotWithShape="1">
          <a:blip r:embed="rId3">
            <a:clrChange>
              <a:clrFrom>
                <a:srgbClr val="FFFFFF"/>
              </a:clrFrom>
              <a:clrTo>
                <a:srgbClr val="FFFFFF">
                  <a:alpha val="0"/>
                </a:srgbClr>
              </a:clrTo>
            </a:clrChange>
          </a:blip>
          <a:srcRect l="56222" t="3698" r="31639" b="52069"/>
          <a:stretch/>
        </p:blipFill>
        <p:spPr>
          <a:xfrm>
            <a:off x="9200297" y="1826723"/>
            <a:ext cx="641685" cy="1556084"/>
          </a:xfrm>
          <a:prstGeom prst="rect">
            <a:avLst/>
          </a:prstGeom>
        </p:spPr>
      </p:pic>
      <p:pic>
        <p:nvPicPr>
          <p:cNvPr id="19" name="Content Placeholder 4">
            <a:extLst>
              <a:ext uri="{FF2B5EF4-FFF2-40B4-BE49-F238E27FC236}">
                <a16:creationId xmlns:a16="http://schemas.microsoft.com/office/drawing/2014/main" id="{C85D2655-BD91-E640-94B0-980A49AE1D10}"/>
              </a:ext>
            </a:extLst>
          </p:cNvPr>
          <p:cNvPicPr>
            <a:picLocks noChangeAspect="1"/>
          </p:cNvPicPr>
          <p:nvPr/>
        </p:nvPicPr>
        <p:blipFill rotWithShape="1">
          <a:blip r:embed="rId3">
            <a:clrChange>
              <a:clrFrom>
                <a:srgbClr val="FFFFFF"/>
              </a:clrFrom>
              <a:clrTo>
                <a:srgbClr val="FFFFFF">
                  <a:alpha val="0"/>
                </a:srgbClr>
              </a:clrTo>
            </a:clrChange>
          </a:blip>
          <a:srcRect l="82094" t="-1513" r="6299" b="50929"/>
          <a:stretch/>
        </p:blipFill>
        <p:spPr>
          <a:xfrm>
            <a:off x="10312702" y="1826723"/>
            <a:ext cx="613566" cy="1779503"/>
          </a:xfrm>
          <a:prstGeom prst="rect">
            <a:avLst/>
          </a:prstGeom>
        </p:spPr>
      </p:pic>
      <p:pic>
        <p:nvPicPr>
          <p:cNvPr id="20" name="Content Placeholder 4">
            <a:extLst>
              <a:ext uri="{FF2B5EF4-FFF2-40B4-BE49-F238E27FC236}">
                <a16:creationId xmlns:a16="http://schemas.microsoft.com/office/drawing/2014/main" id="{51B18812-6245-4A46-A813-C275147F02AE}"/>
              </a:ext>
            </a:extLst>
          </p:cNvPr>
          <p:cNvPicPr>
            <a:picLocks noChangeAspect="1"/>
          </p:cNvPicPr>
          <p:nvPr/>
        </p:nvPicPr>
        <p:blipFill rotWithShape="1">
          <a:blip r:embed="rId3">
            <a:clrChange>
              <a:clrFrom>
                <a:srgbClr val="FFFFFF"/>
              </a:clrFrom>
              <a:clrTo>
                <a:srgbClr val="FFFFFF">
                  <a:alpha val="0"/>
                </a:srgbClr>
              </a:clrTo>
            </a:clrChange>
          </a:blip>
          <a:srcRect l="18893" t="49844" r="70182" b="2653"/>
          <a:stretch/>
        </p:blipFill>
        <p:spPr>
          <a:xfrm>
            <a:off x="6818016" y="2604765"/>
            <a:ext cx="577516" cy="1671096"/>
          </a:xfrm>
          <a:prstGeom prst="rect">
            <a:avLst/>
          </a:prstGeom>
        </p:spPr>
      </p:pic>
      <p:pic>
        <p:nvPicPr>
          <p:cNvPr id="21" name="Content Placeholder 4">
            <a:extLst>
              <a:ext uri="{FF2B5EF4-FFF2-40B4-BE49-F238E27FC236}">
                <a16:creationId xmlns:a16="http://schemas.microsoft.com/office/drawing/2014/main" id="{6AB158E8-6D25-9D44-A83B-82D272B6E52B}"/>
              </a:ext>
            </a:extLst>
          </p:cNvPr>
          <p:cNvPicPr>
            <a:picLocks noChangeAspect="1"/>
          </p:cNvPicPr>
          <p:nvPr/>
        </p:nvPicPr>
        <p:blipFill rotWithShape="1">
          <a:blip r:embed="rId3">
            <a:clrChange>
              <a:clrFrom>
                <a:srgbClr val="FFFFFF"/>
              </a:clrFrom>
              <a:clrTo>
                <a:srgbClr val="FFFFFF">
                  <a:alpha val="0"/>
                </a:srgbClr>
              </a:clrTo>
            </a:clrChange>
          </a:blip>
          <a:srcRect l="30577" t="48632" r="54249" b="1213"/>
          <a:stretch/>
        </p:blipFill>
        <p:spPr>
          <a:xfrm>
            <a:off x="7354885" y="2573464"/>
            <a:ext cx="802105" cy="1764424"/>
          </a:xfrm>
          <a:prstGeom prst="rect">
            <a:avLst/>
          </a:prstGeom>
        </p:spPr>
      </p:pic>
      <p:pic>
        <p:nvPicPr>
          <p:cNvPr id="22" name="Content Placeholder 4">
            <a:extLst>
              <a:ext uri="{FF2B5EF4-FFF2-40B4-BE49-F238E27FC236}">
                <a16:creationId xmlns:a16="http://schemas.microsoft.com/office/drawing/2014/main" id="{E57884AF-677B-6744-87E3-4C076EF30DD0}"/>
              </a:ext>
            </a:extLst>
          </p:cNvPr>
          <p:cNvPicPr>
            <a:picLocks noChangeAspect="1"/>
          </p:cNvPicPr>
          <p:nvPr/>
        </p:nvPicPr>
        <p:blipFill rotWithShape="1">
          <a:blip r:embed="rId3">
            <a:clrChange>
              <a:clrFrom>
                <a:srgbClr val="FFFFFF"/>
              </a:clrFrom>
              <a:clrTo>
                <a:srgbClr val="FFFFFF">
                  <a:alpha val="0"/>
                </a:srgbClr>
              </a:clrTo>
            </a:clrChange>
          </a:blip>
          <a:srcRect l="45903" t="47425" r="42261"/>
          <a:stretch/>
        </p:blipFill>
        <p:spPr>
          <a:xfrm>
            <a:off x="8045221" y="2199701"/>
            <a:ext cx="625643" cy="1849521"/>
          </a:xfrm>
          <a:prstGeom prst="rect">
            <a:avLst/>
          </a:prstGeom>
        </p:spPr>
      </p:pic>
      <p:pic>
        <p:nvPicPr>
          <p:cNvPr id="23" name="Content Placeholder 4">
            <a:extLst>
              <a:ext uri="{FF2B5EF4-FFF2-40B4-BE49-F238E27FC236}">
                <a16:creationId xmlns:a16="http://schemas.microsoft.com/office/drawing/2014/main" id="{CA42657B-A8CE-C447-878D-AC6D9847347B}"/>
              </a:ext>
            </a:extLst>
          </p:cNvPr>
          <p:cNvPicPr>
            <a:picLocks noChangeAspect="1"/>
          </p:cNvPicPr>
          <p:nvPr/>
        </p:nvPicPr>
        <p:blipFill rotWithShape="1">
          <a:blip r:embed="rId3">
            <a:clrChange>
              <a:clrFrom>
                <a:srgbClr val="FFFFFF"/>
              </a:clrFrom>
              <a:clrTo>
                <a:srgbClr val="FFFFFF">
                  <a:alpha val="0"/>
                </a:srgbClr>
              </a:clrTo>
            </a:clrChange>
          </a:blip>
          <a:srcRect l="56981" t="50895" r="28149"/>
          <a:stretch/>
        </p:blipFill>
        <p:spPr>
          <a:xfrm>
            <a:off x="8657065" y="2619921"/>
            <a:ext cx="786064" cy="1727451"/>
          </a:xfrm>
          <a:prstGeom prst="rect">
            <a:avLst/>
          </a:prstGeom>
        </p:spPr>
      </p:pic>
      <p:pic>
        <p:nvPicPr>
          <p:cNvPr id="24" name="Content Placeholder 4">
            <a:extLst>
              <a:ext uri="{FF2B5EF4-FFF2-40B4-BE49-F238E27FC236}">
                <a16:creationId xmlns:a16="http://schemas.microsoft.com/office/drawing/2014/main" id="{F1B68891-465C-9A45-8E29-861101C457EA}"/>
              </a:ext>
            </a:extLst>
          </p:cNvPr>
          <p:cNvPicPr>
            <a:picLocks noChangeAspect="1"/>
          </p:cNvPicPr>
          <p:nvPr/>
        </p:nvPicPr>
        <p:blipFill rotWithShape="1">
          <a:blip r:embed="rId3">
            <a:clrChange>
              <a:clrFrom>
                <a:srgbClr val="FFFFFF"/>
              </a:clrFrom>
              <a:clrTo>
                <a:srgbClr val="FFFFFF">
                  <a:alpha val="0"/>
                </a:srgbClr>
              </a:clrTo>
            </a:clrChange>
          </a:blip>
          <a:srcRect l="71396" t="52947" r="16997"/>
          <a:stretch/>
        </p:blipFill>
        <p:spPr>
          <a:xfrm>
            <a:off x="9796124" y="2573464"/>
            <a:ext cx="613546" cy="1655262"/>
          </a:xfrm>
          <a:prstGeom prst="rect">
            <a:avLst/>
          </a:prstGeom>
        </p:spPr>
      </p:pic>
      <p:pic>
        <p:nvPicPr>
          <p:cNvPr id="25" name="Content Placeholder 4">
            <a:extLst>
              <a:ext uri="{FF2B5EF4-FFF2-40B4-BE49-F238E27FC236}">
                <a16:creationId xmlns:a16="http://schemas.microsoft.com/office/drawing/2014/main" id="{2A78F866-4E82-4B4D-8909-0EDFD4D3DDD0}"/>
              </a:ext>
            </a:extLst>
          </p:cNvPr>
          <p:cNvPicPr>
            <a:picLocks noChangeAspect="1"/>
          </p:cNvPicPr>
          <p:nvPr/>
        </p:nvPicPr>
        <p:blipFill rotWithShape="1">
          <a:blip r:embed="rId3">
            <a:clrChange>
              <a:clrFrom>
                <a:srgbClr val="FFFFFF"/>
              </a:clrFrom>
              <a:clrTo>
                <a:srgbClr val="FFFFFF">
                  <a:alpha val="0"/>
                </a:srgbClr>
              </a:clrTo>
            </a:clrChange>
          </a:blip>
          <a:srcRect l="82701" t="47703" r="5767"/>
          <a:stretch/>
        </p:blipFill>
        <p:spPr>
          <a:xfrm>
            <a:off x="10714773" y="2419440"/>
            <a:ext cx="609600" cy="1839746"/>
          </a:xfrm>
          <a:prstGeom prst="rect">
            <a:avLst/>
          </a:prstGeom>
        </p:spPr>
      </p:pic>
      <p:sp>
        <p:nvSpPr>
          <p:cNvPr id="26" name="TextBox 25">
            <a:extLst>
              <a:ext uri="{FF2B5EF4-FFF2-40B4-BE49-F238E27FC236}">
                <a16:creationId xmlns:a16="http://schemas.microsoft.com/office/drawing/2014/main" id="{73D1302E-6C9B-DA40-BC59-1839BC28C5AF}"/>
              </a:ext>
            </a:extLst>
          </p:cNvPr>
          <p:cNvSpPr txBox="1"/>
          <p:nvPr/>
        </p:nvSpPr>
        <p:spPr>
          <a:xfrm>
            <a:off x="5894382" y="4461537"/>
            <a:ext cx="2561317" cy="461665"/>
          </a:xfrm>
          <a:prstGeom prst="rect">
            <a:avLst/>
          </a:prstGeom>
          <a:noFill/>
        </p:spPr>
        <p:txBody>
          <a:bodyPr wrap="square" rtlCol="0">
            <a:spAutoFit/>
          </a:bodyPr>
          <a:lstStyle/>
          <a:p>
            <a:pPr algn="ctr"/>
            <a:r>
              <a:rPr lang="en-US" sz="2400" b="1" dirty="0"/>
              <a:t>Concussed</a:t>
            </a:r>
          </a:p>
        </p:txBody>
      </p:sp>
      <p:sp>
        <p:nvSpPr>
          <p:cNvPr id="27" name="TextBox 26">
            <a:extLst>
              <a:ext uri="{FF2B5EF4-FFF2-40B4-BE49-F238E27FC236}">
                <a16:creationId xmlns:a16="http://schemas.microsoft.com/office/drawing/2014/main" id="{0B4A4DEC-0A53-CA43-B29F-6105018CCFEB}"/>
              </a:ext>
            </a:extLst>
          </p:cNvPr>
          <p:cNvSpPr txBox="1"/>
          <p:nvPr/>
        </p:nvSpPr>
        <p:spPr>
          <a:xfrm>
            <a:off x="8983548" y="4469113"/>
            <a:ext cx="2561317" cy="461665"/>
          </a:xfrm>
          <a:prstGeom prst="rect">
            <a:avLst/>
          </a:prstGeom>
          <a:noFill/>
        </p:spPr>
        <p:txBody>
          <a:bodyPr wrap="square" rtlCol="0">
            <a:spAutoFit/>
          </a:bodyPr>
          <a:lstStyle/>
          <a:p>
            <a:pPr algn="ctr"/>
            <a:r>
              <a:rPr lang="en-US" sz="2400" b="1" dirty="0"/>
              <a:t>Healthy</a:t>
            </a:r>
          </a:p>
        </p:txBody>
      </p:sp>
      <p:cxnSp>
        <p:nvCxnSpPr>
          <p:cNvPr id="28" name="Straight Connector 27">
            <a:extLst>
              <a:ext uri="{FF2B5EF4-FFF2-40B4-BE49-F238E27FC236}">
                <a16:creationId xmlns:a16="http://schemas.microsoft.com/office/drawing/2014/main" id="{57F05DC6-748B-3148-A31D-4BF6FAB13B9B}"/>
              </a:ext>
            </a:extLst>
          </p:cNvPr>
          <p:cNvCxnSpPr>
            <a:cxnSpLocks/>
          </p:cNvCxnSpPr>
          <p:nvPr/>
        </p:nvCxnSpPr>
        <p:spPr>
          <a:xfrm>
            <a:off x="8836176" y="1348007"/>
            <a:ext cx="0" cy="297927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9" name="Content Placeholder 4">
            <a:extLst>
              <a:ext uri="{FF2B5EF4-FFF2-40B4-BE49-F238E27FC236}">
                <a16:creationId xmlns:a16="http://schemas.microsoft.com/office/drawing/2014/main" id="{7707DF25-2542-1147-A563-9BDD8D020294}"/>
              </a:ext>
            </a:extLst>
          </p:cNvPr>
          <p:cNvPicPr>
            <a:picLocks noChangeAspect="1"/>
          </p:cNvPicPr>
          <p:nvPr/>
        </p:nvPicPr>
        <p:blipFill rotWithShape="1">
          <a:blip r:embed="rId3">
            <a:clrChange>
              <a:clrFrom>
                <a:srgbClr val="FFFFFF"/>
              </a:clrFrom>
              <a:clrTo>
                <a:srgbClr val="FFFFFF">
                  <a:alpha val="0"/>
                </a:srgbClr>
              </a:clrTo>
            </a:clrChange>
          </a:blip>
          <a:srcRect l="5994" t="4153" r="83156" b="52070"/>
          <a:stretch/>
        </p:blipFill>
        <p:spPr>
          <a:xfrm>
            <a:off x="5888441" y="2631074"/>
            <a:ext cx="573506" cy="1540042"/>
          </a:xfrm>
          <a:prstGeom prst="rect">
            <a:avLst/>
          </a:prstGeom>
        </p:spPr>
      </p:pic>
    </p:spTree>
    <p:extLst>
      <p:ext uri="{BB962C8B-B14F-4D97-AF65-F5344CB8AC3E}">
        <p14:creationId xmlns:p14="http://schemas.microsoft.com/office/powerpoint/2010/main" val="44599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0352 -3.33333E-6 L 0.12969 0.00787 " pathEditMode="relative" rAng="0" ptsTypes="AA">
                                      <p:cBhvr>
                                        <p:cTn id="62" dur="2000" fill="hold"/>
                                        <p:tgtEl>
                                          <p:spTgt spid="29"/>
                                        </p:tgtEl>
                                        <p:attrNameLst>
                                          <p:attrName>ppt_x</p:attrName>
                                          <p:attrName>ppt_y</p:attrName>
                                        </p:attrNameLst>
                                      </p:cBhvr>
                                      <p:rCtr x="6302" y="394"/>
                                    </p:animMotion>
                                  </p:childTnLst>
                                </p:cTn>
                              </p:par>
                              <p:par>
                                <p:cTn id="63" presetID="0" presetClass="path" presetSubtype="0" accel="50000" decel="50000" fill="hold" nodeType="withEffect">
                                  <p:stCondLst>
                                    <p:cond delay="0"/>
                                  </p:stCondLst>
                                  <p:childTnLst>
                                    <p:animMotion origin="layout" path="M 0.00065 -0.01504 L -0.03528 0.00625 " pathEditMode="relative" rAng="0" ptsTypes="AA">
                                      <p:cBhvr>
                                        <p:cTn id="64" dur="2000" fill="hold"/>
                                        <p:tgtEl>
                                          <p:spTgt spid="16"/>
                                        </p:tgtEl>
                                        <p:attrNameLst>
                                          <p:attrName>ppt_x</p:attrName>
                                          <p:attrName>ppt_y</p:attrName>
                                        </p:attrNameLst>
                                      </p:cBhvr>
                                      <p:rCtr x="-1797" y="1065"/>
                                    </p:animMotion>
                                  </p:childTnLst>
                                </p:cTn>
                              </p:par>
                              <p:par>
                                <p:cTn id="65" presetID="0" presetClass="path" presetSubtype="0" accel="50000" decel="50000" fill="hold" nodeType="withEffect">
                                  <p:stCondLst>
                                    <p:cond delay="0"/>
                                  </p:stCondLst>
                                  <p:childTnLst>
                                    <p:animMotion origin="layout" path="M 0.00221 0.00509 L -0.11459 0.05046 " pathEditMode="relative" rAng="0" ptsTypes="AA">
                                      <p:cBhvr>
                                        <p:cTn id="66" dur="2000" fill="hold"/>
                                        <p:tgtEl>
                                          <p:spTgt spid="22"/>
                                        </p:tgtEl>
                                        <p:attrNameLst>
                                          <p:attrName>ppt_x</p:attrName>
                                          <p:attrName>ppt_y</p:attrName>
                                        </p:attrNameLst>
                                      </p:cBhvr>
                                      <p:rCtr x="-5846" y="2269"/>
                                    </p:animMotion>
                                  </p:childTnLst>
                                </p:cTn>
                              </p:par>
                              <p:par>
                                <p:cTn id="67" presetID="0" presetClass="path" presetSubtype="0" accel="50000" decel="50000" fill="hold" nodeType="withEffect">
                                  <p:stCondLst>
                                    <p:cond delay="0"/>
                                  </p:stCondLst>
                                  <p:childTnLst>
                                    <p:animMotion origin="layout" path="M -0.00638 -0.0044 L -0.19362 -0.00856 " pathEditMode="relative" rAng="0" ptsTypes="AA">
                                      <p:cBhvr>
                                        <p:cTn id="68" dur="2000" fill="hold"/>
                                        <p:tgtEl>
                                          <p:spTgt spid="18"/>
                                        </p:tgtEl>
                                        <p:attrNameLst>
                                          <p:attrName>ppt_x</p:attrName>
                                          <p:attrName>ppt_y</p:attrName>
                                        </p:attrNameLst>
                                      </p:cBhvr>
                                      <p:rCtr x="-9362" y="-208"/>
                                    </p:animMotion>
                                  </p:childTnLst>
                                </p:cTn>
                              </p:par>
                              <p:par>
                                <p:cTn id="69" presetID="0" presetClass="path" presetSubtype="0" accel="50000" decel="50000" fill="hold" nodeType="withEffect">
                                  <p:stCondLst>
                                    <p:cond delay="0"/>
                                  </p:stCondLst>
                                  <p:childTnLst>
                                    <p:animMotion origin="layout" path="M 0.00313 -0.0206 L -0.25807 0.07431 " pathEditMode="relative" rAng="0" ptsTypes="AA">
                                      <p:cBhvr>
                                        <p:cTn id="70" dur="2000" fill="hold"/>
                                        <p:tgtEl>
                                          <p:spTgt spid="19"/>
                                        </p:tgtEl>
                                        <p:attrNameLst>
                                          <p:attrName>ppt_x</p:attrName>
                                          <p:attrName>ppt_y</p:attrName>
                                        </p:attrNameLst>
                                      </p:cBhvr>
                                      <p:rCtr x="-13060" y="4745"/>
                                    </p:animMotion>
                                  </p:childTnLst>
                                </p:cTn>
                              </p:par>
                              <p:par>
                                <p:cTn id="71" presetID="0" presetClass="path" presetSubtype="0" accel="50000" decel="50000" fill="hold" nodeType="withEffect">
                                  <p:stCondLst>
                                    <p:cond delay="0"/>
                                  </p:stCondLst>
                                  <p:childTnLst>
                                    <p:animMotion origin="layout" path="M -0.00157 4.44444E-6 L -0.24388 -0.06436 " pathEditMode="relative" rAng="0" ptsTypes="AA">
                                      <p:cBhvr>
                                        <p:cTn id="72" dur="2000" fill="hold"/>
                                        <p:tgtEl>
                                          <p:spTgt spid="25"/>
                                        </p:tgtEl>
                                        <p:attrNameLst>
                                          <p:attrName>ppt_x</p:attrName>
                                          <p:attrName>ppt_y</p:attrName>
                                        </p:attrNameLst>
                                      </p:cBhvr>
                                      <p:rCtr x="-12122" y="-3218"/>
                                    </p:animMotion>
                                  </p:childTnLst>
                                </p:cTn>
                              </p:par>
                              <p:par>
                                <p:cTn id="73" presetID="0" presetClass="path" presetSubtype="0" accel="50000" decel="50000" fill="hold" nodeType="withEffect">
                                  <p:stCondLst>
                                    <p:cond delay="0"/>
                                  </p:stCondLst>
                                  <p:childTnLst>
                                    <p:animMotion origin="layout" path="M 0.00313 -0.06018 L -0.19726 -0.06018 " pathEditMode="relative" rAng="0" ptsTypes="AA">
                                      <p:cBhvr>
                                        <p:cTn id="74" dur="2000" fill="hold"/>
                                        <p:tgtEl>
                                          <p:spTgt spid="19"/>
                                        </p:tgtEl>
                                        <p:attrNameLst>
                                          <p:attrName>ppt_x</p:attrName>
                                          <p:attrName>ppt_y</p:attrName>
                                        </p:attrNameLst>
                                      </p:cBhvr>
                                      <p:rCtr x="-10026" y="0"/>
                                    </p:animMotion>
                                  </p:childTnLst>
                                </p:cTn>
                              </p:par>
                              <p:par>
                                <p:cTn id="75" presetID="0" presetClass="path" presetSubtype="0" accel="50000" decel="50000" fill="hold" nodeType="withEffect">
                                  <p:stCondLst>
                                    <p:cond delay="0"/>
                                  </p:stCondLst>
                                  <p:childTnLst>
                                    <p:animMotion origin="layout" path="M 0.00104 -0.0243 L 0.32279 -0.02245 " pathEditMode="relative" rAng="0" ptsTypes="AA">
                                      <p:cBhvr>
                                        <p:cTn id="76" dur="2000" fill="hold"/>
                                        <p:tgtEl>
                                          <p:spTgt spid="13"/>
                                        </p:tgtEl>
                                        <p:attrNameLst>
                                          <p:attrName>ppt_x</p:attrName>
                                          <p:attrName>ppt_y</p:attrName>
                                        </p:attrNameLst>
                                      </p:cBhvr>
                                      <p:rCtr x="16081" y="93"/>
                                    </p:animMotion>
                                  </p:childTnLst>
                                </p:cTn>
                              </p:par>
                              <p:par>
                                <p:cTn id="77" presetID="0" presetClass="path" presetSubtype="0" accel="50000" decel="50000" fill="hold" nodeType="withEffect">
                                  <p:stCondLst>
                                    <p:cond delay="0"/>
                                  </p:stCondLst>
                                  <p:childTnLst>
                                    <p:animMotion origin="layout" path="M -0.00143 -0.04097 L 0.20456 -0.04097 " pathEditMode="relative" rAng="0" ptsTypes="AA">
                                      <p:cBhvr>
                                        <p:cTn id="78" dur="2000" fill="hold"/>
                                        <p:tgtEl>
                                          <p:spTgt spid="20"/>
                                        </p:tgtEl>
                                        <p:attrNameLst>
                                          <p:attrName>ppt_x</p:attrName>
                                          <p:attrName>ppt_y</p:attrName>
                                        </p:attrNameLst>
                                      </p:cBhvr>
                                      <p:rCtr x="10299" y="0"/>
                                    </p:animMotion>
                                  </p:childTnLst>
                                </p:cTn>
                              </p:par>
                              <p:par>
                                <p:cTn id="79" presetID="0" presetClass="path" presetSubtype="0" accel="50000" decel="50000" fill="hold" nodeType="withEffect">
                                  <p:stCondLst>
                                    <p:cond delay="0"/>
                                  </p:stCondLst>
                                  <p:childTnLst>
                                    <p:animMotion origin="layout" path="M 2.29167E-6 4.81481E-6 L 0.23073 -0.0625 " pathEditMode="relative" rAng="0" ptsTypes="AA">
                                      <p:cBhvr>
                                        <p:cTn id="80" dur="2000" fill="hold"/>
                                        <p:tgtEl>
                                          <p:spTgt spid="21"/>
                                        </p:tgtEl>
                                        <p:attrNameLst>
                                          <p:attrName>ppt_x</p:attrName>
                                          <p:attrName>ppt_y</p:attrName>
                                        </p:attrNameLst>
                                      </p:cBhvr>
                                      <p:rCtr x="11536" y="-3125"/>
                                    </p:animMotion>
                                  </p:childTnLst>
                                </p:cTn>
                              </p:par>
                              <p:par>
                                <p:cTn id="81" presetID="0" presetClass="path" presetSubtype="0" accel="50000" decel="50000" fill="hold" nodeType="withEffect">
                                  <p:stCondLst>
                                    <p:cond delay="0"/>
                                  </p:stCondLst>
                                  <p:childTnLst>
                                    <p:animMotion origin="layout" path="M -0.00169 -0.04167 L 0.19753 -0.04167 " pathEditMode="relative" rAng="0" ptsTypes="AA">
                                      <p:cBhvr>
                                        <p:cTn id="82" dur="2000" fill="hold"/>
                                        <p:tgtEl>
                                          <p:spTgt spid="15"/>
                                        </p:tgtEl>
                                        <p:attrNameLst>
                                          <p:attrName>ppt_x</p:attrName>
                                          <p:attrName>ppt_y</p:attrName>
                                        </p:attrNameLst>
                                      </p:cBhvr>
                                      <p:rCtr x="9961" y="0"/>
                                    </p:animMotion>
                                  </p:childTnLst>
                                </p:cTn>
                              </p:par>
                              <p:par>
                                <p:cTn id="83" presetID="0" presetClass="path" presetSubtype="0" accel="50000" decel="50000" fill="hold" nodeType="withEffect">
                                  <p:stCondLst>
                                    <p:cond delay="0"/>
                                  </p:stCondLst>
                                  <p:childTnLst>
                                    <p:animMotion origin="layout" path="M 0.03242 -0.00625 L 0.19258 -0.00625 " pathEditMode="relative" rAng="0" ptsTypes="AA">
                                      <p:cBhvr>
                                        <p:cTn id="84" dur="2000" fill="hold"/>
                                        <p:tgtEl>
                                          <p:spTgt spid="23"/>
                                        </p:tgtEl>
                                        <p:attrNameLst>
                                          <p:attrName>ppt_x</p:attrName>
                                          <p:attrName>ppt_y</p:attrName>
                                        </p:attrNameLst>
                                      </p:cBhvr>
                                      <p:rCtr x="8008" y="0"/>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6" grpId="0"/>
      <p:bldP spid="2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D2DE95-B883-0743-862E-4F00B8D84398}"/>
              </a:ext>
            </a:extLst>
          </p:cNvPr>
          <p:cNvPicPr>
            <a:picLocks noChangeAspect="1"/>
          </p:cNvPicPr>
          <p:nvPr/>
        </p:nvPicPr>
        <p:blipFill>
          <a:blip r:embed="rId2"/>
          <a:stretch>
            <a:fillRect/>
          </a:stretch>
        </p:blipFill>
        <p:spPr>
          <a:xfrm>
            <a:off x="1016000" y="710529"/>
            <a:ext cx="4986867" cy="4595042"/>
          </a:xfrm>
          <a:prstGeom prst="rect">
            <a:avLst/>
          </a:prstGeom>
        </p:spPr>
      </p:pic>
      <p:pic>
        <p:nvPicPr>
          <p:cNvPr id="7" name="Picture 6">
            <a:extLst>
              <a:ext uri="{FF2B5EF4-FFF2-40B4-BE49-F238E27FC236}">
                <a16:creationId xmlns:a16="http://schemas.microsoft.com/office/drawing/2014/main" id="{734BC32E-7BD0-394A-BBE4-9712A23D49D2}"/>
              </a:ext>
            </a:extLst>
          </p:cNvPr>
          <p:cNvPicPr>
            <a:picLocks noChangeAspect="1"/>
          </p:cNvPicPr>
          <p:nvPr/>
        </p:nvPicPr>
        <p:blipFill>
          <a:blip r:embed="rId3"/>
          <a:stretch>
            <a:fillRect/>
          </a:stretch>
        </p:blipFill>
        <p:spPr>
          <a:xfrm>
            <a:off x="7020982" y="710529"/>
            <a:ext cx="4290484" cy="4532884"/>
          </a:xfrm>
          <a:prstGeom prst="rect">
            <a:avLst/>
          </a:prstGeom>
        </p:spPr>
      </p:pic>
    </p:spTree>
    <p:extLst>
      <p:ext uri="{BB962C8B-B14F-4D97-AF65-F5344CB8AC3E}">
        <p14:creationId xmlns:p14="http://schemas.microsoft.com/office/powerpoint/2010/main" val="3570332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B574-108F-B84E-A6E1-A9F04ED8B6D1}"/>
              </a:ext>
            </a:extLst>
          </p:cNvPr>
          <p:cNvSpPr>
            <a:spLocks noGrp="1"/>
          </p:cNvSpPr>
          <p:nvPr>
            <p:ph type="title"/>
          </p:nvPr>
        </p:nvSpPr>
        <p:spPr>
          <a:xfrm>
            <a:off x="366961" y="235568"/>
            <a:ext cx="10986839" cy="1325563"/>
          </a:xfrm>
        </p:spPr>
        <p:txBody>
          <a:bodyPr>
            <a:noAutofit/>
          </a:bodyPr>
          <a:lstStyle/>
          <a:p>
            <a:r>
              <a:rPr lang="en-US" sz="3000" dirty="0"/>
              <a:t>Optimal rehabilitation strategies can increase quality of life and reduce the risk of subsequent concussion and musculoskeletal injury.</a:t>
            </a:r>
          </a:p>
        </p:txBody>
      </p:sp>
      <p:grpSp>
        <p:nvGrpSpPr>
          <p:cNvPr id="4" name="Group 3">
            <a:extLst>
              <a:ext uri="{FF2B5EF4-FFF2-40B4-BE49-F238E27FC236}">
                <a16:creationId xmlns:a16="http://schemas.microsoft.com/office/drawing/2014/main" id="{40B83FD2-BB9F-9048-9A17-AD2945781B5E}"/>
              </a:ext>
            </a:extLst>
          </p:cNvPr>
          <p:cNvGrpSpPr/>
          <p:nvPr/>
        </p:nvGrpSpPr>
        <p:grpSpPr>
          <a:xfrm>
            <a:off x="830238" y="1825689"/>
            <a:ext cx="4731960" cy="2897770"/>
            <a:chOff x="145774" y="1923289"/>
            <a:chExt cx="4731960" cy="2897770"/>
          </a:xfrm>
        </p:grpSpPr>
        <p:grpSp>
          <p:nvGrpSpPr>
            <p:cNvPr id="3" name="Group 2">
              <a:extLst>
                <a:ext uri="{FF2B5EF4-FFF2-40B4-BE49-F238E27FC236}">
                  <a16:creationId xmlns:a16="http://schemas.microsoft.com/office/drawing/2014/main" id="{95A61053-DBDF-3F4F-9A70-9407A316188B}"/>
                </a:ext>
              </a:extLst>
            </p:cNvPr>
            <p:cNvGrpSpPr/>
            <p:nvPr/>
          </p:nvGrpSpPr>
          <p:grpSpPr>
            <a:xfrm>
              <a:off x="366961" y="1923289"/>
              <a:ext cx="4510773" cy="2897770"/>
              <a:chOff x="366961" y="1923289"/>
              <a:chExt cx="4510773" cy="2897770"/>
            </a:xfrm>
          </p:grpSpPr>
          <p:grpSp>
            <p:nvGrpSpPr>
              <p:cNvPr id="11" name="Group 10">
                <a:extLst>
                  <a:ext uri="{FF2B5EF4-FFF2-40B4-BE49-F238E27FC236}">
                    <a16:creationId xmlns:a16="http://schemas.microsoft.com/office/drawing/2014/main" id="{07E978DF-4949-2343-8893-6477A1B6E0C3}"/>
                  </a:ext>
                </a:extLst>
              </p:cNvPr>
              <p:cNvGrpSpPr/>
              <p:nvPr/>
            </p:nvGrpSpPr>
            <p:grpSpPr>
              <a:xfrm>
                <a:off x="366961" y="1923289"/>
                <a:ext cx="2950638" cy="2897770"/>
                <a:chOff x="1409701" y="1735931"/>
                <a:chExt cx="2514599" cy="2474118"/>
              </a:xfrm>
            </p:grpSpPr>
            <p:sp>
              <p:nvSpPr>
                <p:cNvPr id="6" name="Hexagon 5">
                  <a:extLst>
                    <a:ext uri="{FF2B5EF4-FFF2-40B4-BE49-F238E27FC236}">
                      <a16:creationId xmlns:a16="http://schemas.microsoft.com/office/drawing/2014/main" id="{299731EB-5B47-1242-A36E-03C9FCFBDA00}"/>
                    </a:ext>
                  </a:extLst>
                </p:cNvPr>
                <p:cNvSpPr/>
                <p:nvPr/>
              </p:nvSpPr>
              <p:spPr>
                <a:xfrm>
                  <a:off x="1409701" y="2343150"/>
                  <a:ext cx="1376362" cy="1214437"/>
                </a:xfrm>
                <a:prstGeom prst="hexagon">
                  <a:avLst/>
                </a:prstGeom>
                <a:solidFill>
                  <a:srgbClr val="7CCAF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Hexagon 6">
                  <a:extLst>
                    <a:ext uri="{FF2B5EF4-FFF2-40B4-BE49-F238E27FC236}">
                      <a16:creationId xmlns:a16="http://schemas.microsoft.com/office/drawing/2014/main" id="{E0E1F32C-CD68-C945-9D70-5691F89ACE3D}"/>
                    </a:ext>
                  </a:extLst>
                </p:cNvPr>
                <p:cNvSpPr/>
                <p:nvPr/>
              </p:nvSpPr>
              <p:spPr>
                <a:xfrm>
                  <a:off x="2547938" y="1735931"/>
                  <a:ext cx="1376362" cy="1214437"/>
                </a:xfrm>
                <a:prstGeom prst="hexagon">
                  <a:avLst/>
                </a:prstGeom>
                <a:solidFill>
                  <a:srgbClr val="1EA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E709C10-D6CF-D040-B860-2FBEB77F5294}"/>
                    </a:ext>
                  </a:extLst>
                </p:cNvPr>
                <p:cNvSpPr/>
                <p:nvPr/>
              </p:nvSpPr>
              <p:spPr>
                <a:xfrm>
                  <a:off x="2547938" y="2995612"/>
                  <a:ext cx="1376362" cy="1214437"/>
                </a:xfrm>
                <a:prstGeom prst="hexagon">
                  <a:avLst/>
                </a:prstGeom>
                <a:solidFill>
                  <a:srgbClr val="71EDC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Hexagon 15">
                <a:extLst>
                  <a:ext uri="{FF2B5EF4-FFF2-40B4-BE49-F238E27FC236}">
                    <a16:creationId xmlns:a16="http://schemas.microsoft.com/office/drawing/2014/main" id="{C6D748C8-3755-704A-9123-45383CA30524}"/>
                  </a:ext>
                </a:extLst>
              </p:cNvPr>
              <p:cNvSpPr/>
              <p:nvPr/>
            </p:nvSpPr>
            <p:spPr>
              <a:xfrm>
                <a:off x="3012406" y="2660980"/>
                <a:ext cx="1615027" cy="1422389"/>
              </a:xfrm>
              <a:prstGeom prst="hexagon">
                <a:avLst/>
              </a:prstGeom>
              <a:solidFill>
                <a:srgbClr val="56C29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725A028-36A8-9949-874A-2D680BD10780}"/>
                  </a:ext>
                </a:extLst>
              </p:cNvPr>
              <p:cNvSpPr txBox="1"/>
              <p:nvPr/>
            </p:nvSpPr>
            <p:spPr>
              <a:xfrm>
                <a:off x="2820334" y="3103243"/>
                <a:ext cx="2057400" cy="584775"/>
              </a:xfrm>
              <a:prstGeom prst="rect">
                <a:avLst/>
              </a:prstGeom>
              <a:noFill/>
            </p:spPr>
            <p:txBody>
              <a:bodyPr wrap="square" rtlCol="0">
                <a:spAutoFit/>
              </a:bodyPr>
              <a:lstStyle/>
              <a:p>
                <a:pPr algn="ctr"/>
                <a:r>
                  <a:rPr lang="en-US" sz="1600" b="1" dirty="0"/>
                  <a:t>Vestibular</a:t>
                </a:r>
              </a:p>
              <a:p>
                <a:pPr algn="ctr"/>
                <a:r>
                  <a:rPr lang="en-US" sz="1600" b="1" dirty="0"/>
                  <a:t>Rehabilitation</a:t>
                </a:r>
              </a:p>
            </p:txBody>
          </p:sp>
        </p:grpSp>
        <p:sp>
          <p:nvSpPr>
            <p:cNvPr id="12" name="TextBox 11">
              <a:extLst>
                <a:ext uri="{FF2B5EF4-FFF2-40B4-BE49-F238E27FC236}">
                  <a16:creationId xmlns:a16="http://schemas.microsoft.com/office/drawing/2014/main" id="{CC1CD238-F8A3-F245-A036-6D43A41F4697}"/>
                </a:ext>
              </a:extLst>
            </p:cNvPr>
            <p:cNvSpPr txBox="1"/>
            <p:nvPr/>
          </p:nvSpPr>
          <p:spPr>
            <a:xfrm>
              <a:off x="145774" y="3106282"/>
              <a:ext cx="2057400" cy="584775"/>
            </a:xfrm>
            <a:prstGeom prst="rect">
              <a:avLst/>
            </a:prstGeom>
            <a:noFill/>
          </p:spPr>
          <p:txBody>
            <a:bodyPr wrap="square" rtlCol="0">
              <a:spAutoFit/>
            </a:bodyPr>
            <a:lstStyle/>
            <a:p>
              <a:pPr algn="ctr"/>
              <a:r>
                <a:rPr lang="en-US" sz="1600" b="1" dirty="0"/>
                <a:t>Cervical Spine</a:t>
              </a:r>
            </a:p>
            <a:p>
              <a:pPr algn="ctr"/>
              <a:r>
                <a:rPr lang="en-US" sz="1600" b="1" dirty="0"/>
                <a:t>Rehabilitation</a:t>
              </a:r>
            </a:p>
          </p:txBody>
        </p:sp>
        <p:sp>
          <p:nvSpPr>
            <p:cNvPr id="13" name="TextBox 12">
              <a:extLst>
                <a:ext uri="{FF2B5EF4-FFF2-40B4-BE49-F238E27FC236}">
                  <a16:creationId xmlns:a16="http://schemas.microsoft.com/office/drawing/2014/main" id="{7DC9276A-BB83-D84E-BD1B-94BA46906135}"/>
                </a:ext>
              </a:extLst>
            </p:cNvPr>
            <p:cNvSpPr txBox="1"/>
            <p:nvPr/>
          </p:nvSpPr>
          <p:spPr>
            <a:xfrm>
              <a:off x="1481385" y="2340428"/>
              <a:ext cx="2057400" cy="584775"/>
            </a:xfrm>
            <a:prstGeom prst="rect">
              <a:avLst/>
            </a:prstGeom>
            <a:noFill/>
          </p:spPr>
          <p:txBody>
            <a:bodyPr wrap="square" rtlCol="0">
              <a:spAutoFit/>
            </a:bodyPr>
            <a:lstStyle/>
            <a:p>
              <a:pPr algn="ctr"/>
              <a:r>
                <a:rPr lang="en-US" sz="1600" b="1" dirty="0"/>
                <a:t>Aerobic</a:t>
              </a:r>
            </a:p>
            <a:p>
              <a:pPr algn="ctr"/>
              <a:r>
                <a:rPr lang="en-US" sz="1600" b="1" dirty="0"/>
                <a:t>Exercise</a:t>
              </a:r>
            </a:p>
          </p:txBody>
        </p:sp>
        <p:sp>
          <p:nvSpPr>
            <p:cNvPr id="14" name="TextBox 13">
              <a:extLst>
                <a:ext uri="{FF2B5EF4-FFF2-40B4-BE49-F238E27FC236}">
                  <a16:creationId xmlns:a16="http://schemas.microsoft.com/office/drawing/2014/main" id="{6AC618AF-DD20-234F-B25D-1F45116DCD59}"/>
                </a:ext>
              </a:extLst>
            </p:cNvPr>
            <p:cNvSpPr txBox="1"/>
            <p:nvPr/>
          </p:nvSpPr>
          <p:spPr>
            <a:xfrm>
              <a:off x="1489710" y="3783435"/>
              <a:ext cx="2057400" cy="584775"/>
            </a:xfrm>
            <a:prstGeom prst="rect">
              <a:avLst/>
            </a:prstGeom>
            <a:noFill/>
          </p:spPr>
          <p:txBody>
            <a:bodyPr wrap="square" rtlCol="0">
              <a:spAutoFit/>
            </a:bodyPr>
            <a:lstStyle/>
            <a:p>
              <a:pPr algn="ctr"/>
              <a:r>
                <a:rPr lang="en-US" sz="1600" b="1" dirty="0"/>
                <a:t>Visual</a:t>
              </a:r>
            </a:p>
            <a:p>
              <a:pPr algn="ctr"/>
              <a:r>
                <a:rPr lang="en-US" sz="1600" b="1" dirty="0"/>
                <a:t>Rehabilitation</a:t>
              </a:r>
            </a:p>
          </p:txBody>
        </p:sp>
      </p:grpSp>
      <p:pic>
        <p:nvPicPr>
          <p:cNvPr id="9" name="Picture 8">
            <a:extLst>
              <a:ext uri="{FF2B5EF4-FFF2-40B4-BE49-F238E27FC236}">
                <a16:creationId xmlns:a16="http://schemas.microsoft.com/office/drawing/2014/main" id="{A7B329D9-7281-BF49-A2B5-487E6A8CA0FF}"/>
              </a:ext>
            </a:extLst>
          </p:cNvPr>
          <p:cNvPicPr>
            <a:picLocks noChangeAspect="1"/>
          </p:cNvPicPr>
          <p:nvPr/>
        </p:nvPicPr>
        <p:blipFill>
          <a:blip r:embed="rId3"/>
          <a:stretch>
            <a:fillRect/>
          </a:stretch>
        </p:blipFill>
        <p:spPr>
          <a:xfrm>
            <a:off x="7383372" y="1286766"/>
            <a:ext cx="2149254" cy="1611941"/>
          </a:xfrm>
          <a:prstGeom prst="rect">
            <a:avLst/>
          </a:prstGeom>
        </p:spPr>
      </p:pic>
      <p:pic>
        <p:nvPicPr>
          <p:cNvPr id="17" name="Picture 16">
            <a:extLst>
              <a:ext uri="{FF2B5EF4-FFF2-40B4-BE49-F238E27FC236}">
                <a16:creationId xmlns:a16="http://schemas.microsoft.com/office/drawing/2014/main" id="{59C59A08-ABEE-DC4D-B8BE-3AB83B16F3E6}"/>
              </a:ext>
            </a:extLst>
          </p:cNvPr>
          <p:cNvPicPr>
            <a:picLocks noChangeAspect="1"/>
          </p:cNvPicPr>
          <p:nvPr/>
        </p:nvPicPr>
        <p:blipFill>
          <a:blip r:embed="rId4"/>
          <a:stretch>
            <a:fillRect/>
          </a:stretch>
        </p:blipFill>
        <p:spPr>
          <a:xfrm>
            <a:off x="6478324" y="3274574"/>
            <a:ext cx="1689100" cy="1905000"/>
          </a:xfrm>
          <a:prstGeom prst="rect">
            <a:avLst/>
          </a:prstGeom>
        </p:spPr>
      </p:pic>
      <p:pic>
        <p:nvPicPr>
          <p:cNvPr id="19" name="Picture 18">
            <a:extLst>
              <a:ext uri="{FF2B5EF4-FFF2-40B4-BE49-F238E27FC236}">
                <a16:creationId xmlns:a16="http://schemas.microsoft.com/office/drawing/2014/main" id="{F0ED1468-15AE-E944-BF45-D3A5DFDD6B03}"/>
              </a:ext>
            </a:extLst>
          </p:cNvPr>
          <p:cNvPicPr>
            <a:picLocks noChangeAspect="1"/>
          </p:cNvPicPr>
          <p:nvPr/>
        </p:nvPicPr>
        <p:blipFill rotWithShape="1">
          <a:blip r:embed="rId5"/>
          <a:srcRect l="21361" r="20872"/>
          <a:stretch/>
        </p:blipFill>
        <p:spPr>
          <a:xfrm>
            <a:off x="8536827" y="3274574"/>
            <a:ext cx="1834146" cy="1786005"/>
          </a:xfrm>
          <a:prstGeom prst="rect">
            <a:avLst/>
          </a:prstGeom>
        </p:spPr>
      </p:pic>
      <p:sp>
        <p:nvSpPr>
          <p:cNvPr id="18" name="Hexagon 17">
            <a:extLst>
              <a:ext uri="{FF2B5EF4-FFF2-40B4-BE49-F238E27FC236}">
                <a16:creationId xmlns:a16="http://schemas.microsoft.com/office/drawing/2014/main" id="{0FAFD6A7-151A-5045-817E-94CDC7C7C18E}"/>
              </a:ext>
            </a:extLst>
          </p:cNvPr>
          <p:cNvSpPr/>
          <p:nvPr/>
        </p:nvSpPr>
        <p:spPr>
          <a:xfrm>
            <a:off x="1046023" y="2555835"/>
            <a:ext cx="1628780" cy="1422387"/>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530482FB-FDE2-7F4B-B4C5-0EA6878E6714}"/>
              </a:ext>
            </a:extLst>
          </p:cNvPr>
          <p:cNvSpPr/>
          <p:nvPr/>
        </p:nvSpPr>
        <p:spPr>
          <a:xfrm>
            <a:off x="2388484" y="1810233"/>
            <a:ext cx="1628780" cy="1422387"/>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67404BFE-DC10-5B45-BD44-E1F4A88E3871}"/>
              </a:ext>
            </a:extLst>
          </p:cNvPr>
          <p:cNvSpPr/>
          <p:nvPr/>
        </p:nvSpPr>
        <p:spPr>
          <a:xfrm>
            <a:off x="2388484" y="3288725"/>
            <a:ext cx="1628780" cy="1422387"/>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6ECBB259-9075-BF45-9C1B-77E8D38CB7DF}"/>
              </a:ext>
            </a:extLst>
          </p:cNvPr>
          <p:cNvSpPr/>
          <p:nvPr/>
        </p:nvSpPr>
        <p:spPr>
          <a:xfrm>
            <a:off x="3711668" y="2555835"/>
            <a:ext cx="1628780" cy="1422387"/>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75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B3BF-381E-B743-8D48-E136E2992E6D}"/>
              </a:ext>
            </a:extLst>
          </p:cNvPr>
          <p:cNvSpPr>
            <a:spLocks noGrp="1"/>
          </p:cNvSpPr>
          <p:nvPr>
            <p:ph type="title"/>
          </p:nvPr>
        </p:nvSpPr>
        <p:spPr>
          <a:xfrm>
            <a:off x="385763" y="250825"/>
            <a:ext cx="11572875" cy="1325563"/>
          </a:xfrm>
        </p:spPr>
        <p:txBody>
          <a:bodyPr>
            <a:normAutofit/>
          </a:bodyPr>
          <a:lstStyle/>
          <a:p>
            <a:r>
              <a:rPr lang="en-US" sz="3000" dirty="0"/>
              <a:t>Improper diagnosis of concussion can lead to catastrophic injury, more severe symptoms, and longer recovery times.</a:t>
            </a:r>
          </a:p>
        </p:txBody>
      </p:sp>
      <p:pic>
        <p:nvPicPr>
          <p:cNvPr id="10" name="Picture 9">
            <a:extLst>
              <a:ext uri="{FF2B5EF4-FFF2-40B4-BE49-F238E27FC236}">
                <a16:creationId xmlns:a16="http://schemas.microsoft.com/office/drawing/2014/main" id="{8A2B6457-D6E7-3D42-AE19-0184BFCC1D5A}"/>
              </a:ext>
            </a:extLst>
          </p:cNvPr>
          <p:cNvPicPr>
            <a:picLocks noChangeAspect="1"/>
          </p:cNvPicPr>
          <p:nvPr/>
        </p:nvPicPr>
        <p:blipFill>
          <a:blip r:embed="rId3"/>
          <a:stretch>
            <a:fillRect/>
          </a:stretch>
        </p:blipFill>
        <p:spPr>
          <a:xfrm>
            <a:off x="1620892" y="2114506"/>
            <a:ext cx="4356743" cy="2897234"/>
          </a:xfrm>
          <a:prstGeom prst="rect">
            <a:avLst/>
          </a:prstGeom>
        </p:spPr>
      </p:pic>
      <p:pic>
        <p:nvPicPr>
          <p:cNvPr id="12" name="Picture 11">
            <a:extLst>
              <a:ext uri="{FF2B5EF4-FFF2-40B4-BE49-F238E27FC236}">
                <a16:creationId xmlns:a16="http://schemas.microsoft.com/office/drawing/2014/main" id="{6A0A2C54-C7C4-6C43-92C2-6C3621B31BB2}"/>
              </a:ext>
            </a:extLst>
          </p:cNvPr>
          <p:cNvPicPr>
            <a:picLocks noChangeAspect="1"/>
          </p:cNvPicPr>
          <p:nvPr/>
        </p:nvPicPr>
        <p:blipFill>
          <a:blip r:embed="rId4"/>
          <a:stretch>
            <a:fillRect/>
          </a:stretch>
        </p:blipFill>
        <p:spPr>
          <a:xfrm>
            <a:off x="6989788" y="1984376"/>
            <a:ext cx="3157494" cy="3157494"/>
          </a:xfrm>
          <a:prstGeom prst="rect">
            <a:avLst/>
          </a:prstGeom>
        </p:spPr>
      </p:pic>
    </p:spTree>
    <p:extLst>
      <p:ext uri="{BB962C8B-B14F-4D97-AF65-F5344CB8AC3E}">
        <p14:creationId xmlns:p14="http://schemas.microsoft.com/office/powerpoint/2010/main" val="103319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EB78-56F0-1A43-AB74-92D05ACBA86D}"/>
              </a:ext>
            </a:extLst>
          </p:cNvPr>
          <p:cNvSpPr>
            <a:spLocks noGrp="1"/>
          </p:cNvSpPr>
          <p:nvPr>
            <p:ph type="title"/>
          </p:nvPr>
        </p:nvSpPr>
        <p:spPr>
          <a:xfrm>
            <a:off x="519111" y="279399"/>
            <a:ext cx="11353802" cy="1325563"/>
          </a:xfrm>
        </p:spPr>
        <p:txBody>
          <a:bodyPr>
            <a:noAutofit/>
          </a:bodyPr>
          <a:lstStyle/>
          <a:p>
            <a:r>
              <a:rPr lang="en-US" sz="3000" dirty="0"/>
              <a:t>To date, most concussion rehabilitation studies are of low quality, consider only clinical outcomes, and do not include long-term follow-up.</a:t>
            </a:r>
          </a:p>
        </p:txBody>
      </p:sp>
      <p:pic>
        <p:nvPicPr>
          <p:cNvPr id="5" name="Picture 4">
            <a:extLst>
              <a:ext uri="{FF2B5EF4-FFF2-40B4-BE49-F238E27FC236}">
                <a16:creationId xmlns:a16="http://schemas.microsoft.com/office/drawing/2014/main" id="{02047BA5-CBEF-7E4F-811D-F64F88341E83}"/>
              </a:ext>
            </a:extLst>
          </p:cNvPr>
          <p:cNvPicPr>
            <a:picLocks noChangeAspect="1"/>
          </p:cNvPicPr>
          <p:nvPr/>
        </p:nvPicPr>
        <p:blipFill rotWithShape="1">
          <a:blip r:embed="rId3"/>
          <a:srcRect l="2295" t="4672" r="3777" b="6757"/>
          <a:stretch/>
        </p:blipFill>
        <p:spPr>
          <a:xfrm>
            <a:off x="8672512" y="2198839"/>
            <a:ext cx="2528887" cy="2260277"/>
          </a:xfrm>
          <a:prstGeom prst="rect">
            <a:avLst/>
          </a:prstGeom>
        </p:spPr>
      </p:pic>
      <p:pic>
        <p:nvPicPr>
          <p:cNvPr id="7" name="Picture 6">
            <a:extLst>
              <a:ext uri="{FF2B5EF4-FFF2-40B4-BE49-F238E27FC236}">
                <a16:creationId xmlns:a16="http://schemas.microsoft.com/office/drawing/2014/main" id="{B4A53730-F2D2-FD44-8FFD-078351856928}"/>
              </a:ext>
            </a:extLst>
          </p:cNvPr>
          <p:cNvPicPr>
            <a:picLocks noChangeAspect="1"/>
          </p:cNvPicPr>
          <p:nvPr/>
        </p:nvPicPr>
        <p:blipFill>
          <a:blip r:embed="rId4"/>
          <a:stretch>
            <a:fillRect/>
          </a:stretch>
        </p:blipFill>
        <p:spPr>
          <a:xfrm>
            <a:off x="3549650" y="2419872"/>
            <a:ext cx="4837209" cy="1778001"/>
          </a:xfrm>
          <a:prstGeom prst="rect">
            <a:avLst/>
          </a:prstGeom>
        </p:spPr>
      </p:pic>
      <p:pic>
        <p:nvPicPr>
          <p:cNvPr id="9" name="Picture 8">
            <a:extLst>
              <a:ext uri="{FF2B5EF4-FFF2-40B4-BE49-F238E27FC236}">
                <a16:creationId xmlns:a16="http://schemas.microsoft.com/office/drawing/2014/main" id="{A3F83621-9E4A-FD41-8C91-626E6C9D9F84}"/>
              </a:ext>
            </a:extLst>
          </p:cNvPr>
          <p:cNvPicPr>
            <a:picLocks noChangeAspect="1"/>
          </p:cNvPicPr>
          <p:nvPr/>
        </p:nvPicPr>
        <p:blipFill rotWithShape="1">
          <a:blip r:embed="rId5"/>
          <a:srcRect b="7999"/>
          <a:stretch/>
        </p:blipFill>
        <p:spPr>
          <a:xfrm>
            <a:off x="633411" y="2262709"/>
            <a:ext cx="3038477" cy="2196408"/>
          </a:xfrm>
          <a:prstGeom prst="rect">
            <a:avLst/>
          </a:prstGeom>
        </p:spPr>
      </p:pic>
    </p:spTree>
    <p:extLst>
      <p:ext uri="{BB962C8B-B14F-4D97-AF65-F5344CB8AC3E}">
        <p14:creationId xmlns:p14="http://schemas.microsoft.com/office/powerpoint/2010/main" val="37558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4D25-4F85-E441-8BB0-B87DDDCFF221}"/>
              </a:ext>
            </a:extLst>
          </p:cNvPr>
          <p:cNvSpPr>
            <a:spLocks noGrp="1"/>
          </p:cNvSpPr>
          <p:nvPr>
            <p:ph type="title"/>
          </p:nvPr>
        </p:nvSpPr>
        <p:spPr>
          <a:xfrm>
            <a:off x="166255" y="427847"/>
            <a:ext cx="11820698" cy="1325563"/>
          </a:xfrm>
        </p:spPr>
        <p:txBody>
          <a:bodyPr>
            <a:normAutofit fontScale="90000"/>
          </a:bodyPr>
          <a:lstStyle/>
          <a:p>
            <a:r>
              <a:rPr lang="en-US" b="1" dirty="0">
                <a:solidFill>
                  <a:srgbClr val="FF0000"/>
                </a:solidFill>
              </a:rPr>
              <a:t>Purpose</a:t>
            </a:r>
            <a:r>
              <a:rPr lang="en-US" dirty="0"/>
              <a:t>: To understand the functional networks associated with cognitive performance and how these networks are influenced by emerging consciousness following anesthesia. </a:t>
            </a:r>
            <a:br>
              <a:rPr lang="en-US" dirty="0"/>
            </a:br>
            <a:endParaRPr lang="en-US" dirty="0"/>
          </a:p>
        </p:txBody>
      </p:sp>
      <p:pic>
        <p:nvPicPr>
          <p:cNvPr id="5" name="Picture 4">
            <a:extLst>
              <a:ext uri="{FF2B5EF4-FFF2-40B4-BE49-F238E27FC236}">
                <a16:creationId xmlns:a16="http://schemas.microsoft.com/office/drawing/2014/main" id="{DBDCF687-AB33-8941-BAB0-87A67016168A}"/>
              </a:ext>
            </a:extLst>
          </p:cNvPr>
          <p:cNvPicPr>
            <a:picLocks noChangeAspect="1"/>
          </p:cNvPicPr>
          <p:nvPr/>
        </p:nvPicPr>
        <p:blipFill>
          <a:blip r:embed="rId3"/>
          <a:stretch>
            <a:fillRect/>
          </a:stretch>
        </p:blipFill>
        <p:spPr>
          <a:xfrm>
            <a:off x="316691" y="3957434"/>
            <a:ext cx="5041900" cy="1536700"/>
          </a:xfrm>
          <a:prstGeom prst="rect">
            <a:avLst/>
          </a:prstGeom>
        </p:spPr>
      </p:pic>
      <p:pic>
        <p:nvPicPr>
          <p:cNvPr id="7" name="Picture 6">
            <a:extLst>
              <a:ext uri="{FF2B5EF4-FFF2-40B4-BE49-F238E27FC236}">
                <a16:creationId xmlns:a16="http://schemas.microsoft.com/office/drawing/2014/main" id="{82EF8E08-05D5-694F-89BC-167D56FAF294}"/>
              </a:ext>
            </a:extLst>
          </p:cNvPr>
          <p:cNvPicPr>
            <a:picLocks noChangeAspect="1"/>
          </p:cNvPicPr>
          <p:nvPr/>
        </p:nvPicPr>
        <p:blipFill>
          <a:blip r:embed="rId4"/>
          <a:stretch>
            <a:fillRect/>
          </a:stretch>
        </p:blipFill>
        <p:spPr>
          <a:xfrm>
            <a:off x="538941" y="1979122"/>
            <a:ext cx="4597400" cy="1752600"/>
          </a:xfrm>
          <a:prstGeom prst="rect">
            <a:avLst/>
          </a:prstGeom>
        </p:spPr>
      </p:pic>
      <p:pic>
        <p:nvPicPr>
          <p:cNvPr id="9" name="Picture 8">
            <a:extLst>
              <a:ext uri="{FF2B5EF4-FFF2-40B4-BE49-F238E27FC236}">
                <a16:creationId xmlns:a16="http://schemas.microsoft.com/office/drawing/2014/main" id="{A17B0334-3C98-6842-9DCC-7B1BDA549C8A}"/>
              </a:ext>
            </a:extLst>
          </p:cNvPr>
          <p:cNvPicPr>
            <a:picLocks noChangeAspect="1"/>
          </p:cNvPicPr>
          <p:nvPr/>
        </p:nvPicPr>
        <p:blipFill>
          <a:blip r:embed="rId5"/>
          <a:stretch>
            <a:fillRect/>
          </a:stretch>
        </p:blipFill>
        <p:spPr>
          <a:xfrm>
            <a:off x="7140403" y="2266833"/>
            <a:ext cx="3832398" cy="2688399"/>
          </a:xfrm>
          <a:prstGeom prst="rect">
            <a:avLst/>
          </a:prstGeom>
        </p:spPr>
      </p:pic>
    </p:spTree>
    <p:extLst>
      <p:ext uri="{BB962C8B-B14F-4D97-AF65-F5344CB8AC3E}">
        <p14:creationId xmlns:p14="http://schemas.microsoft.com/office/powerpoint/2010/main" val="185379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5D7E-FEFC-2C42-B9AF-BA347C7AE417}"/>
              </a:ext>
            </a:extLst>
          </p:cNvPr>
          <p:cNvSpPr>
            <a:spLocks noGrp="1"/>
          </p:cNvSpPr>
          <p:nvPr>
            <p:ph type="title"/>
          </p:nvPr>
        </p:nvSpPr>
        <p:spPr>
          <a:xfrm>
            <a:off x="384333" y="228251"/>
            <a:ext cx="11630794" cy="1325563"/>
          </a:xfrm>
        </p:spPr>
        <p:txBody>
          <a:bodyPr>
            <a:noAutofit/>
          </a:bodyPr>
          <a:lstStyle/>
          <a:p>
            <a:r>
              <a:rPr lang="en-US" sz="3200" dirty="0"/>
              <a:t>Current concussion diagnostic tools are limited by numerous factors and do not evaluate neurophysiology.</a:t>
            </a:r>
          </a:p>
        </p:txBody>
      </p:sp>
      <p:sp>
        <p:nvSpPr>
          <p:cNvPr id="7" name="TextBox 6">
            <a:extLst>
              <a:ext uri="{FF2B5EF4-FFF2-40B4-BE49-F238E27FC236}">
                <a16:creationId xmlns:a16="http://schemas.microsoft.com/office/drawing/2014/main" id="{2CA6E6D6-5499-6D4F-A331-C4416ECBFF01}"/>
              </a:ext>
            </a:extLst>
          </p:cNvPr>
          <p:cNvSpPr txBox="1"/>
          <p:nvPr/>
        </p:nvSpPr>
        <p:spPr>
          <a:xfrm>
            <a:off x="780973" y="2348965"/>
            <a:ext cx="4487594" cy="1938992"/>
          </a:xfrm>
          <a:prstGeom prst="rect">
            <a:avLst/>
          </a:prstGeom>
          <a:noFill/>
        </p:spPr>
        <p:txBody>
          <a:bodyPr wrap="square" rtlCol="0">
            <a:spAutoFit/>
          </a:bodyPr>
          <a:lstStyle/>
          <a:p>
            <a:pPr marL="285750" indent="-285750">
              <a:buFontTx/>
              <a:buChar char="-"/>
            </a:pPr>
            <a:r>
              <a:rPr lang="en-US" sz="2000" dirty="0">
                <a:latin typeface="Arial" panose="020B0604020202020204" pitchFamily="34" charset="0"/>
                <a:cs typeface="Arial" panose="020B0604020202020204" pitchFamily="34" charset="0"/>
              </a:rPr>
              <a:t>Practice/learning effects</a:t>
            </a:r>
          </a:p>
          <a:p>
            <a:pPr marL="285750" indent="-285750">
              <a:buFontTx/>
              <a:buChar char="-"/>
            </a:pPr>
            <a:r>
              <a:rPr lang="en-US" sz="2000" dirty="0">
                <a:latin typeface="Arial" panose="020B0604020202020204" pitchFamily="34" charset="0"/>
                <a:cs typeface="Arial" panose="020B0604020202020204" pitchFamily="34" charset="0"/>
              </a:rPr>
              <a:t>Poor reliability</a:t>
            </a:r>
          </a:p>
          <a:p>
            <a:pPr marL="285750" indent="-285750">
              <a:buFontTx/>
              <a:buChar char="-"/>
            </a:pPr>
            <a:r>
              <a:rPr lang="en-US" sz="2000" dirty="0">
                <a:latin typeface="Arial" panose="020B0604020202020204" pitchFamily="34" charset="0"/>
                <a:cs typeface="Arial" panose="020B0604020202020204" pitchFamily="34" charset="0"/>
              </a:rPr>
              <a:t>Low sensitivity/specificity</a:t>
            </a:r>
          </a:p>
          <a:p>
            <a:pPr marL="285750" indent="-285750">
              <a:buFontTx/>
              <a:buChar char="-"/>
            </a:pPr>
            <a:r>
              <a:rPr lang="en-US" sz="2000" dirty="0">
                <a:latin typeface="Arial" panose="020B0604020202020204" pitchFamily="34" charset="0"/>
                <a:cs typeface="Arial" panose="020B0604020202020204" pitchFamily="34" charset="0"/>
              </a:rPr>
              <a:t>Participant manipulation</a:t>
            </a:r>
          </a:p>
          <a:p>
            <a:pPr marL="742950" lvl="1" indent="-285750">
              <a:buFontTx/>
              <a:buChar char="-"/>
            </a:pPr>
            <a:r>
              <a:rPr lang="en-US" sz="2000" dirty="0">
                <a:latin typeface="Arial" panose="020B0604020202020204" pitchFamily="34" charset="0"/>
                <a:cs typeface="Arial" panose="020B0604020202020204" pitchFamily="34" charset="0"/>
              </a:rPr>
              <a:t>Sandbagging</a:t>
            </a:r>
          </a:p>
          <a:p>
            <a:pPr marL="742950" lvl="1" indent="-285750">
              <a:buFontTx/>
              <a:buChar char="-"/>
            </a:pPr>
            <a:r>
              <a:rPr lang="en-US" sz="2000" dirty="0">
                <a:latin typeface="Arial" panose="020B0604020202020204" pitchFamily="34" charset="0"/>
                <a:cs typeface="Arial" panose="020B0604020202020204" pitchFamily="34" charset="0"/>
              </a:rPr>
              <a:t>Effort</a:t>
            </a:r>
          </a:p>
        </p:txBody>
      </p:sp>
      <p:sp>
        <p:nvSpPr>
          <p:cNvPr id="11" name="TextBox 10">
            <a:extLst>
              <a:ext uri="{FF2B5EF4-FFF2-40B4-BE49-F238E27FC236}">
                <a16:creationId xmlns:a16="http://schemas.microsoft.com/office/drawing/2014/main" id="{3185774D-A663-C445-A295-2D9A4106832E}"/>
              </a:ext>
            </a:extLst>
          </p:cNvPr>
          <p:cNvSpPr txBox="1"/>
          <p:nvPr/>
        </p:nvSpPr>
        <p:spPr>
          <a:xfrm>
            <a:off x="7476564" y="5729440"/>
            <a:ext cx="4715436" cy="246221"/>
          </a:xfrm>
          <a:prstGeom prst="rect">
            <a:avLst/>
          </a:prstGeom>
          <a:noFill/>
        </p:spPr>
        <p:txBody>
          <a:bodyPr wrap="square" rtlCol="0">
            <a:spAutoFit/>
          </a:bodyPr>
          <a:lstStyle/>
          <a:p>
            <a:pPr algn="r"/>
            <a:r>
              <a:rPr lang="en-US" sz="1000" dirty="0"/>
              <a:t>Erdal  et al. 2012; Valovich et al. 2003; Slobounov  et al. 2012</a:t>
            </a:r>
          </a:p>
        </p:txBody>
      </p:sp>
      <p:sp>
        <p:nvSpPr>
          <p:cNvPr id="8" name="Rectangle 7">
            <a:extLst>
              <a:ext uri="{FF2B5EF4-FFF2-40B4-BE49-F238E27FC236}">
                <a16:creationId xmlns:a16="http://schemas.microsoft.com/office/drawing/2014/main" id="{C6A2E921-C8F0-1C44-9DDF-4D1D83A0EFD0}"/>
              </a:ext>
            </a:extLst>
          </p:cNvPr>
          <p:cNvSpPr/>
          <p:nvPr/>
        </p:nvSpPr>
        <p:spPr>
          <a:xfrm>
            <a:off x="240847" y="5083109"/>
            <a:ext cx="11630794" cy="646331"/>
          </a:xfrm>
          <a:prstGeom prst="rect">
            <a:avLst/>
          </a:prstGeom>
        </p:spPr>
        <p:txBody>
          <a:bodyPr wrap="square">
            <a:spAutoFit/>
          </a:bodyPr>
          <a:lstStyle/>
          <a:p>
            <a:pPr algn="ctr"/>
            <a:r>
              <a:rPr lang="en-US" dirty="0">
                <a:latin typeface="Arial" panose="020B0604020202020204" pitchFamily="34" charset="0"/>
                <a:ea typeface="Calibri" panose="020F0502020204030204" pitchFamily="34" charset="0"/>
                <a:cs typeface="Times New Roman" panose="02020603050405020304" pitchFamily="18" charset="0"/>
              </a:rPr>
              <a:t>EEG is a </a:t>
            </a:r>
            <a:r>
              <a:rPr lang="en-US" b="1" i="1" dirty="0">
                <a:latin typeface="Arial" panose="020B0604020202020204" pitchFamily="34" charset="0"/>
                <a:ea typeface="Calibri" panose="020F0502020204030204" pitchFamily="34" charset="0"/>
                <a:cs typeface="Times New Roman" panose="02020603050405020304" pitchFamily="18" charset="0"/>
              </a:rPr>
              <a:t>novel way to assess</a:t>
            </a:r>
            <a:r>
              <a:rPr lang="en-US" dirty="0">
                <a:latin typeface="Arial" panose="020B0604020202020204" pitchFamily="34" charset="0"/>
                <a:ea typeface="Calibri" panose="020F0502020204030204" pitchFamily="34" charset="0"/>
                <a:cs typeface="Times New Roman" panose="02020603050405020304" pitchFamily="18" charset="0"/>
              </a:rPr>
              <a:t> for concussion, </a:t>
            </a:r>
            <a:r>
              <a:rPr lang="en-US" b="1" i="1" dirty="0">
                <a:latin typeface="Arial" panose="020B0604020202020204" pitchFamily="34" charset="0"/>
                <a:ea typeface="Calibri" panose="020F0502020204030204" pitchFamily="34" charset="0"/>
                <a:cs typeface="Times New Roman" panose="02020603050405020304" pitchFamily="18" charset="0"/>
              </a:rPr>
              <a:t>addresses the majority of limitations</a:t>
            </a:r>
            <a:r>
              <a:rPr lang="en-US" dirty="0">
                <a:latin typeface="Arial" panose="020B0604020202020204" pitchFamily="34" charset="0"/>
                <a:ea typeface="Calibri" panose="020F0502020204030204" pitchFamily="34" charset="0"/>
                <a:cs typeface="Times New Roman" panose="02020603050405020304" pitchFamily="18" charset="0"/>
              </a:rPr>
              <a:t> present with current diagnostic tools, and </a:t>
            </a:r>
            <a:r>
              <a:rPr lang="en-US" b="1" i="1" dirty="0">
                <a:latin typeface="Arial" panose="020B0604020202020204" pitchFamily="34" charset="0"/>
                <a:ea typeface="Calibri" panose="020F0502020204030204" pitchFamily="34" charset="0"/>
                <a:cs typeface="Times New Roman" panose="02020603050405020304" pitchFamily="18" charset="0"/>
              </a:rPr>
              <a:t>measures underlying neurophysiology</a:t>
            </a:r>
            <a:r>
              <a:rPr lang="en-US" dirty="0">
                <a:latin typeface="Arial" panose="020B0604020202020204" pitchFamily="34" charset="0"/>
                <a:ea typeface="Calibri" panose="020F0502020204030204" pitchFamily="34" charset="0"/>
                <a:cs typeface="Times New Roman" panose="02020603050405020304" pitchFamily="18" charset="0"/>
              </a:rPr>
              <a:t> as opposed to functional deficits.</a:t>
            </a:r>
            <a:r>
              <a:rPr lang="en-US" dirty="0">
                <a:effectLst/>
              </a:rPr>
              <a:t> </a:t>
            </a:r>
            <a:endParaRPr lang="en-US" dirty="0"/>
          </a:p>
        </p:txBody>
      </p:sp>
      <p:pic>
        <p:nvPicPr>
          <p:cNvPr id="4" name="Picture 3">
            <a:extLst>
              <a:ext uri="{FF2B5EF4-FFF2-40B4-BE49-F238E27FC236}">
                <a16:creationId xmlns:a16="http://schemas.microsoft.com/office/drawing/2014/main" id="{0AB9788A-2252-FD47-B413-62AC9CA0D90F}"/>
              </a:ext>
            </a:extLst>
          </p:cNvPr>
          <p:cNvPicPr>
            <a:picLocks noChangeAspect="1"/>
          </p:cNvPicPr>
          <p:nvPr/>
        </p:nvPicPr>
        <p:blipFill>
          <a:blip r:embed="rId3"/>
          <a:stretch>
            <a:fillRect/>
          </a:stretch>
        </p:blipFill>
        <p:spPr>
          <a:xfrm>
            <a:off x="5268567" y="2005391"/>
            <a:ext cx="2626139" cy="2626139"/>
          </a:xfrm>
          <a:prstGeom prst="rect">
            <a:avLst/>
          </a:prstGeom>
        </p:spPr>
      </p:pic>
      <p:pic>
        <p:nvPicPr>
          <p:cNvPr id="6" name="Picture 5">
            <a:extLst>
              <a:ext uri="{FF2B5EF4-FFF2-40B4-BE49-F238E27FC236}">
                <a16:creationId xmlns:a16="http://schemas.microsoft.com/office/drawing/2014/main" id="{C29B7A0E-B973-5645-9FCA-7ECA2CB16A6E}"/>
              </a:ext>
            </a:extLst>
          </p:cNvPr>
          <p:cNvPicPr>
            <a:picLocks noChangeAspect="1"/>
          </p:cNvPicPr>
          <p:nvPr/>
        </p:nvPicPr>
        <p:blipFill>
          <a:blip r:embed="rId4"/>
          <a:stretch>
            <a:fillRect/>
          </a:stretch>
        </p:blipFill>
        <p:spPr>
          <a:xfrm>
            <a:off x="8894970" y="1802986"/>
            <a:ext cx="2319406" cy="2828544"/>
          </a:xfrm>
          <a:prstGeom prst="rect">
            <a:avLst/>
          </a:prstGeom>
        </p:spPr>
      </p:pic>
    </p:spTree>
    <p:extLst>
      <p:ext uri="{BB962C8B-B14F-4D97-AF65-F5344CB8AC3E}">
        <p14:creationId xmlns:p14="http://schemas.microsoft.com/office/powerpoint/2010/main" val="16763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1AF26-9C63-BF4E-9241-2FC9B5AAB702}"/>
              </a:ext>
            </a:extLst>
          </p:cNvPr>
          <p:cNvSpPr>
            <a:spLocks noGrp="1"/>
          </p:cNvSpPr>
          <p:nvPr>
            <p:ph type="title"/>
          </p:nvPr>
        </p:nvSpPr>
        <p:spPr>
          <a:xfrm>
            <a:off x="213360" y="188193"/>
            <a:ext cx="11689080" cy="1325563"/>
          </a:xfrm>
        </p:spPr>
        <p:txBody>
          <a:bodyPr/>
          <a:lstStyle/>
          <a:p>
            <a:r>
              <a:rPr lang="en-US" dirty="0"/>
              <a:t>Children with concussion may need different interventions than adults patients.  </a:t>
            </a:r>
          </a:p>
        </p:txBody>
      </p:sp>
      <p:pic>
        <p:nvPicPr>
          <p:cNvPr id="5" name="Picture 4">
            <a:extLst>
              <a:ext uri="{FF2B5EF4-FFF2-40B4-BE49-F238E27FC236}">
                <a16:creationId xmlns:a16="http://schemas.microsoft.com/office/drawing/2014/main" id="{A2DCEB6F-E7E4-4E4D-B789-457EB4C517F5}"/>
              </a:ext>
            </a:extLst>
          </p:cNvPr>
          <p:cNvPicPr>
            <a:picLocks noChangeAspect="1"/>
          </p:cNvPicPr>
          <p:nvPr/>
        </p:nvPicPr>
        <p:blipFill rotWithShape="1">
          <a:blip r:embed="rId3"/>
          <a:srcRect l="11600" t="2222" r="9543" b="7556"/>
          <a:stretch/>
        </p:blipFill>
        <p:spPr>
          <a:xfrm>
            <a:off x="8488680" y="1219200"/>
            <a:ext cx="2572782" cy="4541520"/>
          </a:xfrm>
          <a:prstGeom prst="rect">
            <a:avLst/>
          </a:prstGeom>
        </p:spPr>
      </p:pic>
      <p:pic>
        <p:nvPicPr>
          <p:cNvPr id="7" name="Picture 6">
            <a:extLst>
              <a:ext uri="{FF2B5EF4-FFF2-40B4-BE49-F238E27FC236}">
                <a16:creationId xmlns:a16="http://schemas.microsoft.com/office/drawing/2014/main" id="{E1B4A3E7-5709-EF4B-BFAB-401EC30EBB9A}"/>
              </a:ext>
            </a:extLst>
          </p:cNvPr>
          <p:cNvPicPr>
            <a:picLocks noChangeAspect="1"/>
          </p:cNvPicPr>
          <p:nvPr/>
        </p:nvPicPr>
        <p:blipFill>
          <a:blip r:embed="rId4"/>
          <a:stretch>
            <a:fillRect/>
          </a:stretch>
        </p:blipFill>
        <p:spPr>
          <a:xfrm>
            <a:off x="1691640" y="1690688"/>
            <a:ext cx="4742180" cy="2371090"/>
          </a:xfrm>
          <a:prstGeom prst="rect">
            <a:avLst/>
          </a:prstGeom>
        </p:spPr>
      </p:pic>
      <p:pic>
        <p:nvPicPr>
          <p:cNvPr id="9" name="Picture 8">
            <a:extLst>
              <a:ext uri="{FF2B5EF4-FFF2-40B4-BE49-F238E27FC236}">
                <a16:creationId xmlns:a16="http://schemas.microsoft.com/office/drawing/2014/main" id="{A404019B-4C32-AD45-ADEE-8DC8E4B7C28C}"/>
              </a:ext>
            </a:extLst>
          </p:cNvPr>
          <p:cNvPicPr>
            <a:picLocks noChangeAspect="1"/>
          </p:cNvPicPr>
          <p:nvPr/>
        </p:nvPicPr>
        <p:blipFill rotWithShape="1">
          <a:blip r:embed="rId5"/>
          <a:srcRect l="15720" t="623" r="17150" b="42510"/>
          <a:stretch/>
        </p:blipFill>
        <p:spPr>
          <a:xfrm>
            <a:off x="1927860" y="4226263"/>
            <a:ext cx="1844040" cy="1534457"/>
          </a:xfrm>
          <a:prstGeom prst="rect">
            <a:avLst/>
          </a:prstGeom>
        </p:spPr>
      </p:pic>
      <p:pic>
        <p:nvPicPr>
          <p:cNvPr id="11" name="Picture 10">
            <a:extLst>
              <a:ext uri="{FF2B5EF4-FFF2-40B4-BE49-F238E27FC236}">
                <a16:creationId xmlns:a16="http://schemas.microsoft.com/office/drawing/2014/main" id="{3B7C98EC-786E-404F-855F-2ACDBE65DE7F}"/>
              </a:ext>
            </a:extLst>
          </p:cNvPr>
          <p:cNvPicPr>
            <a:picLocks noChangeAspect="1"/>
          </p:cNvPicPr>
          <p:nvPr/>
        </p:nvPicPr>
        <p:blipFill>
          <a:blip r:embed="rId6"/>
          <a:stretch>
            <a:fillRect/>
          </a:stretch>
        </p:blipFill>
        <p:spPr>
          <a:xfrm>
            <a:off x="4451985" y="4415641"/>
            <a:ext cx="1739900" cy="1155700"/>
          </a:xfrm>
          <a:prstGeom prst="rect">
            <a:avLst/>
          </a:prstGeom>
        </p:spPr>
      </p:pic>
      <p:sp>
        <p:nvSpPr>
          <p:cNvPr id="12" name="Rectangle 11">
            <a:extLst>
              <a:ext uri="{FF2B5EF4-FFF2-40B4-BE49-F238E27FC236}">
                <a16:creationId xmlns:a16="http://schemas.microsoft.com/office/drawing/2014/main" id="{4E20A103-EE44-0447-B52D-F2292188B86E}"/>
              </a:ext>
            </a:extLst>
          </p:cNvPr>
          <p:cNvSpPr/>
          <p:nvPr/>
        </p:nvSpPr>
        <p:spPr>
          <a:xfrm>
            <a:off x="8510151" y="1219200"/>
            <a:ext cx="1502529" cy="46634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4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ED20-ADF9-F642-B727-7535389D9F0A}"/>
              </a:ext>
            </a:extLst>
          </p:cNvPr>
          <p:cNvSpPr>
            <a:spLocks noGrp="1"/>
          </p:cNvSpPr>
          <p:nvPr>
            <p:ph type="title"/>
          </p:nvPr>
        </p:nvSpPr>
        <p:spPr>
          <a:xfrm>
            <a:off x="343806" y="191744"/>
            <a:ext cx="10515600" cy="1325563"/>
          </a:xfrm>
        </p:spPr>
        <p:txBody>
          <a:bodyPr>
            <a:noAutofit/>
          </a:bodyPr>
          <a:lstStyle/>
          <a:p>
            <a:r>
              <a:rPr lang="en-US" sz="3200" dirty="0"/>
              <a:t>Parental Stress and Clinical Recovery Following Pediatric Concussion: A Mixed-Methods Study</a:t>
            </a:r>
            <a:r>
              <a:rPr lang="en-US" sz="3200" dirty="0">
                <a:effectLst/>
              </a:rPr>
              <a:t> </a:t>
            </a:r>
            <a:endParaRPr lang="en-US" sz="3200" dirty="0"/>
          </a:p>
        </p:txBody>
      </p:sp>
      <p:grpSp>
        <p:nvGrpSpPr>
          <p:cNvPr id="17" name="Group 16">
            <a:extLst>
              <a:ext uri="{FF2B5EF4-FFF2-40B4-BE49-F238E27FC236}">
                <a16:creationId xmlns:a16="http://schemas.microsoft.com/office/drawing/2014/main" id="{AB05D27E-F02C-9245-B199-E4152C8D2F8D}"/>
              </a:ext>
            </a:extLst>
          </p:cNvPr>
          <p:cNvGrpSpPr/>
          <p:nvPr/>
        </p:nvGrpSpPr>
        <p:grpSpPr>
          <a:xfrm>
            <a:off x="9850388" y="80069"/>
            <a:ext cx="2113421" cy="1423667"/>
            <a:chOff x="9554967" y="51933"/>
            <a:chExt cx="2113421" cy="1423667"/>
          </a:xfrm>
        </p:grpSpPr>
        <p:grpSp>
          <p:nvGrpSpPr>
            <p:cNvPr id="4" name="Group 3">
              <a:extLst>
                <a:ext uri="{FF2B5EF4-FFF2-40B4-BE49-F238E27FC236}">
                  <a16:creationId xmlns:a16="http://schemas.microsoft.com/office/drawing/2014/main" id="{5BD8324F-B2CD-B044-AA09-D36829F44449}"/>
                </a:ext>
              </a:extLst>
            </p:cNvPr>
            <p:cNvGrpSpPr/>
            <p:nvPr/>
          </p:nvGrpSpPr>
          <p:grpSpPr>
            <a:xfrm>
              <a:off x="9554967" y="125335"/>
              <a:ext cx="666066" cy="687000"/>
              <a:chOff x="2549253" y="1081939"/>
              <a:chExt cx="666066" cy="687000"/>
            </a:xfrm>
          </p:grpSpPr>
          <p:grpSp>
            <p:nvGrpSpPr>
              <p:cNvPr id="5" name="Group 4">
                <a:extLst>
                  <a:ext uri="{FF2B5EF4-FFF2-40B4-BE49-F238E27FC236}">
                    <a16:creationId xmlns:a16="http://schemas.microsoft.com/office/drawing/2014/main" id="{7B657C51-2C52-5042-8965-C8167ABD802C}"/>
                  </a:ext>
                </a:extLst>
              </p:cNvPr>
              <p:cNvGrpSpPr/>
              <p:nvPr/>
            </p:nvGrpSpPr>
            <p:grpSpPr>
              <a:xfrm>
                <a:off x="2549253" y="1410586"/>
                <a:ext cx="200786" cy="322878"/>
                <a:chOff x="9947048" y="1083852"/>
                <a:chExt cx="373680" cy="588026"/>
              </a:xfrm>
            </p:grpSpPr>
            <p:sp>
              <p:nvSpPr>
                <p:cNvPr id="7" name="Oval 6">
                  <a:extLst>
                    <a:ext uri="{FF2B5EF4-FFF2-40B4-BE49-F238E27FC236}">
                      <a16:creationId xmlns:a16="http://schemas.microsoft.com/office/drawing/2014/main" id="{1A237DED-F064-9C4F-804E-7285BF0CB499}"/>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0219AC-671B-DF4C-BD8A-F8FA8CE81E28}"/>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410108-3D83-4F48-A383-204CB3403BC3}"/>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6C4CDC-6599-6748-AC0C-10332F91D76B}"/>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622236-26BD-DC46-B4B6-DAAA02C4FAD9}"/>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1997F7-5778-A641-8CFF-31A52E54E3EF}"/>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5A6418F-1981-734D-B155-1AABD2B8CD03}"/>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2615879" y="1081939"/>
                <a:ext cx="599440" cy="687000"/>
              </a:xfrm>
              <a:prstGeom prst="rect">
                <a:avLst/>
              </a:prstGeom>
            </p:spPr>
          </p:pic>
        </p:grpSp>
        <p:pic>
          <p:nvPicPr>
            <p:cNvPr id="13" name="Picture 12">
              <a:extLst>
                <a:ext uri="{FF2B5EF4-FFF2-40B4-BE49-F238E27FC236}">
                  <a16:creationId xmlns:a16="http://schemas.microsoft.com/office/drawing/2014/main" id="{5243A460-904C-0B44-A431-07897BE7A8B9}"/>
                </a:ext>
              </a:extLst>
            </p:cNvPr>
            <p:cNvPicPr>
              <a:picLocks noChangeAspect="1"/>
            </p:cNvPicPr>
            <p:nvPr/>
          </p:nvPicPr>
          <p:blipFill rotWithShape="1">
            <a:blip r:embed="rId4"/>
            <a:srcRect l="67301" t="4449" r="7064" b="57573"/>
            <a:stretch/>
          </p:blipFill>
          <p:spPr>
            <a:xfrm>
              <a:off x="10235101" y="145816"/>
              <a:ext cx="664699" cy="689317"/>
            </a:xfrm>
            <a:prstGeom prst="rect">
              <a:avLst/>
            </a:prstGeom>
          </p:spPr>
        </p:pic>
        <p:pic>
          <p:nvPicPr>
            <p:cNvPr id="14" name="Picture 13">
              <a:extLst>
                <a:ext uri="{FF2B5EF4-FFF2-40B4-BE49-F238E27FC236}">
                  <a16:creationId xmlns:a16="http://schemas.microsoft.com/office/drawing/2014/main" id="{B0879C51-BDE2-924B-A8D6-04AC81114FAA}"/>
                </a:ext>
              </a:extLst>
            </p:cNvPr>
            <p:cNvPicPr>
              <a:picLocks noChangeAspect="1"/>
            </p:cNvPicPr>
            <p:nvPr/>
          </p:nvPicPr>
          <p:blipFill rotWithShape="1">
            <a:blip r:embed="rId5"/>
            <a:srcRect l="13988" t="38120" r="12850" b="30086"/>
            <a:stretch/>
          </p:blipFill>
          <p:spPr>
            <a:xfrm>
              <a:off x="10563985" y="949583"/>
              <a:ext cx="1044127" cy="453756"/>
            </a:xfrm>
            <a:prstGeom prst="rect">
              <a:avLst/>
            </a:prstGeom>
          </p:spPr>
        </p:pic>
        <p:pic>
          <p:nvPicPr>
            <p:cNvPr id="15" name="Picture 14">
              <a:extLst>
                <a:ext uri="{FF2B5EF4-FFF2-40B4-BE49-F238E27FC236}">
                  <a16:creationId xmlns:a16="http://schemas.microsoft.com/office/drawing/2014/main" id="{328165E1-3CAE-2A48-B8D9-07E7C6A8223B}"/>
                </a:ext>
              </a:extLst>
            </p:cNvPr>
            <p:cNvPicPr>
              <a:picLocks noChangeAspect="1"/>
            </p:cNvPicPr>
            <p:nvPr/>
          </p:nvPicPr>
          <p:blipFill rotWithShape="1">
            <a:blip r:embed="rId6">
              <a:clrChange>
                <a:clrFrom>
                  <a:srgbClr val="EEEEEE"/>
                </a:clrFrom>
                <a:clrTo>
                  <a:srgbClr val="EEEEEE">
                    <a:alpha val="0"/>
                  </a:srgbClr>
                </a:clrTo>
              </a:clrChange>
            </a:blip>
            <a:srcRect l="20455" t="7726" r="21771" b="9859"/>
            <a:stretch/>
          </p:blipFill>
          <p:spPr>
            <a:xfrm>
              <a:off x="9808769" y="841546"/>
              <a:ext cx="769284" cy="634054"/>
            </a:xfrm>
            <a:prstGeom prst="rect">
              <a:avLst/>
            </a:prstGeom>
          </p:spPr>
        </p:pic>
        <p:pic>
          <p:nvPicPr>
            <p:cNvPr id="16" name="Picture 15">
              <a:extLst>
                <a:ext uri="{FF2B5EF4-FFF2-40B4-BE49-F238E27FC236}">
                  <a16:creationId xmlns:a16="http://schemas.microsoft.com/office/drawing/2014/main" id="{DC3A8E60-768D-144B-9587-FA5043C9DFCD}"/>
                </a:ext>
              </a:extLst>
            </p:cNvPr>
            <p:cNvPicPr>
              <a:picLocks noChangeAspect="1"/>
            </p:cNvPicPr>
            <p:nvPr/>
          </p:nvPicPr>
          <p:blipFill rotWithShape="1">
            <a:blip r:embed="rId7">
              <a:clrChange>
                <a:clrFrom>
                  <a:srgbClr val="E5E5E5"/>
                </a:clrFrom>
                <a:clrTo>
                  <a:srgbClr val="E5E5E5">
                    <a:alpha val="0"/>
                  </a:srgbClr>
                </a:clrTo>
              </a:clrChange>
            </a:blip>
            <a:srcRect l="23011" t="5840" r="23714" b="6871"/>
            <a:stretch/>
          </p:blipFill>
          <p:spPr>
            <a:xfrm>
              <a:off x="10972037" y="51933"/>
              <a:ext cx="696351" cy="804097"/>
            </a:xfrm>
            <a:prstGeom prst="rect">
              <a:avLst/>
            </a:prstGeom>
          </p:spPr>
        </p:pic>
      </p:grpSp>
      <p:sp>
        <p:nvSpPr>
          <p:cNvPr id="21" name="TextBox 20">
            <a:extLst>
              <a:ext uri="{FF2B5EF4-FFF2-40B4-BE49-F238E27FC236}">
                <a16:creationId xmlns:a16="http://schemas.microsoft.com/office/drawing/2014/main" id="{B6484026-AC77-314F-B301-6907BEB08AE3}"/>
              </a:ext>
            </a:extLst>
          </p:cNvPr>
          <p:cNvSpPr txBox="1"/>
          <p:nvPr/>
        </p:nvSpPr>
        <p:spPr>
          <a:xfrm>
            <a:off x="5477666" y="2788852"/>
            <a:ext cx="6982402" cy="1015663"/>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understand a parent’s stress following their child’s concussion and to determine if parental stress influences clinical recovery time for the child.</a:t>
            </a:r>
          </a:p>
        </p:txBody>
      </p:sp>
      <p:pic>
        <p:nvPicPr>
          <p:cNvPr id="23" name="Picture 22">
            <a:extLst>
              <a:ext uri="{FF2B5EF4-FFF2-40B4-BE49-F238E27FC236}">
                <a16:creationId xmlns:a16="http://schemas.microsoft.com/office/drawing/2014/main" id="{244E29A6-295E-DC44-A865-DE97CB5D531D}"/>
              </a:ext>
            </a:extLst>
          </p:cNvPr>
          <p:cNvPicPr>
            <a:picLocks noChangeAspect="1"/>
          </p:cNvPicPr>
          <p:nvPr/>
        </p:nvPicPr>
        <p:blipFill>
          <a:blip r:embed="rId8"/>
          <a:stretch>
            <a:fillRect/>
          </a:stretch>
        </p:blipFill>
        <p:spPr>
          <a:xfrm>
            <a:off x="7173701" y="4428113"/>
            <a:ext cx="2100189" cy="1516803"/>
          </a:xfrm>
          <a:prstGeom prst="rect">
            <a:avLst/>
          </a:prstGeom>
        </p:spPr>
      </p:pic>
      <p:pic>
        <p:nvPicPr>
          <p:cNvPr id="25" name="Picture 24">
            <a:extLst>
              <a:ext uri="{FF2B5EF4-FFF2-40B4-BE49-F238E27FC236}">
                <a16:creationId xmlns:a16="http://schemas.microsoft.com/office/drawing/2014/main" id="{76D16B44-89C5-D64B-90BE-D9A4F3338846}"/>
              </a:ext>
            </a:extLst>
          </p:cNvPr>
          <p:cNvPicPr>
            <a:picLocks noChangeAspect="1"/>
          </p:cNvPicPr>
          <p:nvPr/>
        </p:nvPicPr>
        <p:blipFill>
          <a:blip r:embed="rId9"/>
          <a:stretch>
            <a:fillRect/>
          </a:stretch>
        </p:blipFill>
        <p:spPr>
          <a:xfrm>
            <a:off x="9386184" y="4963553"/>
            <a:ext cx="2641600" cy="762000"/>
          </a:xfrm>
          <a:prstGeom prst="rect">
            <a:avLst/>
          </a:prstGeom>
        </p:spPr>
      </p:pic>
      <p:pic>
        <p:nvPicPr>
          <p:cNvPr id="27" name="Picture 26">
            <a:extLst>
              <a:ext uri="{FF2B5EF4-FFF2-40B4-BE49-F238E27FC236}">
                <a16:creationId xmlns:a16="http://schemas.microsoft.com/office/drawing/2014/main" id="{B07211D1-83E6-B74E-92BE-02F345B3866E}"/>
              </a:ext>
            </a:extLst>
          </p:cNvPr>
          <p:cNvPicPr>
            <a:picLocks noChangeAspect="1"/>
          </p:cNvPicPr>
          <p:nvPr/>
        </p:nvPicPr>
        <p:blipFill>
          <a:blip r:embed="rId10"/>
          <a:stretch>
            <a:fillRect/>
          </a:stretch>
        </p:blipFill>
        <p:spPr>
          <a:xfrm>
            <a:off x="5028486" y="5076060"/>
            <a:ext cx="1861552" cy="536986"/>
          </a:xfrm>
          <a:prstGeom prst="rect">
            <a:avLst/>
          </a:prstGeom>
        </p:spPr>
      </p:pic>
      <p:graphicFrame>
        <p:nvGraphicFramePr>
          <p:cNvPr id="3" name="Diagram 2">
            <a:extLst>
              <a:ext uri="{FF2B5EF4-FFF2-40B4-BE49-F238E27FC236}">
                <a16:creationId xmlns:a16="http://schemas.microsoft.com/office/drawing/2014/main" id="{EFC67647-581D-EA47-A0FC-89BCFDFFC7DC}"/>
              </a:ext>
            </a:extLst>
          </p:cNvPr>
          <p:cNvGraphicFramePr/>
          <p:nvPr>
            <p:extLst/>
          </p:nvPr>
        </p:nvGraphicFramePr>
        <p:xfrm>
          <a:off x="-282903" y="1204597"/>
          <a:ext cx="6507213" cy="476558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29" name="Group 28">
            <a:extLst>
              <a:ext uri="{FF2B5EF4-FFF2-40B4-BE49-F238E27FC236}">
                <a16:creationId xmlns:a16="http://schemas.microsoft.com/office/drawing/2014/main" id="{9DF585A4-8D1C-C549-AF9C-696E51DBA727}"/>
              </a:ext>
            </a:extLst>
          </p:cNvPr>
          <p:cNvGrpSpPr/>
          <p:nvPr/>
        </p:nvGrpSpPr>
        <p:grpSpPr>
          <a:xfrm>
            <a:off x="138109" y="6198084"/>
            <a:ext cx="3252130" cy="659916"/>
            <a:chOff x="138109" y="6198084"/>
            <a:chExt cx="3252130" cy="659916"/>
          </a:xfrm>
        </p:grpSpPr>
        <p:grpSp>
          <p:nvGrpSpPr>
            <p:cNvPr id="30" name="Group 29">
              <a:extLst>
                <a:ext uri="{FF2B5EF4-FFF2-40B4-BE49-F238E27FC236}">
                  <a16:creationId xmlns:a16="http://schemas.microsoft.com/office/drawing/2014/main" id="{1B485804-F3B7-A44D-ADDC-85109D9A7FFB}"/>
                </a:ext>
              </a:extLst>
            </p:cNvPr>
            <p:cNvGrpSpPr/>
            <p:nvPr/>
          </p:nvGrpSpPr>
          <p:grpSpPr>
            <a:xfrm>
              <a:off x="138109" y="6198084"/>
              <a:ext cx="3252130" cy="659916"/>
              <a:chOff x="4508500" y="2451100"/>
              <a:chExt cx="4318000" cy="1257300"/>
            </a:xfrm>
          </p:grpSpPr>
          <p:sp>
            <p:nvSpPr>
              <p:cNvPr id="32" name="Right Arrow 31">
                <a:extLst>
                  <a:ext uri="{FF2B5EF4-FFF2-40B4-BE49-F238E27FC236}">
                    <a16:creationId xmlns:a16="http://schemas.microsoft.com/office/drawing/2014/main" id="{C2A4F52F-3B7F-0E49-9D46-CDEC5211437D}"/>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227601-ABED-9B40-9F17-EC4C7B1DE714}"/>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177D53-4DD6-C141-A8EB-0021160BDE84}"/>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629E1E70-9612-C14E-BF8F-BFDA0004CC43}"/>
                </a:ext>
              </a:extLst>
            </p:cNvPr>
            <p:cNvSpPr txBox="1"/>
            <p:nvPr/>
          </p:nvSpPr>
          <p:spPr>
            <a:xfrm>
              <a:off x="985203" y="6366525"/>
              <a:ext cx="1232728"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Current</a:t>
              </a:r>
            </a:p>
          </p:txBody>
        </p:sp>
      </p:grpSp>
    </p:spTree>
    <p:extLst>
      <p:ext uri="{BB962C8B-B14F-4D97-AF65-F5344CB8AC3E}">
        <p14:creationId xmlns:p14="http://schemas.microsoft.com/office/powerpoint/2010/main" val="74042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Graphic spid="3"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36D5-2D83-6145-9802-BB44EBACCEBC}"/>
              </a:ext>
            </a:extLst>
          </p:cNvPr>
          <p:cNvSpPr>
            <a:spLocks noGrp="1"/>
          </p:cNvSpPr>
          <p:nvPr>
            <p:ph type="title"/>
          </p:nvPr>
        </p:nvSpPr>
        <p:spPr>
          <a:xfrm>
            <a:off x="592259" y="197485"/>
            <a:ext cx="11355901" cy="1325563"/>
          </a:xfrm>
        </p:spPr>
        <p:txBody>
          <a:bodyPr>
            <a:normAutofit fontScale="90000"/>
          </a:bodyPr>
          <a:lstStyle/>
          <a:p>
            <a:r>
              <a:rPr lang="en-US" dirty="0"/>
              <a:t>Higher levels of perceived parental stress are significantly related to longer recovery times for the concussed child, even when controlling for symptoms and parent-child closeness.</a:t>
            </a:r>
          </a:p>
        </p:txBody>
      </p:sp>
      <p:sp>
        <p:nvSpPr>
          <p:cNvPr id="6" name="TextBox 5">
            <a:extLst>
              <a:ext uri="{FF2B5EF4-FFF2-40B4-BE49-F238E27FC236}">
                <a16:creationId xmlns:a16="http://schemas.microsoft.com/office/drawing/2014/main" id="{18E20D53-0074-FB44-B5F6-0274C791A1EF}"/>
              </a:ext>
            </a:extLst>
          </p:cNvPr>
          <p:cNvSpPr txBox="1"/>
          <p:nvPr/>
        </p:nvSpPr>
        <p:spPr>
          <a:xfrm>
            <a:off x="8199120" y="1970573"/>
            <a:ext cx="3566160" cy="3170099"/>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“I stress for her because I see her stress levels. Maybe we’re, maybe our stress is feeding… that’s part of why I’m trying to manage my own stress because I’m sure if she even senses any kind of me worrying about her or stress for her that that’s feeding into her own stress.”</a:t>
            </a:r>
          </a:p>
        </p:txBody>
      </p:sp>
      <p:pic>
        <p:nvPicPr>
          <p:cNvPr id="8" name="Picture 7">
            <a:extLst>
              <a:ext uri="{FF2B5EF4-FFF2-40B4-BE49-F238E27FC236}">
                <a16:creationId xmlns:a16="http://schemas.microsoft.com/office/drawing/2014/main" id="{EFDDA839-C660-7748-A5D1-A31C5C869E17}"/>
              </a:ext>
            </a:extLst>
          </p:cNvPr>
          <p:cNvPicPr>
            <a:picLocks noChangeAspect="1"/>
          </p:cNvPicPr>
          <p:nvPr/>
        </p:nvPicPr>
        <p:blipFill rotWithShape="1">
          <a:blip r:embed="rId3"/>
          <a:srcRect t="1718"/>
          <a:stretch/>
        </p:blipFill>
        <p:spPr>
          <a:xfrm>
            <a:off x="353068" y="1580198"/>
            <a:ext cx="7846052" cy="4261802"/>
          </a:xfrm>
          <a:prstGeom prst="rect">
            <a:avLst/>
          </a:prstGeom>
        </p:spPr>
      </p:pic>
    </p:spTree>
    <p:extLst>
      <p:ext uri="{BB962C8B-B14F-4D97-AF65-F5344CB8AC3E}">
        <p14:creationId xmlns:p14="http://schemas.microsoft.com/office/powerpoint/2010/main" val="34826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30E3-4FDD-E54D-BB94-5C85E2E6B3ED}"/>
              </a:ext>
            </a:extLst>
          </p:cNvPr>
          <p:cNvSpPr>
            <a:spLocks noGrp="1"/>
          </p:cNvSpPr>
          <p:nvPr>
            <p:ph type="title"/>
          </p:nvPr>
        </p:nvSpPr>
        <p:spPr>
          <a:xfrm>
            <a:off x="248189" y="10646"/>
            <a:ext cx="11576957" cy="1993948"/>
          </a:xfrm>
        </p:spPr>
        <p:txBody>
          <a:bodyPr>
            <a:normAutofit/>
          </a:bodyPr>
          <a:lstStyle/>
          <a:p>
            <a:r>
              <a:rPr lang="en-US" sz="3200" dirty="0"/>
              <a:t>Avenues for post-concussion rehabilitation interventions are vast and multi-modal program may be ideal to facilitate recovery in individuals with concussion. </a:t>
            </a:r>
          </a:p>
        </p:txBody>
      </p:sp>
      <p:pic>
        <p:nvPicPr>
          <p:cNvPr id="11" name="Picture 10">
            <a:extLst>
              <a:ext uri="{FF2B5EF4-FFF2-40B4-BE49-F238E27FC236}">
                <a16:creationId xmlns:a16="http://schemas.microsoft.com/office/drawing/2014/main" id="{6B195498-B1FB-AC4B-98B1-D670FA7A2A6F}"/>
              </a:ext>
            </a:extLst>
          </p:cNvPr>
          <p:cNvPicPr>
            <a:picLocks noChangeAspect="1"/>
          </p:cNvPicPr>
          <p:nvPr/>
        </p:nvPicPr>
        <p:blipFill>
          <a:blip r:embed="rId3"/>
          <a:stretch>
            <a:fillRect/>
          </a:stretch>
        </p:blipFill>
        <p:spPr>
          <a:xfrm>
            <a:off x="698404" y="2585932"/>
            <a:ext cx="4089190" cy="1682410"/>
          </a:xfrm>
          <a:prstGeom prst="rect">
            <a:avLst/>
          </a:prstGeom>
        </p:spPr>
      </p:pic>
      <p:pic>
        <p:nvPicPr>
          <p:cNvPr id="12" name="Picture 11">
            <a:extLst>
              <a:ext uri="{FF2B5EF4-FFF2-40B4-BE49-F238E27FC236}">
                <a16:creationId xmlns:a16="http://schemas.microsoft.com/office/drawing/2014/main" id="{E7791C14-8576-BF4A-8E63-51077D998121}"/>
              </a:ext>
            </a:extLst>
          </p:cNvPr>
          <p:cNvPicPr>
            <a:picLocks noChangeAspect="1"/>
          </p:cNvPicPr>
          <p:nvPr/>
        </p:nvPicPr>
        <p:blipFill>
          <a:blip r:embed="rId4"/>
          <a:stretch>
            <a:fillRect/>
          </a:stretch>
        </p:blipFill>
        <p:spPr>
          <a:xfrm>
            <a:off x="8759651" y="2411413"/>
            <a:ext cx="2654022" cy="1959893"/>
          </a:xfrm>
          <a:prstGeom prst="rect">
            <a:avLst/>
          </a:prstGeom>
        </p:spPr>
      </p:pic>
      <p:grpSp>
        <p:nvGrpSpPr>
          <p:cNvPr id="13" name="Group 12">
            <a:extLst>
              <a:ext uri="{FF2B5EF4-FFF2-40B4-BE49-F238E27FC236}">
                <a16:creationId xmlns:a16="http://schemas.microsoft.com/office/drawing/2014/main" id="{1E011371-79D1-4847-9FDA-499CE1D81624}"/>
              </a:ext>
            </a:extLst>
          </p:cNvPr>
          <p:cNvGrpSpPr/>
          <p:nvPr/>
        </p:nvGrpSpPr>
        <p:grpSpPr>
          <a:xfrm>
            <a:off x="5374734" y="2869098"/>
            <a:ext cx="1105319" cy="1075174"/>
            <a:chOff x="2222360" y="2090057"/>
            <a:chExt cx="1105319" cy="1075174"/>
          </a:xfrm>
        </p:grpSpPr>
        <p:sp>
          <p:nvSpPr>
            <p:cNvPr id="14" name="Oval 13">
              <a:extLst>
                <a:ext uri="{FF2B5EF4-FFF2-40B4-BE49-F238E27FC236}">
                  <a16:creationId xmlns:a16="http://schemas.microsoft.com/office/drawing/2014/main" id="{D117E3A9-3C27-C945-8C4C-E59055B33FE2}"/>
                </a:ext>
              </a:extLst>
            </p:cNvPr>
            <p:cNvSpPr/>
            <p:nvPr/>
          </p:nvSpPr>
          <p:spPr>
            <a:xfrm>
              <a:off x="2222360" y="2090057"/>
              <a:ext cx="1105319" cy="1075174"/>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1F01125-312D-ED48-B968-FE1107CC32BE}"/>
                </a:ext>
              </a:extLst>
            </p:cNvPr>
            <p:cNvSpPr/>
            <p:nvPr/>
          </p:nvSpPr>
          <p:spPr>
            <a:xfrm>
              <a:off x="2222360" y="2162071"/>
              <a:ext cx="1105319" cy="1003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D55CBC5-F7E8-DD4C-A289-66C98EAD7117}"/>
              </a:ext>
            </a:extLst>
          </p:cNvPr>
          <p:cNvGrpSpPr/>
          <p:nvPr/>
        </p:nvGrpSpPr>
        <p:grpSpPr>
          <a:xfrm>
            <a:off x="6692743" y="2869098"/>
            <a:ext cx="1105319" cy="1075174"/>
            <a:chOff x="2222360" y="2090057"/>
            <a:chExt cx="1105319" cy="1075174"/>
          </a:xfrm>
        </p:grpSpPr>
        <p:sp>
          <p:nvSpPr>
            <p:cNvPr id="17" name="Oval 16">
              <a:extLst>
                <a:ext uri="{FF2B5EF4-FFF2-40B4-BE49-F238E27FC236}">
                  <a16:creationId xmlns:a16="http://schemas.microsoft.com/office/drawing/2014/main" id="{2DC432BA-DD5E-DD42-99D8-C5AA5D910A68}"/>
                </a:ext>
              </a:extLst>
            </p:cNvPr>
            <p:cNvSpPr/>
            <p:nvPr/>
          </p:nvSpPr>
          <p:spPr>
            <a:xfrm>
              <a:off x="2222360" y="2090057"/>
              <a:ext cx="1105319" cy="1075174"/>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61B338-B854-D841-88CF-2FAEF4BEFD48}"/>
                </a:ext>
              </a:extLst>
            </p:cNvPr>
            <p:cNvSpPr/>
            <p:nvPr/>
          </p:nvSpPr>
          <p:spPr>
            <a:xfrm>
              <a:off x="2222360" y="2162071"/>
              <a:ext cx="1105319" cy="1003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B5A2186-3D3C-5747-8964-9AA7F13DAA22}"/>
              </a:ext>
            </a:extLst>
          </p:cNvPr>
          <p:cNvGrpSpPr/>
          <p:nvPr/>
        </p:nvGrpSpPr>
        <p:grpSpPr>
          <a:xfrm>
            <a:off x="5927393" y="3219953"/>
            <a:ext cx="406959" cy="445478"/>
            <a:chOff x="2775019" y="2440912"/>
            <a:chExt cx="406959" cy="445478"/>
          </a:xfrm>
        </p:grpSpPr>
        <p:grpSp>
          <p:nvGrpSpPr>
            <p:cNvPr id="20" name="Group 19">
              <a:extLst>
                <a:ext uri="{FF2B5EF4-FFF2-40B4-BE49-F238E27FC236}">
                  <a16:creationId xmlns:a16="http://schemas.microsoft.com/office/drawing/2014/main" id="{26A27B06-2ACA-9148-8641-87AB96A0E72F}"/>
                </a:ext>
              </a:extLst>
            </p:cNvPr>
            <p:cNvGrpSpPr/>
            <p:nvPr/>
          </p:nvGrpSpPr>
          <p:grpSpPr>
            <a:xfrm>
              <a:off x="2775019" y="2440912"/>
              <a:ext cx="406959" cy="445478"/>
              <a:chOff x="2775019" y="2440912"/>
              <a:chExt cx="406959" cy="445478"/>
            </a:xfrm>
          </p:grpSpPr>
          <p:grpSp>
            <p:nvGrpSpPr>
              <p:cNvPr id="22" name="Group 21">
                <a:extLst>
                  <a:ext uri="{FF2B5EF4-FFF2-40B4-BE49-F238E27FC236}">
                    <a16:creationId xmlns:a16="http://schemas.microsoft.com/office/drawing/2014/main" id="{8AFB0A9D-6EDC-384B-BF71-75C107F2E26E}"/>
                  </a:ext>
                </a:extLst>
              </p:cNvPr>
              <p:cNvGrpSpPr/>
              <p:nvPr/>
            </p:nvGrpSpPr>
            <p:grpSpPr>
              <a:xfrm rot="10800000">
                <a:off x="2775019" y="2440912"/>
                <a:ext cx="406959" cy="445478"/>
                <a:chOff x="2222360" y="2090057"/>
                <a:chExt cx="1105319" cy="1075174"/>
              </a:xfrm>
            </p:grpSpPr>
            <p:sp>
              <p:nvSpPr>
                <p:cNvPr id="24" name="Oval 23">
                  <a:extLst>
                    <a:ext uri="{FF2B5EF4-FFF2-40B4-BE49-F238E27FC236}">
                      <a16:creationId xmlns:a16="http://schemas.microsoft.com/office/drawing/2014/main" id="{324DB6CB-4B8A-2B47-BD3A-4F72CCAA99F0}"/>
                    </a:ext>
                  </a:extLst>
                </p:cNvPr>
                <p:cNvSpPr/>
                <p:nvPr/>
              </p:nvSpPr>
              <p:spPr>
                <a:xfrm>
                  <a:off x="2222360" y="2090057"/>
                  <a:ext cx="1105319" cy="1075174"/>
                </a:xfrm>
                <a:prstGeom prst="ellipse">
                  <a:avLst/>
                </a:prstGeom>
                <a:solidFill>
                  <a:schemeClr val="accent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15FAEB-9EE8-CB4A-AABD-8D096E31AAB1}"/>
                    </a:ext>
                  </a:extLst>
                </p:cNvPr>
                <p:cNvSpPr/>
                <p:nvPr/>
              </p:nvSpPr>
              <p:spPr>
                <a:xfrm>
                  <a:off x="2222360" y="2162071"/>
                  <a:ext cx="1105319" cy="100316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id="{1C5CC470-CECF-7042-916B-5F2FA1F97165}"/>
                  </a:ext>
                </a:extLst>
              </p:cNvPr>
              <p:cNvSpPr/>
              <p:nvPr/>
            </p:nvSpPr>
            <p:spPr>
              <a:xfrm>
                <a:off x="2884294" y="2539689"/>
                <a:ext cx="188408" cy="2150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a:extLst>
                <a:ext uri="{FF2B5EF4-FFF2-40B4-BE49-F238E27FC236}">
                  <a16:creationId xmlns:a16="http://schemas.microsoft.com/office/drawing/2014/main" id="{97E5C850-84E6-634E-9D64-593D30A4C2AF}"/>
                </a:ext>
              </a:extLst>
            </p:cNvPr>
            <p:cNvSpPr/>
            <p:nvPr/>
          </p:nvSpPr>
          <p:spPr>
            <a:xfrm>
              <a:off x="2989137" y="2528244"/>
              <a:ext cx="83565" cy="92676"/>
            </a:xfrm>
            <a:prstGeom prst="ellipse">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10B45A7-59F6-8C44-AEEE-969C8935A29C}"/>
              </a:ext>
            </a:extLst>
          </p:cNvPr>
          <p:cNvGrpSpPr/>
          <p:nvPr/>
        </p:nvGrpSpPr>
        <p:grpSpPr>
          <a:xfrm>
            <a:off x="7206882" y="3219954"/>
            <a:ext cx="406959" cy="445478"/>
            <a:chOff x="4054508" y="2440913"/>
            <a:chExt cx="406959" cy="445478"/>
          </a:xfrm>
        </p:grpSpPr>
        <p:grpSp>
          <p:nvGrpSpPr>
            <p:cNvPr id="27" name="Group 26">
              <a:extLst>
                <a:ext uri="{FF2B5EF4-FFF2-40B4-BE49-F238E27FC236}">
                  <a16:creationId xmlns:a16="http://schemas.microsoft.com/office/drawing/2014/main" id="{4DFD132C-93F6-5D47-BA9C-9142D1A9FDCA}"/>
                </a:ext>
              </a:extLst>
            </p:cNvPr>
            <p:cNvGrpSpPr/>
            <p:nvPr/>
          </p:nvGrpSpPr>
          <p:grpSpPr>
            <a:xfrm>
              <a:off x="4054508" y="2440913"/>
              <a:ext cx="406959" cy="445478"/>
              <a:chOff x="4054508" y="2440913"/>
              <a:chExt cx="406959" cy="445478"/>
            </a:xfrm>
          </p:grpSpPr>
          <p:grpSp>
            <p:nvGrpSpPr>
              <p:cNvPr id="29" name="Group 28">
                <a:extLst>
                  <a:ext uri="{FF2B5EF4-FFF2-40B4-BE49-F238E27FC236}">
                    <a16:creationId xmlns:a16="http://schemas.microsoft.com/office/drawing/2014/main" id="{F0112F5A-4492-9949-AF5D-DC74CCB55506}"/>
                  </a:ext>
                </a:extLst>
              </p:cNvPr>
              <p:cNvGrpSpPr/>
              <p:nvPr/>
            </p:nvGrpSpPr>
            <p:grpSpPr>
              <a:xfrm rot="10800000">
                <a:off x="4054508" y="2440913"/>
                <a:ext cx="406959" cy="445478"/>
                <a:chOff x="2222360" y="2090057"/>
                <a:chExt cx="1105319" cy="1075174"/>
              </a:xfrm>
            </p:grpSpPr>
            <p:sp>
              <p:nvSpPr>
                <p:cNvPr id="31" name="Oval 30">
                  <a:extLst>
                    <a:ext uri="{FF2B5EF4-FFF2-40B4-BE49-F238E27FC236}">
                      <a16:creationId xmlns:a16="http://schemas.microsoft.com/office/drawing/2014/main" id="{7169B3A0-AF62-EA45-8642-C81D0E09F999}"/>
                    </a:ext>
                  </a:extLst>
                </p:cNvPr>
                <p:cNvSpPr/>
                <p:nvPr/>
              </p:nvSpPr>
              <p:spPr>
                <a:xfrm>
                  <a:off x="2222360" y="2090057"/>
                  <a:ext cx="1105319" cy="1075174"/>
                </a:xfrm>
                <a:prstGeom prst="ellipse">
                  <a:avLst/>
                </a:prstGeom>
                <a:solidFill>
                  <a:schemeClr val="accent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1CF5DA-D0C1-ED48-A746-AEFA7CACF209}"/>
                    </a:ext>
                  </a:extLst>
                </p:cNvPr>
                <p:cNvSpPr/>
                <p:nvPr/>
              </p:nvSpPr>
              <p:spPr>
                <a:xfrm>
                  <a:off x="2222360" y="2162071"/>
                  <a:ext cx="1105319" cy="100316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27F7FF10-9449-164D-9697-0DAEB6ADD16E}"/>
                  </a:ext>
                </a:extLst>
              </p:cNvPr>
              <p:cNvSpPr/>
              <p:nvPr/>
            </p:nvSpPr>
            <p:spPr>
              <a:xfrm>
                <a:off x="4163783" y="2539689"/>
                <a:ext cx="188408" cy="2150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0D4579B1-5400-8F46-BBC0-227209A461C5}"/>
                </a:ext>
              </a:extLst>
            </p:cNvPr>
            <p:cNvSpPr/>
            <p:nvPr/>
          </p:nvSpPr>
          <p:spPr>
            <a:xfrm>
              <a:off x="4268626" y="2528244"/>
              <a:ext cx="83565" cy="92676"/>
            </a:xfrm>
            <a:prstGeom prst="ellipse">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84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37" presetClass="path" presetSubtype="0" repeatCount="2000" accel="50000" decel="50000" autoRev="1" fill="hold" nodeType="withEffect">
                                  <p:stCondLst>
                                    <p:cond delay="0"/>
                                  </p:stCondLst>
                                  <p:childTnLst>
                                    <p:animMotion origin="layout" path="M -4.58333E-6 -1.85185E-6 L -0.00924 0.02176 C -0.01106 0.02685 -0.01393 0.02963 -0.01692 0.02963 C -0.02044 0.02963 -0.02317 0.02685 -0.025 0.02176 L -0.03411 -1.85185E-6 " pathEditMode="relative" rAng="0" ptsTypes="AAAAA">
                                      <p:cBhvr>
                                        <p:cTn id="14" dur="500" fill="hold"/>
                                        <p:tgtEl>
                                          <p:spTgt spid="19"/>
                                        </p:tgtEl>
                                        <p:attrNameLst>
                                          <p:attrName>ppt_x</p:attrName>
                                          <p:attrName>ppt_y</p:attrName>
                                        </p:attrNameLst>
                                      </p:cBhvr>
                                      <p:rCtr x="-1706" y="1481"/>
                                    </p:animMotion>
                                  </p:childTnLst>
                                </p:cTn>
                              </p:par>
                              <p:par>
                                <p:cTn id="15" presetID="37" presetClass="path" presetSubtype="0" repeatCount="2000" accel="50000" decel="50000" autoRev="1" fill="hold" nodeType="withEffect">
                                  <p:stCondLst>
                                    <p:cond delay="0"/>
                                  </p:stCondLst>
                                  <p:childTnLst>
                                    <p:animMotion origin="layout" path="M -2.5E-6 -1.85185E-6 L -0.00924 0.02176 C -0.01107 0.02685 -0.01393 0.02963 -0.01692 0.02963 C -0.02044 0.02963 -0.02317 0.02685 -0.025 0.02176 L -0.03411 -1.85185E-6 " pathEditMode="relative" rAng="0" ptsTypes="AAAAA">
                                      <p:cBhvr>
                                        <p:cTn id="16" dur="500" fill="hold"/>
                                        <p:tgtEl>
                                          <p:spTgt spid="26"/>
                                        </p:tgtEl>
                                        <p:attrNameLst>
                                          <p:attrName>ppt_x</p:attrName>
                                          <p:attrName>ppt_y</p:attrName>
                                        </p:attrNameLst>
                                      </p:cBhvr>
                                      <p:rCtr x="-1706" y="14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BB6D171-C949-E44D-9407-A234FFA7E63D}"/>
              </a:ext>
            </a:extLst>
          </p:cNvPr>
          <p:cNvSpPr/>
          <p:nvPr/>
        </p:nvSpPr>
        <p:spPr>
          <a:xfrm>
            <a:off x="5676900" y="3599262"/>
            <a:ext cx="6537960" cy="670120"/>
          </a:xfrm>
          <a:prstGeom prst="rect">
            <a:avLst/>
          </a:prstGeom>
        </p:spPr>
        <p:txBody>
          <a:bodyPr wrap="square">
            <a:spAutoFit/>
          </a:bodyPr>
          <a:lstStyle/>
          <a:p>
            <a:pPr>
              <a:lnSpc>
                <a:spcPct val="107000"/>
              </a:lnSpc>
              <a:spcBef>
                <a:spcPts val="1200"/>
              </a:spcBef>
              <a:spcAft>
                <a:spcPts val="1200"/>
              </a:spcAft>
            </a:pPr>
            <a:r>
              <a:rPr lang="en-CA" b="1" dirty="0">
                <a:latin typeface="Arial" panose="020B0604020202020204" pitchFamily="34" charset="0"/>
                <a:ea typeface="Arial" panose="020B0604020202020204" pitchFamily="34" charset="0"/>
              </a:rPr>
              <a:t>Can EEG metrics assist diagnosis and management of SRC in its acute phase?</a:t>
            </a:r>
            <a:endParaRPr lang="en-US" sz="1600" dirty="0">
              <a:effectLst/>
              <a:latin typeface="Calibri" panose="020F050202020403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16D83E70-AE43-0E46-B67C-B5647F093FCA}"/>
              </a:ext>
            </a:extLst>
          </p:cNvPr>
          <p:cNvSpPr txBox="1"/>
          <p:nvPr/>
        </p:nvSpPr>
        <p:spPr>
          <a:xfrm>
            <a:off x="5699760" y="1732444"/>
            <a:ext cx="6355080" cy="646331"/>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Which EEG measure is most indicative of clinical presentation?</a:t>
            </a:r>
            <a:endParaRPr lang="en-US"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FF12BB3-34CD-6E49-AB37-17172C4F7503}"/>
              </a:ext>
            </a:extLst>
          </p:cNvPr>
          <p:cNvSpPr txBox="1"/>
          <p:nvPr/>
        </p:nvSpPr>
        <p:spPr>
          <a:xfrm>
            <a:off x="5699760" y="2414555"/>
            <a:ext cx="6355080" cy="923330"/>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Relationships between EEG outcomes and symptom, cognitive, and balance assessments were also observed, but there was no consistency across studies</a:t>
            </a:r>
            <a:r>
              <a:rPr lang="en-CA" dirty="0"/>
              <a:t>.</a:t>
            </a:r>
            <a:endParaRPr lang="en-US" dirty="0"/>
          </a:p>
        </p:txBody>
      </p:sp>
      <p:sp>
        <p:nvSpPr>
          <p:cNvPr id="18" name="TextBox 17">
            <a:extLst>
              <a:ext uri="{FF2B5EF4-FFF2-40B4-BE49-F238E27FC236}">
                <a16:creationId xmlns:a16="http://schemas.microsoft.com/office/drawing/2014/main" id="{27E1DD65-38DA-5440-8D5B-DD8039E6AEAD}"/>
              </a:ext>
            </a:extLst>
          </p:cNvPr>
          <p:cNvSpPr txBox="1"/>
          <p:nvPr/>
        </p:nvSpPr>
        <p:spPr>
          <a:xfrm>
            <a:off x="5699760" y="4329194"/>
            <a:ext cx="649224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results of this review suggest that EEG can detect abnormalities during the acute post-injury period, but these indices have not been anchored in clinically relevant time points or clearly associated with clinical outcomes.</a:t>
            </a:r>
          </a:p>
        </p:txBody>
      </p:sp>
      <p:pic>
        <p:nvPicPr>
          <p:cNvPr id="19" name="Picture 18">
            <a:extLst>
              <a:ext uri="{FF2B5EF4-FFF2-40B4-BE49-F238E27FC236}">
                <a16:creationId xmlns:a16="http://schemas.microsoft.com/office/drawing/2014/main" id="{C00FEC56-DB52-264B-8D01-9CF51CA9917B}"/>
              </a:ext>
            </a:extLst>
          </p:cNvPr>
          <p:cNvPicPr>
            <a:picLocks noChangeAspect="1"/>
          </p:cNvPicPr>
          <p:nvPr/>
        </p:nvPicPr>
        <p:blipFill rotWithShape="1">
          <a:blip r:embed="rId3"/>
          <a:srcRect t="1016" b="660"/>
          <a:stretch/>
        </p:blipFill>
        <p:spPr>
          <a:xfrm>
            <a:off x="200828" y="1525795"/>
            <a:ext cx="5407492" cy="3921667"/>
          </a:xfrm>
          <a:prstGeom prst="rect">
            <a:avLst/>
          </a:prstGeom>
        </p:spPr>
      </p:pic>
      <p:cxnSp>
        <p:nvCxnSpPr>
          <p:cNvPr id="25" name="Straight Connector 24">
            <a:extLst>
              <a:ext uri="{FF2B5EF4-FFF2-40B4-BE49-F238E27FC236}">
                <a16:creationId xmlns:a16="http://schemas.microsoft.com/office/drawing/2014/main" id="{0D107BD4-A0EF-4644-8C94-723518FDF556}"/>
              </a:ext>
            </a:extLst>
          </p:cNvPr>
          <p:cNvCxnSpPr>
            <a:cxnSpLocks/>
          </p:cNvCxnSpPr>
          <p:nvPr/>
        </p:nvCxnSpPr>
        <p:spPr>
          <a:xfrm>
            <a:off x="6857999" y="3337885"/>
            <a:ext cx="30597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49E19C-58C0-BF4B-B280-CC40F8AC2C64}"/>
              </a:ext>
            </a:extLst>
          </p:cNvPr>
          <p:cNvCxnSpPr>
            <a:cxnSpLocks/>
          </p:cNvCxnSpPr>
          <p:nvPr/>
        </p:nvCxnSpPr>
        <p:spPr>
          <a:xfrm>
            <a:off x="6534150" y="5202700"/>
            <a:ext cx="50177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8424A56-F95C-6B49-8E8C-BF5462AF58B0}"/>
              </a:ext>
            </a:extLst>
          </p:cNvPr>
          <p:cNvCxnSpPr>
            <a:cxnSpLocks/>
          </p:cNvCxnSpPr>
          <p:nvPr/>
        </p:nvCxnSpPr>
        <p:spPr>
          <a:xfrm>
            <a:off x="5798820" y="5529523"/>
            <a:ext cx="50177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9" name="Content Placeholder 38">
            <a:extLst>
              <a:ext uri="{FF2B5EF4-FFF2-40B4-BE49-F238E27FC236}">
                <a16:creationId xmlns:a16="http://schemas.microsoft.com/office/drawing/2014/main" id="{BB51BC48-7231-2141-82B2-7A50A30085E6}"/>
              </a:ext>
            </a:extLst>
          </p:cNvPr>
          <p:cNvPicPr>
            <a:picLocks noGrp="1" noChangeAspect="1"/>
          </p:cNvPicPr>
          <p:nvPr>
            <p:ph idx="1"/>
          </p:nvPr>
        </p:nvPicPr>
        <p:blipFill>
          <a:blip r:embed="rId4"/>
          <a:stretch>
            <a:fillRect/>
          </a:stretch>
        </p:blipFill>
        <p:spPr>
          <a:xfrm>
            <a:off x="179704" y="97564"/>
            <a:ext cx="9347543" cy="1197654"/>
          </a:xfrm>
        </p:spPr>
      </p:pic>
    </p:spTree>
    <p:extLst>
      <p:ext uri="{BB962C8B-B14F-4D97-AF65-F5344CB8AC3E}">
        <p14:creationId xmlns:p14="http://schemas.microsoft.com/office/powerpoint/2010/main" val="24906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0FC3-B94D-2141-841D-D99797CC2E61}"/>
              </a:ext>
            </a:extLst>
          </p:cNvPr>
          <p:cNvSpPr>
            <a:spLocks noGrp="1"/>
          </p:cNvSpPr>
          <p:nvPr>
            <p:ph type="title"/>
          </p:nvPr>
        </p:nvSpPr>
        <p:spPr>
          <a:xfrm>
            <a:off x="357187" y="567898"/>
            <a:ext cx="11558587" cy="1325563"/>
          </a:xfrm>
        </p:spPr>
        <p:txBody>
          <a:bodyPr>
            <a:noAutofit/>
          </a:bodyPr>
          <a:lstStyle/>
          <a:p>
            <a:r>
              <a:rPr lang="en-US" sz="3200" b="1" dirty="0"/>
              <a:t>Research Line 1</a:t>
            </a:r>
            <a:r>
              <a:rPr lang="en-US" sz="3200" dirty="0"/>
              <a:t>: To use electroencephalography (EEG) to elucidate novel biomarkers of concussion and understand the electrophysiological basis of clinical impairments.</a:t>
            </a:r>
            <a:br>
              <a:rPr lang="en-US" sz="3200" dirty="0"/>
            </a:br>
            <a:endParaRPr lang="en-US" sz="3200" dirty="0"/>
          </a:p>
        </p:txBody>
      </p:sp>
      <p:sp>
        <p:nvSpPr>
          <p:cNvPr id="12" name="TextBox 11">
            <a:extLst>
              <a:ext uri="{FF2B5EF4-FFF2-40B4-BE49-F238E27FC236}">
                <a16:creationId xmlns:a16="http://schemas.microsoft.com/office/drawing/2014/main" id="{DCBBD3CD-7C58-A54F-B9CC-8DA1609C97A2}"/>
              </a:ext>
            </a:extLst>
          </p:cNvPr>
          <p:cNvSpPr txBox="1"/>
          <p:nvPr/>
        </p:nvSpPr>
        <p:spPr>
          <a:xfrm>
            <a:off x="2031197" y="3369813"/>
            <a:ext cx="21534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EEG and Clinical Assessments</a:t>
            </a:r>
          </a:p>
        </p:txBody>
      </p:sp>
      <p:sp>
        <p:nvSpPr>
          <p:cNvPr id="13" name="TextBox 12">
            <a:extLst>
              <a:ext uri="{FF2B5EF4-FFF2-40B4-BE49-F238E27FC236}">
                <a16:creationId xmlns:a16="http://schemas.microsoft.com/office/drawing/2014/main" id="{038D4923-D16D-F246-AC6D-2EAF373198A8}"/>
              </a:ext>
            </a:extLst>
          </p:cNvPr>
          <p:cNvSpPr txBox="1"/>
          <p:nvPr/>
        </p:nvSpPr>
        <p:spPr>
          <a:xfrm>
            <a:off x="4763060" y="3369813"/>
            <a:ext cx="21534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Psychometric Properties of EEG</a:t>
            </a:r>
          </a:p>
        </p:txBody>
      </p:sp>
      <p:sp>
        <p:nvSpPr>
          <p:cNvPr id="14" name="TextBox 13">
            <a:extLst>
              <a:ext uri="{FF2B5EF4-FFF2-40B4-BE49-F238E27FC236}">
                <a16:creationId xmlns:a16="http://schemas.microsoft.com/office/drawing/2014/main" id="{9A7D063F-E6A6-EA4F-B4E3-1A1441B2ABE7}"/>
              </a:ext>
            </a:extLst>
          </p:cNvPr>
          <p:cNvSpPr txBox="1"/>
          <p:nvPr/>
        </p:nvSpPr>
        <p:spPr>
          <a:xfrm>
            <a:off x="7539817" y="3369813"/>
            <a:ext cx="2153460" cy="23083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Optimal EEG Biomarker for Concussion</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Natural History of EEG Biomarkers following Concussion</a:t>
            </a:r>
          </a:p>
        </p:txBody>
      </p:sp>
      <p:grpSp>
        <p:nvGrpSpPr>
          <p:cNvPr id="15" name="Group 14">
            <a:extLst>
              <a:ext uri="{FF2B5EF4-FFF2-40B4-BE49-F238E27FC236}">
                <a16:creationId xmlns:a16="http://schemas.microsoft.com/office/drawing/2014/main" id="{E779B6B5-1D9B-E141-A298-988C9AAEA1AF}"/>
              </a:ext>
            </a:extLst>
          </p:cNvPr>
          <p:cNvGrpSpPr/>
          <p:nvPr/>
        </p:nvGrpSpPr>
        <p:grpSpPr>
          <a:xfrm>
            <a:off x="1453589" y="1701200"/>
            <a:ext cx="9284821" cy="1966911"/>
            <a:chOff x="5917826" y="1862401"/>
            <a:chExt cx="5308974" cy="1534498"/>
          </a:xfrm>
        </p:grpSpPr>
        <p:grpSp>
          <p:nvGrpSpPr>
            <p:cNvPr id="16" name="Group 15">
              <a:extLst>
                <a:ext uri="{FF2B5EF4-FFF2-40B4-BE49-F238E27FC236}">
                  <a16:creationId xmlns:a16="http://schemas.microsoft.com/office/drawing/2014/main" id="{27567BF1-C19C-CF46-9A56-520F58EF2B98}"/>
                </a:ext>
              </a:extLst>
            </p:cNvPr>
            <p:cNvGrpSpPr/>
            <p:nvPr/>
          </p:nvGrpSpPr>
          <p:grpSpPr>
            <a:xfrm>
              <a:off x="6134100" y="1862401"/>
              <a:ext cx="5092700" cy="1534498"/>
              <a:chOff x="4508500" y="2457701"/>
              <a:chExt cx="4318000" cy="1235084"/>
            </a:xfrm>
          </p:grpSpPr>
          <p:sp>
            <p:nvSpPr>
              <p:cNvPr id="20" name="Right Arrow 19">
                <a:extLst>
                  <a:ext uri="{FF2B5EF4-FFF2-40B4-BE49-F238E27FC236}">
                    <a16:creationId xmlns:a16="http://schemas.microsoft.com/office/drawing/2014/main" id="{99DDE952-1ACF-5840-8B38-6654B6D94571}"/>
                  </a:ext>
                </a:extLst>
              </p:cNvPr>
              <p:cNvSpPr/>
              <p:nvPr/>
            </p:nvSpPr>
            <p:spPr>
              <a:xfrm>
                <a:off x="7124700" y="2457701"/>
                <a:ext cx="1701800" cy="1235084"/>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897CE11-C339-DB4D-8F1F-C3654E2BC23F}"/>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C12930-5B62-754C-B662-450CDF6F16FE}"/>
                  </a:ext>
                </a:extLst>
              </p:cNvPr>
              <p:cNvSpPr/>
              <p:nvPr/>
            </p:nvSpPr>
            <p:spPr>
              <a:xfrm>
                <a:off x="4508500" y="2768600"/>
                <a:ext cx="1270000" cy="622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2892AB2-85F0-7D4C-80D3-A5EE34290929}"/>
                </a:ext>
              </a:extLst>
            </p:cNvPr>
            <p:cNvSpPr txBox="1"/>
            <p:nvPr/>
          </p:nvSpPr>
          <p:spPr>
            <a:xfrm>
              <a:off x="5917826" y="247281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Past</a:t>
              </a:r>
            </a:p>
          </p:txBody>
        </p:sp>
        <p:sp>
          <p:nvSpPr>
            <p:cNvPr id="18" name="TextBox 17">
              <a:extLst>
                <a:ext uri="{FF2B5EF4-FFF2-40B4-BE49-F238E27FC236}">
                  <a16:creationId xmlns:a16="http://schemas.microsoft.com/office/drawing/2014/main" id="{8A6E71BE-B5C4-684A-8533-B6FB270A221F}"/>
                </a:ext>
              </a:extLst>
            </p:cNvPr>
            <p:cNvSpPr txBox="1"/>
            <p:nvPr/>
          </p:nvSpPr>
          <p:spPr>
            <a:xfrm>
              <a:off x="7460615" y="2472811"/>
              <a:ext cx="1930400" cy="360171"/>
            </a:xfrm>
            <a:prstGeom prst="rect">
              <a:avLst/>
            </a:prstGeom>
            <a:noFill/>
          </p:spPr>
          <p:txBody>
            <a:bodyPr wrap="square" rtlCol="0">
              <a:spAutoFit/>
            </a:bodyPr>
            <a:lstStyle/>
            <a:p>
              <a:pPr algn="ctr"/>
              <a:r>
                <a:rPr lang="en-US" sz="2400" b="1" dirty="0">
                  <a:solidFill>
                    <a:schemeClr val="tx1">
                      <a:lumMod val="95000"/>
                      <a:lumOff val="5000"/>
                    </a:schemeClr>
                  </a:solidFill>
                  <a:latin typeface="Arial" panose="020B0604020202020204" pitchFamily="34" charset="0"/>
                  <a:cs typeface="Arial" panose="020B0604020202020204" pitchFamily="34" charset="0"/>
                </a:rPr>
                <a:t>Current</a:t>
              </a:r>
            </a:p>
          </p:txBody>
        </p:sp>
        <p:sp>
          <p:nvSpPr>
            <p:cNvPr id="19" name="TextBox 18">
              <a:extLst>
                <a:ext uri="{FF2B5EF4-FFF2-40B4-BE49-F238E27FC236}">
                  <a16:creationId xmlns:a16="http://schemas.microsoft.com/office/drawing/2014/main" id="{CDCC33E9-4600-B446-A2C8-4E82D6783E43}"/>
                </a:ext>
              </a:extLst>
            </p:cNvPr>
            <p:cNvSpPr txBox="1"/>
            <p:nvPr/>
          </p:nvSpPr>
          <p:spPr>
            <a:xfrm>
              <a:off x="9048339" y="2472811"/>
              <a:ext cx="1930400" cy="360171"/>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Future</a:t>
              </a:r>
            </a:p>
          </p:txBody>
        </p:sp>
      </p:grpSp>
    </p:spTree>
    <p:extLst>
      <p:ext uri="{BB962C8B-B14F-4D97-AF65-F5344CB8AC3E}">
        <p14:creationId xmlns:p14="http://schemas.microsoft.com/office/powerpoint/2010/main" val="38252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EF11A7-F35D-2F42-BA77-F2721D0B822D}"/>
              </a:ext>
            </a:extLst>
          </p:cNvPr>
          <p:cNvSpPr txBox="1"/>
          <p:nvPr/>
        </p:nvSpPr>
        <p:spPr>
          <a:xfrm>
            <a:off x="517963" y="4846069"/>
            <a:ext cx="11309594"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Purpose</a:t>
            </a:r>
            <a:r>
              <a:rPr lang="en-US" sz="2000" dirty="0">
                <a:latin typeface="Arial" panose="020B0604020202020204" pitchFamily="34" charset="0"/>
                <a:cs typeface="Arial" panose="020B0604020202020204" pitchFamily="34" charset="0"/>
              </a:rPr>
              <a:t>: To determine if EEG, cognitive, and balance outcomes differ between recently concussed participants and healthy volunteers.</a:t>
            </a:r>
          </a:p>
        </p:txBody>
      </p:sp>
      <p:pic>
        <p:nvPicPr>
          <p:cNvPr id="8" name="Picture 7">
            <a:extLst>
              <a:ext uri="{FF2B5EF4-FFF2-40B4-BE49-F238E27FC236}">
                <a16:creationId xmlns:a16="http://schemas.microsoft.com/office/drawing/2014/main" id="{1F25E375-41B6-6E41-980E-D85AA46BCB0E}"/>
              </a:ext>
            </a:extLst>
          </p:cNvPr>
          <p:cNvPicPr>
            <a:picLocks noChangeAspect="1"/>
          </p:cNvPicPr>
          <p:nvPr/>
        </p:nvPicPr>
        <p:blipFill>
          <a:blip r:embed="rId3"/>
          <a:stretch>
            <a:fillRect/>
          </a:stretch>
        </p:blipFill>
        <p:spPr>
          <a:xfrm>
            <a:off x="3127864" y="2105901"/>
            <a:ext cx="3333712" cy="1564643"/>
          </a:xfrm>
          <a:prstGeom prst="rect">
            <a:avLst/>
          </a:prstGeom>
        </p:spPr>
      </p:pic>
      <p:pic>
        <p:nvPicPr>
          <p:cNvPr id="10" name="Picture 9">
            <a:extLst>
              <a:ext uri="{FF2B5EF4-FFF2-40B4-BE49-F238E27FC236}">
                <a16:creationId xmlns:a16="http://schemas.microsoft.com/office/drawing/2014/main" id="{4CA60E0C-0EAE-934D-8BF4-17E438A91CE4}"/>
              </a:ext>
            </a:extLst>
          </p:cNvPr>
          <p:cNvPicPr>
            <a:picLocks noChangeAspect="1"/>
          </p:cNvPicPr>
          <p:nvPr/>
        </p:nvPicPr>
        <p:blipFill rotWithShape="1">
          <a:blip r:embed="rId4"/>
          <a:srcRect l="22546"/>
          <a:stretch/>
        </p:blipFill>
        <p:spPr>
          <a:xfrm>
            <a:off x="6578381" y="1635590"/>
            <a:ext cx="2185208" cy="2821301"/>
          </a:xfrm>
          <a:prstGeom prst="rect">
            <a:avLst/>
          </a:prstGeom>
        </p:spPr>
      </p:pic>
      <p:pic>
        <p:nvPicPr>
          <p:cNvPr id="13" name="Picture 12">
            <a:extLst>
              <a:ext uri="{FF2B5EF4-FFF2-40B4-BE49-F238E27FC236}">
                <a16:creationId xmlns:a16="http://schemas.microsoft.com/office/drawing/2014/main" id="{584D8515-BB33-6E45-827A-A99A2EB9DF03}"/>
              </a:ext>
            </a:extLst>
          </p:cNvPr>
          <p:cNvPicPr>
            <a:picLocks noChangeAspect="1"/>
          </p:cNvPicPr>
          <p:nvPr/>
        </p:nvPicPr>
        <p:blipFill>
          <a:blip r:embed="rId5"/>
          <a:stretch>
            <a:fillRect/>
          </a:stretch>
        </p:blipFill>
        <p:spPr>
          <a:xfrm>
            <a:off x="662291" y="1703045"/>
            <a:ext cx="2075802" cy="2688789"/>
          </a:xfrm>
          <a:prstGeom prst="rect">
            <a:avLst/>
          </a:prstGeom>
        </p:spPr>
      </p:pic>
      <p:grpSp>
        <p:nvGrpSpPr>
          <p:cNvPr id="44" name="Group 43">
            <a:extLst>
              <a:ext uri="{FF2B5EF4-FFF2-40B4-BE49-F238E27FC236}">
                <a16:creationId xmlns:a16="http://schemas.microsoft.com/office/drawing/2014/main" id="{840599F2-A559-0345-A282-2A4FD90AD98E}"/>
              </a:ext>
            </a:extLst>
          </p:cNvPr>
          <p:cNvGrpSpPr/>
          <p:nvPr/>
        </p:nvGrpSpPr>
        <p:grpSpPr>
          <a:xfrm>
            <a:off x="9717038" y="189736"/>
            <a:ext cx="2110519" cy="740640"/>
            <a:chOff x="9696549" y="154172"/>
            <a:chExt cx="2110519" cy="740640"/>
          </a:xfrm>
        </p:grpSpPr>
        <p:grpSp>
          <p:nvGrpSpPr>
            <p:cNvPr id="40" name="Group 39">
              <a:extLst>
                <a:ext uri="{FF2B5EF4-FFF2-40B4-BE49-F238E27FC236}">
                  <a16:creationId xmlns:a16="http://schemas.microsoft.com/office/drawing/2014/main" id="{3B9BE09B-3CEE-134F-8C59-3FCC81DC10C6}"/>
                </a:ext>
              </a:extLst>
            </p:cNvPr>
            <p:cNvGrpSpPr/>
            <p:nvPr/>
          </p:nvGrpSpPr>
          <p:grpSpPr>
            <a:xfrm>
              <a:off x="9696549" y="154172"/>
              <a:ext cx="695149" cy="687000"/>
              <a:chOff x="9742871" y="1034409"/>
              <a:chExt cx="695149" cy="687000"/>
            </a:xfrm>
          </p:grpSpPr>
          <p:pic>
            <p:nvPicPr>
              <p:cNvPr id="15" name="Picture 14">
                <a:extLst>
                  <a:ext uri="{FF2B5EF4-FFF2-40B4-BE49-F238E27FC236}">
                    <a16:creationId xmlns:a16="http://schemas.microsoft.com/office/drawing/2014/main" id="{FEFFBE87-468E-8F40-81BD-51DA965EB739}"/>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742871" y="1293767"/>
                <a:ext cx="361696" cy="414529"/>
              </a:xfrm>
              <a:prstGeom prst="rect">
                <a:avLst/>
              </a:prstGeom>
            </p:spPr>
          </p:pic>
          <p:grpSp>
            <p:nvGrpSpPr>
              <p:cNvPr id="39" name="Group 38">
                <a:extLst>
                  <a:ext uri="{FF2B5EF4-FFF2-40B4-BE49-F238E27FC236}">
                    <a16:creationId xmlns:a16="http://schemas.microsoft.com/office/drawing/2014/main" id="{702599CC-3BFE-504D-AC70-9691FC04225F}"/>
                  </a:ext>
                </a:extLst>
              </p:cNvPr>
              <p:cNvGrpSpPr/>
              <p:nvPr/>
            </p:nvGrpSpPr>
            <p:grpSpPr>
              <a:xfrm>
                <a:off x="9838580" y="1034409"/>
                <a:ext cx="599440" cy="687000"/>
                <a:chOff x="9838580" y="1031234"/>
                <a:chExt cx="599440" cy="687000"/>
              </a:xfrm>
            </p:grpSpPr>
            <p:grpSp>
              <p:nvGrpSpPr>
                <p:cNvPr id="27" name="Group 26">
                  <a:extLst>
                    <a:ext uri="{FF2B5EF4-FFF2-40B4-BE49-F238E27FC236}">
                      <a16:creationId xmlns:a16="http://schemas.microsoft.com/office/drawing/2014/main" id="{B869F80E-0204-FB48-B786-ACF16DE436E5}"/>
                    </a:ext>
                  </a:extLst>
                </p:cNvPr>
                <p:cNvGrpSpPr/>
                <p:nvPr/>
              </p:nvGrpSpPr>
              <p:grpSpPr>
                <a:xfrm>
                  <a:off x="9947048" y="1083852"/>
                  <a:ext cx="373680" cy="588026"/>
                  <a:chOff x="9947048" y="1083852"/>
                  <a:chExt cx="373680" cy="588026"/>
                </a:xfrm>
              </p:grpSpPr>
              <p:sp>
                <p:nvSpPr>
                  <p:cNvPr id="21" name="Oval 20">
                    <a:extLst>
                      <a:ext uri="{FF2B5EF4-FFF2-40B4-BE49-F238E27FC236}">
                        <a16:creationId xmlns:a16="http://schemas.microsoft.com/office/drawing/2014/main" id="{76480B81-BEE1-4445-8792-1B978A38C23E}"/>
                      </a:ext>
                    </a:extLst>
                  </p:cNvPr>
                  <p:cNvSpPr/>
                  <p:nvPr/>
                </p:nvSpPr>
                <p:spPr>
                  <a:xfrm>
                    <a:off x="10118725" y="1083852"/>
                    <a:ext cx="117779" cy="118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AD22C30-4218-9D47-A5E9-58A35A374BFE}"/>
                      </a:ext>
                    </a:extLst>
                  </p:cNvPr>
                  <p:cNvSpPr/>
                  <p:nvPr/>
                </p:nvSpPr>
                <p:spPr>
                  <a:xfrm>
                    <a:off x="10115550" y="1435100"/>
                    <a:ext cx="45719" cy="2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6C3DC-1100-504E-B5F3-332486BC0500}"/>
                      </a:ext>
                    </a:extLst>
                  </p:cNvPr>
                  <p:cNvSpPr/>
                  <p:nvPr/>
                </p:nvSpPr>
                <p:spPr>
                  <a:xfrm>
                    <a:off x="10202152" y="1454149"/>
                    <a:ext cx="45719"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6C144A5-7C11-8B4F-8933-8FAB27C73D83}"/>
                      </a:ext>
                    </a:extLst>
                  </p:cNvPr>
                  <p:cNvSpPr/>
                  <p:nvPr/>
                </p:nvSpPr>
                <p:spPr>
                  <a:xfrm>
                    <a:off x="10115550" y="1258620"/>
                    <a:ext cx="132321" cy="20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2266E49-CE67-1643-BB8A-2DF6592D3798}"/>
                      </a:ext>
                    </a:extLst>
                  </p:cNvPr>
                  <p:cNvSpPr/>
                  <p:nvPr/>
                </p:nvSpPr>
                <p:spPr>
                  <a:xfrm rot="2633279" flipH="1">
                    <a:off x="9947048" y="1218669"/>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A57350F-93B9-8B46-9902-B6AC39C102D4}"/>
                      </a:ext>
                    </a:extLst>
                  </p:cNvPr>
                  <p:cNvSpPr/>
                  <p:nvPr/>
                </p:nvSpPr>
                <p:spPr>
                  <a:xfrm rot="8042443" flipH="1">
                    <a:off x="10171280" y="1217238"/>
                    <a:ext cx="2531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30B8B93D-A752-F34A-A2E1-20CA93C28780}"/>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a14:imgEffect>
                            <a14:backgroundRemoval t="10000" b="90000" l="10000" r="94462">
                              <a14:foregroundMark x1="47077" y1="26462" x2="44000" y2="31308"/>
                              <a14:foregroundMark x1="94462" y1="56308" x2="94462" y2="56308"/>
                            </a14:backgroundRemoval>
                          </a14:imgEffect>
                        </a14:imgLayer>
                      </a14:imgProps>
                    </a:ext>
                  </a:extLst>
                </a:blip>
                <a:srcRect l="23718" t="22216" r="28132" b="22602"/>
                <a:stretch/>
              </p:blipFill>
              <p:spPr>
                <a:xfrm>
                  <a:off x="9838580" y="1031234"/>
                  <a:ext cx="599440" cy="687000"/>
                </a:xfrm>
                <a:prstGeom prst="rect">
                  <a:avLst/>
                </a:prstGeom>
              </p:spPr>
            </p:pic>
          </p:grpSp>
        </p:grpSp>
        <p:pic>
          <p:nvPicPr>
            <p:cNvPr id="42" name="Picture 41">
              <a:extLst>
                <a:ext uri="{FF2B5EF4-FFF2-40B4-BE49-F238E27FC236}">
                  <a16:creationId xmlns:a16="http://schemas.microsoft.com/office/drawing/2014/main" id="{C510B62C-40A5-5E4E-A2DA-0DA015386201}"/>
                </a:ext>
              </a:extLst>
            </p:cNvPr>
            <p:cNvPicPr>
              <a:picLocks noChangeAspect="1"/>
            </p:cNvPicPr>
            <p:nvPr/>
          </p:nvPicPr>
          <p:blipFill rotWithShape="1">
            <a:blip r:embed="rId7"/>
            <a:srcRect l="67301" t="4449" r="7064" b="57573"/>
            <a:stretch/>
          </p:blipFill>
          <p:spPr>
            <a:xfrm>
              <a:off x="10466156" y="154172"/>
              <a:ext cx="664699" cy="689317"/>
            </a:xfrm>
            <a:prstGeom prst="rect">
              <a:avLst/>
            </a:prstGeom>
          </p:spPr>
        </p:pic>
        <p:pic>
          <p:nvPicPr>
            <p:cNvPr id="43" name="Picture 42">
              <a:extLst>
                <a:ext uri="{FF2B5EF4-FFF2-40B4-BE49-F238E27FC236}">
                  <a16:creationId xmlns:a16="http://schemas.microsoft.com/office/drawing/2014/main" id="{8F8B6C4B-9171-E34B-8D4A-3A4181957346}"/>
                </a:ext>
              </a:extLst>
            </p:cNvPr>
            <p:cNvPicPr>
              <a:picLocks noChangeAspect="1"/>
            </p:cNvPicPr>
            <p:nvPr/>
          </p:nvPicPr>
          <p:blipFill rotWithShape="1">
            <a:blip r:embed="rId8"/>
            <a:srcRect l="24432" t="21629" r="26640" b="21403"/>
            <a:stretch/>
          </p:blipFill>
          <p:spPr>
            <a:xfrm>
              <a:off x="11170950" y="154172"/>
              <a:ext cx="636118" cy="740640"/>
            </a:xfrm>
            <a:prstGeom prst="rect">
              <a:avLst/>
            </a:prstGeom>
          </p:spPr>
        </p:pic>
      </p:grpSp>
      <p:grpSp>
        <p:nvGrpSpPr>
          <p:cNvPr id="28" name="Group 27">
            <a:extLst>
              <a:ext uri="{FF2B5EF4-FFF2-40B4-BE49-F238E27FC236}">
                <a16:creationId xmlns:a16="http://schemas.microsoft.com/office/drawing/2014/main" id="{F459728D-3E03-584D-9C60-81B14BCD8BA7}"/>
              </a:ext>
            </a:extLst>
          </p:cNvPr>
          <p:cNvGrpSpPr/>
          <p:nvPr/>
        </p:nvGrpSpPr>
        <p:grpSpPr>
          <a:xfrm>
            <a:off x="0" y="6198084"/>
            <a:ext cx="3390239" cy="659916"/>
            <a:chOff x="5917827" y="1854200"/>
            <a:chExt cx="5308973" cy="1562100"/>
          </a:xfrm>
        </p:grpSpPr>
        <p:grpSp>
          <p:nvGrpSpPr>
            <p:cNvPr id="29" name="Group 28">
              <a:extLst>
                <a:ext uri="{FF2B5EF4-FFF2-40B4-BE49-F238E27FC236}">
                  <a16:creationId xmlns:a16="http://schemas.microsoft.com/office/drawing/2014/main" id="{AE79FA9D-0C74-554C-8E7C-2577796BA982}"/>
                </a:ext>
              </a:extLst>
            </p:cNvPr>
            <p:cNvGrpSpPr/>
            <p:nvPr/>
          </p:nvGrpSpPr>
          <p:grpSpPr>
            <a:xfrm>
              <a:off x="6134100" y="1854200"/>
              <a:ext cx="5092700" cy="1562100"/>
              <a:chOff x="4508500" y="2451100"/>
              <a:chExt cx="4318000" cy="1257300"/>
            </a:xfrm>
          </p:grpSpPr>
          <p:sp>
            <p:nvSpPr>
              <p:cNvPr id="31" name="Right Arrow 30">
                <a:extLst>
                  <a:ext uri="{FF2B5EF4-FFF2-40B4-BE49-F238E27FC236}">
                    <a16:creationId xmlns:a16="http://schemas.microsoft.com/office/drawing/2014/main" id="{9AADCE77-161C-114E-B94A-FA5E712AB950}"/>
                  </a:ext>
                </a:extLst>
              </p:cNvPr>
              <p:cNvSpPr/>
              <p:nvPr/>
            </p:nvSpPr>
            <p:spPr>
              <a:xfrm>
                <a:off x="7124700" y="2451100"/>
                <a:ext cx="1701800" cy="12573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2AE6A61-0954-FA42-8E00-6C9DD64D5EC7}"/>
                  </a:ext>
                </a:extLst>
              </p:cNvPr>
              <p:cNvSpPr/>
              <p:nvPr/>
            </p:nvSpPr>
            <p:spPr>
              <a:xfrm>
                <a:off x="5816600" y="2768600"/>
                <a:ext cx="1270000" cy="6223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D3BF48-77A7-A64E-82A0-4207F9BD2DA5}"/>
                  </a:ext>
                </a:extLst>
              </p:cNvPr>
              <p:cNvSpPr/>
              <p:nvPr/>
            </p:nvSpPr>
            <p:spPr>
              <a:xfrm>
                <a:off x="4508500" y="2768599"/>
                <a:ext cx="1270000" cy="622300"/>
              </a:xfrm>
              <a:prstGeom prst="rect">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530D970E-4623-C846-8A5B-2A77C8CE4514}"/>
                </a:ext>
              </a:extLst>
            </p:cNvPr>
            <p:cNvSpPr txBox="1"/>
            <p:nvPr/>
          </p:nvSpPr>
          <p:spPr>
            <a:xfrm>
              <a:off x="5917827" y="2270974"/>
              <a:ext cx="1930401" cy="728545"/>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Past</a:t>
              </a:r>
            </a:p>
          </p:txBody>
        </p:sp>
      </p:grpSp>
      <p:pic>
        <p:nvPicPr>
          <p:cNvPr id="3" name="Picture 2">
            <a:extLst>
              <a:ext uri="{FF2B5EF4-FFF2-40B4-BE49-F238E27FC236}">
                <a16:creationId xmlns:a16="http://schemas.microsoft.com/office/drawing/2014/main" id="{894E533F-BE2E-5244-A8E4-D94310702F05}"/>
              </a:ext>
            </a:extLst>
          </p:cNvPr>
          <p:cNvPicPr>
            <a:picLocks noChangeAspect="1"/>
          </p:cNvPicPr>
          <p:nvPr/>
        </p:nvPicPr>
        <p:blipFill rotWithShape="1">
          <a:blip r:embed="rId9"/>
          <a:srcRect l="752"/>
          <a:stretch/>
        </p:blipFill>
        <p:spPr>
          <a:xfrm>
            <a:off x="313039" y="144166"/>
            <a:ext cx="9213850" cy="990600"/>
          </a:xfrm>
          <a:prstGeom prst="rect">
            <a:avLst/>
          </a:prstGeom>
        </p:spPr>
      </p:pic>
      <p:pic>
        <p:nvPicPr>
          <p:cNvPr id="34" name="Picture 33" descr="eeg.jpeg">
            <a:extLst>
              <a:ext uri="{FF2B5EF4-FFF2-40B4-BE49-F238E27FC236}">
                <a16:creationId xmlns:a16="http://schemas.microsoft.com/office/drawing/2014/main" id="{32DDF414-212C-7C47-9A55-3553A7BA1DC7}"/>
              </a:ext>
            </a:extLst>
          </p:cNvPr>
          <p:cNvPicPr>
            <a:picLocks noChangeAspect="1"/>
          </p:cNvPicPr>
          <p:nvPr/>
        </p:nvPicPr>
        <p:blipFill rotWithShape="1">
          <a:blip r:embed="rId10">
            <a:extLst>
              <a:ext uri="{28A0092B-C50C-407E-A947-70E740481C1C}">
                <a14:useLocalDpi xmlns:a14="http://schemas.microsoft.com/office/drawing/2010/main" val="0"/>
              </a:ext>
            </a:extLst>
          </a:blip>
          <a:srcRect r="40801"/>
          <a:stretch/>
        </p:blipFill>
        <p:spPr>
          <a:xfrm>
            <a:off x="8635008" y="1686873"/>
            <a:ext cx="2909417" cy="2718736"/>
          </a:xfrm>
          <a:prstGeom prst="rect">
            <a:avLst/>
          </a:prstGeom>
        </p:spPr>
      </p:pic>
    </p:spTree>
    <p:extLst>
      <p:ext uri="{BB962C8B-B14F-4D97-AF65-F5344CB8AC3E}">
        <p14:creationId xmlns:p14="http://schemas.microsoft.com/office/powerpoint/2010/main" val="32402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Michigan_ColorTemplate">
      <a:dk1>
        <a:srgbClr val="000000"/>
      </a:dk1>
      <a:lt1>
        <a:srgbClr val="FFFFFF"/>
      </a:lt1>
      <a:dk2>
        <a:srgbClr val="44546A"/>
      </a:dk2>
      <a:lt2>
        <a:srgbClr val="E7E6E6"/>
      </a:lt2>
      <a:accent1>
        <a:srgbClr val="1A4D8A"/>
      </a:accent1>
      <a:accent2>
        <a:srgbClr val="5788B8"/>
      </a:accent2>
      <a:accent3>
        <a:srgbClr val="00B6B7"/>
      </a:accent3>
      <a:accent4>
        <a:srgbClr val="FFC000"/>
      </a:accent4>
      <a:accent5>
        <a:srgbClr val="FFDA7C"/>
      </a:accent5>
      <a:accent6>
        <a:srgbClr val="F16440"/>
      </a:accent6>
      <a:hlink>
        <a:srgbClr val="60C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2F51E1A-AB93-A34B-AA12-A3F46BC7C64E}" vid="{F7CF546F-3C09-8241-91D4-C577BE182A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9824</TotalTime>
  <Words>6722</Words>
  <Application>Microsoft Macintosh PowerPoint</Application>
  <PresentationFormat>Widescreen</PresentationFormat>
  <Paragraphs>629</Paragraphs>
  <Slides>63</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MS Mincho</vt:lpstr>
      <vt:lpstr>ヒラギノ角ゴ Pro W3</vt:lpstr>
      <vt:lpstr>Arial</vt:lpstr>
      <vt:lpstr>Calibri</vt:lpstr>
      <vt:lpstr>Calibri Light</vt:lpstr>
      <vt:lpstr>Courier New</vt:lpstr>
      <vt:lpstr>Times New Roman</vt:lpstr>
      <vt:lpstr>Wingdings</vt:lpstr>
      <vt:lpstr>Office Theme</vt:lpstr>
      <vt:lpstr>An Evidence-Based Approach to Concussion Care: Using Physiology to Advance Clinical Practice</vt:lpstr>
      <vt:lpstr>Concussion is a traumatic brain injury induced by biomechanical forces to the head or body, which results in pathophysiological changes.</vt:lpstr>
      <vt:lpstr>Concussion is a significant public health concern in North America, resulting in 1 in every 70 (Canada) or 220 (US) visits to pediatric emergency rooms annually. </vt:lpstr>
      <vt:lpstr>Concussion research remains in its infancy, with most of the literature published from the early 2000’s onward.</vt:lpstr>
      <vt:lpstr>Current best practice for concussion diagnosis includes symptom, balance, and cognitive assessments.</vt:lpstr>
      <vt:lpstr>Current concussion diagnostic tools are limited by numerous factors and do not evaluate neurophysiology.</vt:lpstr>
      <vt:lpstr>PowerPoint Presentation</vt:lpstr>
      <vt:lpstr>Research Line 1: To use electroencephalography (EEG) to elucidate novel biomarkers of concussion and understand the electrophysiological basis of clinical impairments. </vt:lpstr>
      <vt:lpstr>PowerPoint Presentation</vt:lpstr>
      <vt:lpstr>Recently concussed patients showed differences in EEG outcomes compared to healthy volunteers, despite equivalent performance during clinical testing.</vt:lpstr>
      <vt:lpstr>PowerPoint Presentation</vt:lpstr>
      <vt:lpstr>PowerPoint Presentation</vt:lpstr>
      <vt:lpstr>EEG can detect changes post-concussion and psychometric properties vary between outcomes. The optimal EEG measures for concussion diagnosis and management remain unknown.</vt:lpstr>
      <vt:lpstr>The goal of my postdoctoral work in the BIAPT lab is to enhance my EEG analytical skills, with a particular focus on functional connectivity measures. </vt:lpstr>
      <vt:lpstr>PowerPoint Presentation</vt:lpstr>
      <vt:lpstr>PowerPoint Presentation</vt:lpstr>
      <vt:lpstr>Research efforts have recently begin to focus on active treatments for concussion, with many avenues being explored.</vt:lpstr>
      <vt:lpstr>PowerPoint Presentation</vt:lpstr>
      <vt:lpstr>Research Line 2: To create active rehabilitation programs that eliminate acute clinical and physiological deficits &amp; prevent prolonged recovery.</vt:lpstr>
      <vt:lpstr>ACTIVE Training: Phase I RCT evaluating an  aerobic exercise intervention in healthy participants</vt:lpstr>
      <vt:lpstr>PowerPoint Presentation</vt:lpstr>
      <vt:lpstr>PowerPoint Presentation</vt:lpstr>
      <vt:lpstr>EEG can be used to assess the neurophysiological effects of post-concussion rehabilitation interventions.</vt:lpstr>
      <vt:lpstr>PowerPoint Presentation</vt:lpstr>
      <vt:lpstr>PowerPoint Presentation</vt:lpstr>
      <vt:lpstr>Concussed individuals have significantly higher theta power during and immediately following exercise.</vt:lpstr>
      <vt:lpstr>Active post-concussion rehabilitation interventions can have large clinical benefits, especially in individuals at high-risk of prolonged recovery.</vt:lpstr>
      <vt:lpstr>PowerPoint Presentation</vt:lpstr>
      <vt:lpstr>PowerPoint Presentation</vt:lpstr>
      <vt:lpstr>EEG can detect neurophysiological alterations in individuals with concussion and shows potential as a biomarker of injury. </vt:lpstr>
      <vt:lpstr>Active rehabilitation can improve recovery times and functional outcomes following concussion, but studies often focus on one mode of treatment and are of low quality.</vt:lpstr>
      <vt:lpstr>Additionally, my innovative research agenda will use EEG to understand the electrophysiological changes underlying intervention effectiveness.</vt:lpstr>
      <vt:lpstr>My research agenda spans clinical concussion diagnosis and management, advancing the current literature by adding novel methodology and assessments. </vt:lpstr>
      <vt:lpstr>Acknowledgements </vt:lpstr>
      <vt:lpstr>PowerPoint Presentation</vt:lpstr>
      <vt:lpstr>Diagnosis: Research Plan Years 5-10</vt:lpstr>
      <vt:lpstr>Management: Research Plan Years 5-10</vt:lpstr>
      <vt:lpstr>Research Line 3: To improve sport safety through the development of innovative head trauma prevention programs that reduce initial concussion risk  </vt:lpstr>
      <vt:lpstr>PowerPoint Presentation</vt:lpstr>
      <vt:lpstr>Female ice hockey players sustained fewer impacts than their male counterparts, but had higher mean linear accelerations.</vt:lpstr>
      <vt:lpstr>PowerPoint Presentation</vt:lpstr>
      <vt:lpstr>Visual and sensory performance was worse under helmeted conditions, particularly for ice hockey players.</vt:lpstr>
      <vt:lpstr>Visual and sensory performance was worse under helmeted conditions, particularly for ice hockey players.</vt:lpstr>
      <vt:lpstr>PowerPoint Presentation</vt:lpstr>
      <vt:lpstr>Prevention: Research Plan Years 5-10</vt:lpstr>
      <vt:lpstr>PowerPoint Presentation</vt:lpstr>
      <vt:lpstr>PowerPoint Presentation</vt:lpstr>
      <vt:lpstr>PowerPoint Presentation</vt:lpstr>
      <vt:lpstr>PowerPoint Presentation</vt:lpstr>
      <vt:lpstr>PowerPoint Presentation</vt:lpstr>
      <vt:lpstr>PowerPoint Presentation</vt:lpstr>
      <vt:lpstr>Patients traditionally were told to avoid exercise until symptoms subsided, but earlier resumption of physical activity is now considered best practice. </vt:lpstr>
      <vt:lpstr>Active Rehabilitation Following Pediatric  Concussion: Comparison of Time to Protocol Initiation</vt:lpstr>
      <vt:lpstr>PowerPoint Presentation</vt:lpstr>
      <vt:lpstr>PowerPoint Presentation</vt:lpstr>
      <vt:lpstr>Optimal rehabilitation strategies can increase quality of life and reduce the risk of subsequent concussion and musculoskeletal injury.</vt:lpstr>
      <vt:lpstr>Improper diagnosis of concussion can lead to catastrophic injury, more severe symptoms, and longer recovery times.</vt:lpstr>
      <vt:lpstr>To date, most concussion rehabilitation studies are of low quality, consider only clinical outcomes, and do not include long-term follow-up.</vt:lpstr>
      <vt:lpstr>Purpose: To understand the functional networks associated with cognitive performance and how these networks are influenced by emerging consciousness following anesthesia.  </vt:lpstr>
      <vt:lpstr>Children with concussion may need different interventions than adults patients.  </vt:lpstr>
      <vt:lpstr>Parental Stress and Clinical Recovery Following Pediatric Concussion: A Mixed-Methods Study </vt:lpstr>
      <vt:lpstr>Higher levels of perceived parental stress are significantly related to longer recovery times for the concussed child, even when controlling for symptoms and parent-child closeness.</vt:lpstr>
      <vt:lpstr>Avenues for post-concussion rehabilitation interventions are vast and multi-modal program may be ideal to facilitate recovery in individuals with concussion.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Teel</dc:creator>
  <cp:lastModifiedBy>Elizabeth Teel</cp:lastModifiedBy>
  <cp:revision>149</cp:revision>
  <dcterms:created xsi:type="dcterms:W3CDTF">2020-02-28T14:52:38Z</dcterms:created>
  <dcterms:modified xsi:type="dcterms:W3CDTF">2021-01-27T17:33:50Z</dcterms:modified>
</cp:coreProperties>
</file>